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320" r:id="rId5"/>
    <p:sldId id="321" r:id="rId6"/>
    <p:sldId id="262" r:id="rId7"/>
    <p:sldId id="281" r:id="rId8"/>
    <p:sldId id="306" r:id="rId9"/>
    <p:sldId id="283" r:id="rId10"/>
    <p:sldId id="312" r:id="rId11"/>
    <p:sldId id="304" r:id="rId12"/>
    <p:sldId id="301" r:id="rId13"/>
    <p:sldId id="302" r:id="rId14"/>
    <p:sldId id="303" r:id="rId15"/>
    <p:sldId id="292" r:id="rId16"/>
    <p:sldId id="299" r:id="rId17"/>
    <p:sldId id="287" r:id="rId18"/>
    <p:sldId id="289" r:id="rId19"/>
    <p:sldId id="284" r:id="rId20"/>
    <p:sldId id="288" r:id="rId21"/>
    <p:sldId id="285" r:id="rId22"/>
    <p:sldId id="319" r:id="rId23"/>
    <p:sldId id="318" r:id="rId24"/>
    <p:sldId id="310" r:id="rId25"/>
    <p:sldId id="322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3F3FFF"/>
    <a:srgbClr val="0909FF"/>
    <a:srgbClr val="0000FF"/>
    <a:srgbClr val="00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547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45A9E-B702-4F19-A1FA-4939391F0B8B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27F2-A10D-4A34-A7B9-8AFD3D53E5E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5046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mtClean="0"/>
              <a:t>1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27F2-A10D-4A34-A7B9-8AFD3D53E5EC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2111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17282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8824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7510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9FFA6AC-A56E-4980-8B68-058CDB2719B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3BA3543-5DE5-42D7-8604-6131F56FF5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32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4585818-0688-43F0-A92D-FFE57E1DD22D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F8CA645-3947-4A42-B392-123E790A63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14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A216C97-9DB8-4BF2-960C-959B1B39E763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CFC77B7-320D-4AF4-86F6-856B08CF4D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66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97808CA-0FB4-445C-BA47-3CE97914B42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EBE5C1F-1D45-4BA3-8887-164127A2A8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26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C17F00B-EDFF-410E-94B3-3155DF706EEE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09EFDC6-FB01-4B20-998A-EF4E8D7A1F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21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99467B-E7AE-4A72-B634-EEC25C3D28D5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1BCA6BA-3097-49C8-9545-8508529BE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6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1C1F74C-2252-4E01-B26D-A3804FE86A6B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A452921-8A66-4906-8623-0F3F289A49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365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D01088B-3C54-4D2E-8D62-0D9E35F8B39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FCF7EA0-0056-46E4-B587-DA6057CF86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2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3558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A9F4C33-3CBF-4518-A832-D33ACFFDD30E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AB8D0BB-B733-4CD7-8328-F644E32B85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85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E58AAD4-39FE-45B1-B437-3D322137F7E1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B470E92-B029-4620-8530-45580FAFF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5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90E94E-5DFC-4F84-9394-FA8A72E8B392}" type="datetimeFigureOut">
              <a:rPr lang="en-US"/>
              <a:pPr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01D19C9-1343-4C40-B6B5-297DDE19EA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411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7CBE-19CE-413F-8447-1456C8291211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529A-2773-4FF2-AC37-C54FF7E450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6479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46E2-E621-4BBD-9AB1-520432144538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DB98-8729-47E6-B705-5B9FABA938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6003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CA4C-3F1F-4FFF-AA4D-FA69A19ACD6F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AA1B-21A6-40B5-9E6C-D70EF7FF6A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153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4D41-D604-4B4D-BC26-63C0B596CC9B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18AC-2798-4125-9224-79DCFC9487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7729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ACD8-E87B-439E-A137-A8CF638CF319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7E99-6CB4-455B-AD75-D6F2C03534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7433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ED05-1939-44F7-B456-B281CED5DDA9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8958-F1A4-4BC1-94B2-1E3FC1C87D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9661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6CBF-D2E3-4997-AC21-B3FAFB2DDC40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DD0F-BCB7-48E5-82D3-B2F5027E5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887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93351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FA5C-3999-4BF2-9B7B-95665E1CED74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75D2-DE33-4291-B2B4-E7DA21CAD5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2061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6041-1FA0-4B4E-9AFF-6A56CAC0B46D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A549-277C-4E4E-94D6-4A171CF819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9697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8178-E711-426B-9FB7-0D1B05226980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428E-2EFD-4F47-958F-292B743B6E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205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7646-09CC-4145-949D-AD7F4690BFE5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6FBD-885A-4093-82F3-795D27F303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1764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7CBE-19CE-413F-8447-1456C8291211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529A-2773-4FF2-AC37-C54FF7E450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5252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46E2-E621-4BBD-9AB1-520432144538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DB98-8729-47E6-B705-5B9FABA938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5737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CA4C-3F1F-4FFF-AA4D-FA69A19ACD6F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AA1B-21A6-40B5-9E6C-D70EF7FF6A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7983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4D41-D604-4B4D-BC26-63C0B596CC9B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18AC-2798-4125-9224-79DCFC9487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4242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ACD8-E87B-439E-A137-A8CF638CF319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7E99-6CB4-455B-AD75-D6F2C03534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0631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ED05-1939-44F7-B456-B281CED5DDA9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8958-F1A4-4BC1-94B2-1E3FC1C87D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745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99383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6CBF-D2E3-4997-AC21-B3FAFB2DDC40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DD0F-BCB7-48E5-82D3-B2F5027E5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346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FA5C-3999-4BF2-9B7B-95665E1CED74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75D2-DE33-4291-B2B4-E7DA21CAD5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1098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6041-1FA0-4B4E-9AFF-6A56CAC0B46D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A549-277C-4E4E-94D6-4A171CF819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9608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8178-E711-426B-9FB7-0D1B05226980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428E-2EFD-4F47-958F-292B743B6E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3901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7646-09CC-4145-949D-AD7F4690BFE5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6FBD-885A-4093-82F3-795D27F303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718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845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5294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1213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074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4841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7BF2-3E8F-41CB-8E8F-60BA97876D59}" type="datetimeFigureOut">
              <a:rPr lang="es-AR" smtClean="0"/>
              <a:pPr/>
              <a:t>23/04/2015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76DD-CD13-4D2B-B213-76D8EDFEC4B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776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text styles</a:t>
            </a:r>
          </a:p>
          <a:p>
            <a:pPr lvl="1"/>
            <a:r>
              <a:rPr lang="en-US" altLang="es-AR" smtClean="0"/>
              <a:t>Second level</a:t>
            </a:r>
          </a:p>
          <a:p>
            <a:pPr lvl="2"/>
            <a:r>
              <a:rPr lang="en-US" altLang="es-AR" smtClean="0"/>
              <a:t>Third level</a:t>
            </a:r>
          </a:p>
          <a:p>
            <a:pPr lvl="3"/>
            <a:r>
              <a:rPr lang="en-US" altLang="es-AR" smtClean="0"/>
              <a:t>Fourth level</a:t>
            </a:r>
          </a:p>
          <a:p>
            <a:pPr lvl="4"/>
            <a:r>
              <a:rPr lang="en-US" altLang="es-A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457200">
              <a:defRPr/>
            </a:pPr>
            <a:fld id="{EB342834-57E9-4C6D-975C-6F7B8C307AE2}" type="datetimeFigureOut">
              <a:rPr lang="en-US"/>
              <a:pPr defTabSz="457200">
                <a:defRPr/>
              </a:pPr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457200">
              <a:defRPr/>
            </a:pPr>
            <a:fld id="{13EFA012-166A-4FF4-A903-777B89E5F522}" type="slidenum">
              <a:rPr lang="en-US"/>
              <a:pPr defTabSz="457200"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51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Clic para editar título</a:t>
            </a:r>
            <a:endParaRPr lang="es-ES" altLang="es-AR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Haga clic para modificar el estilo de texto del patrón</a:t>
            </a:r>
          </a:p>
          <a:p>
            <a:pPr lvl="1"/>
            <a:r>
              <a:rPr lang="es-ES_tradnl" altLang="es-AR" smtClean="0"/>
              <a:t>Segundo nivel</a:t>
            </a:r>
          </a:p>
          <a:p>
            <a:pPr lvl="2"/>
            <a:r>
              <a:rPr lang="es-ES_tradnl" altLang="es-AR" smtClean="0"/>
              <a:t>Tercer nivel</a:t>
            </a:r>
          </a:p>
          <a:p>
            <a:pPr lvl="3"/>
            <a:r>
              <a:rPr lang="es-ES_tradnl" altLang="es-AR" smtClean="0"/>
              <a:t>Cuarto nivel</a:t>
            </a:r>
          </a:p>
          <a:p>
            <a:pPr lvl="4"/>
            <a:r>
              <a:rPr lang="es-ES_tradnl" altLang="es-AR" smtClean="0"/>
              <a:t>Quinto nivel</a:t>
            </a:r>
            <a:endParaRPr lang="es-ES" altLang="es-AR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BC91FB-334B-4C1E-9F44-EE6655B6D8D3}" type="datetimeFigureOut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23/04/2015</a:t>
            </a:fld>
            <a:endParaRPr lang="es-ES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159767-4A7B-490A-A46C-C58D09F4CB55}" type="slidenum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5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Clic para editar título</a:t>
            </a:r>
            <a:endParaRPr lang="es-ES" altLang="es-AR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smtClean="0"/>
              <a:t>Haga clic para modificar el estilo de texto del patrón</a:t>
            </a:r>
          </a:p>
          <a:p>
            <a:pPr lvl="1"/>
            <a:r>
              <a:rPr lang="es-ES_tradnl" altLang="es-AR" smtClean="0"/>
              <a:t>Segundo nivel</a:t>
            </a:r>
          </a:p>
          <a:p>
            <a:pPr lvl="2"/>
            <a:r>
              <a:rPr lang="es-ES_tradnl" altLang="es-AR" smtClean="0"/>
              <a:t>Tercer nivel</a:t>
            </a:r>
          </a:p>
          <a:p>
            <a:pPr lvl="3"/>
            <a:r>
              <a:rPr lang="es-ES_tradnl" altLang="es-AR" smtClean="0"/>
              <a:t>Cuarto nivel</a:t>
            </a:r>
          </a:p>
          <a:p>
            <a:pPr lvl="4"/>
            <a:r>
              <a:rPr lang="es-ES_tradnl" altLang="es-AR" smtClean="0"/>
              <a:t>Quinto nivel</a:t>
            </a:r>
            <a:endParaRPr lang="es-ES" altLang="es-AR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BC91FB-334B-4C1E-9F44-EE6655B6D8D3}" type="datetimeFigureOut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23/04/2015</a:t>
            </a:fld>
            <a:endParaRPr lang="es-ES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159767-4A7B-490A-A46C-C58D09F4CB55}" type="slidenum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56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3500"/>
            <a:ext cx="8823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Randomized comparison of adjuvant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tamoxifen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plus ovarian function suppression vs.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tamoxifen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in premenopausal women with hormone-receptor-positive early breast cancer:  The SOFT trial</a:t>
            </a:r>
            <a:r>
              <a:rPr lang="en-US" sz="1600" b="1" i="1" dirty="0">
                <a:solidFill>
                  <a:prstClr val="black"/>
                </a:solidFill>
                <a:ea typeface="MS PGothic" pitchFamily="34" charset="-128"/>
              </a:rPr>
              <a:t>	</a:t>
            </a:r>
          </a:p>
          <a:p>
            <a:pPr marL="0" lvl="1" defTabSz="457200">
              <a:defRPr/>
            </a:pPr>
            <a:r>
              <a:rPr lang="en-US" sz="1600" i="1" dirty="0">
                <a:solidFill>
                  <a:prstClr val="black"/>
                </a:solidFill>
                <a:ea typeface="MS PGothic" pitchFamily="34" charset="-128"/>
              </a:rPr>
              <a:t>Dr. </a:t>
            </a:r>
            <a:r>
              <a:rPr lang="en-US" sz="1600" i="1" dirty="0" smtClean="0">
                <a:solidFill>
                  <a:prstClr val="black"/>
                </a:solidFill>
                <a:ea typeface="MS PGothic" pitchFamily="34" charset="-128"/>
              </a:rPr>
              <a:t>Prudence Francis</a:t>
            </a:r>
            <a:r>
              <a:rPr lang="en-US" sz="2000" b="1" i="1" dirty="0">
                <a:solidFill>
                  <a:prstClr val="black"/>
                </a:solidFill>
                <a:ea typeface="MS PGothic" pitchFamily="34" charset="-128"/>
              </a:rPr>
              <a:t>	</a:t>
            </a:r>
          </a:p>
          <a:p>
            <a:pPr marL="0" lvl="1" defTabSz="457200">
              <a:defRPr/>
            </a:pPr>
            <a:r>
              <a:rPr lang="en-US" sz="1600" i="1" dirty="0" smtClean="0">
                <a:solidFill>
                  <a:prstClr val="black"/>
                </a:solidFill>
                <a:ea typeface="MS PGothic" pitchFamily="34" charset="-128"/>
              </a:rPr>
              <a:t>For SOFT investigators. IBCSG – BIG – NABCG </a:t>
            </a:r>
            <a:endParaRPr lang="en-US" sz="1600" i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0813" y="656431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038" y="77946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68538" y="5754742"/>
            <a:ext cx="1990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57200">
              <a:defRPr/>
            </a:pPr>
            <a:r>
              <a:rPr lang="en-US" sz="1600" i="1" dirty="0" err="1" smtClean="0">
                <a:solidFill>
                  <a:prstClr val="black"/>
                </a:solidFill>
                <a:ea typeface="MS PGothic" pitchFamily="34" charset="-128"/>
              </a:rPr>
              <a:t>Dra</a:t>
            </a:r>
            <a:r>
              <a:rPr lang="en-US" sz="1600" i="1" dirty="0" smtClean="0">
                <a:solidFill>
                  <a:prstClr val="black"/>
                </a:solidFill>
                <a:ea typeface="MS PGothic" pitchFamily="34" charset="-128"/>
              </a:rPr>
              <a:t>. Prudence Francis</a:t>
            </a:r>
            <a:endParaRPr lang="en-US" sz="1600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Picture 4" descr="http://www.sabcs.org/EventPhotos/thursday/original/14sabcs_sm_2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84"/>
          <a:stretch/>
        </p:blipFill>
        <p:spPr bwMode="auto">
          <a:xfrm>
            <a:off x="467544" y="4509050"/>
            <a:ext cx="1291320" cy="14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4364964"/>
            <a:ext cx="1584176" cy="17282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380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0" y="485800"/>
            <a:ext cx="9129380" cy="7829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women &lt; 35 years of age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27383"/>
            <a:ext cx="9158620" cy="12241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404664"/>
            <a:ext cx="657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kern="0" dirty="0" err="1" smtClean="0">
                <a:solidFill>
                  <a:srgbClr val="FFFF00"/>
                </a:solidFill>
              </a:rPr>
              <a:t>Premenopaúsicas</a:t>
            </a:r>
            <a:r>
              <a:rPr lang="es-AR" sz="3200" b="1" kern="0" dirty="0" smtClean="0">
                <a:solidFill>
                  <a:srgbClr val="FFFF00"/>
                </a:solidFill>
              </a:rPr>
              <a:t>  Quimioterapia  </a:t>
            </a:r>
            <a:r>
              <a:rPr lang="es-AR" sz="3200" b="1" kern="0" dirty="0" smtClean="0">
                <a:solidFill>
                  <a:schemeClr val="bg1"/>
                </a:solidFill>
              </a:rPr>
              <a:t>NO</a:t>
            </a:r>
            <a:endParaRPr kumimoji="0" lang="es-A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s-AR" sz="1200" kern="0" dirty="0" err="1">
                <a:solidFill>
                  <a:prstClr val="white"/>
                </a:solidFill>
              </a:rPr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9-13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91" y="1283461"/>
            <a:ext cx="4114800" cy="38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945" y="1273936"/>
            <a:ext cx="4114800" cy="38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2"/>
          <p:cNvSpPr/>
          <p:nvPr/>
        </p:nvSpPr>
        <p:spPr>
          <a:xfrm>
            <a:off x="2474243" y="3563491"/>
            <a:ext cx="648072" cy="10801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01195" y="3429000"/>
            <a:ext cx="606199" cy="12810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5301208"/>
            <a:ext cx="9180512" cy="15841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9891" y="5509681"/>
            <a:ext cx="873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Cohorte seleccionada por factores clínico-patológicos</a:t>
            </a:r>
            <a:r>
              <a:rPr kumimoji="0" lang="es-AR" sz="2400" b="0" i="0" u="sng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de BAJO riesgo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Edad ≥40</a:t>
            </a:r>
            <a:r>
              <a:rPr kumimoji="0" lang="es-AR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años: 90% ; N-</a:t>
            </a:r>
            <a:r>
              <a:rPr kumimoji="0" lang="es-AR" sz="24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neg</a:t>
            </a:r>
            <a:r>
              <a:rPr kumimoji="0" lang="es-AR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 91% ; T≤2,0cm: 85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 ; Grado 1: 41%</a:t>
            </a:r>
          </a:p>
        </p:txBody>
      </p:sp>
    </p:spTree>
    <p:extLst>
      <p:ext uri="{BB962C8B-B14F-4D97-AF65-F5344CB8AC3E}">
        <p14:creationId xmlns:p14="http://schemas.microsoft.com/office/powerpoint/2010/main" xmlns="" val="20369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0" y="485800"/>
            <a:ext cx="9129380" cy="7829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women &lt; 35 years of age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27383"/>
            <a:ext cx="9158620" cy="11521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51999" y="332656"/>
            <a:ext cx="776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kern="0" dirty="0" err="1" smtClean="0">
                <a:solidFill>
                  <a:srgbClr val="FFFF00"/>
                </a:solidFill>
              </a:rPr>
              <a:t>Premenopáusicas</a:t>
            </a:r>
            <a:r>
              <a:rPr lang="es-AR" sz="3200" b="1" kern="0" dirty="0" smtClean="0">
                <a:solidFill>
                  <a:srgbClr val="FFFF00"/>
                </a:solidFill>
              </a:rPr>
              <a:t>  </a:t>
            </a:r>
            <a:r>
              <a:rPr lang="es-AR" sz="3200" b="1" kern="0" dirty="0" smtClean="0">
                <a:solidFill>
                  <a:schemeClr val="bg1"/>
                </a:solidFill>
              </a:rPr>
              <a:t>luego  de Quimioterapia</a:t>
            </a:r>
            <a:endParaRPr kumimoji="0" lang="es-A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s-AR" sz="1200" kern="0" dirty="0" err="1">
                <a:solidFill>
                  <a:prstClr val="white"/>
                </a:solidFill>
              </a:rPr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9-13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471"/>
            <a:ext cx="4114800" cy="38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213" y="1291578"/>
            <a:ext cx="4114800" cy="38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5"/>
          <p:cNvSpPr/>
          <p:nvPr/>
        </p:nvSpPr>
        <p:spPr>
          <a:xfrm>
            <a:off x="2498626" y="3573016"/>
            <a:ext cx="1656184" cy="107017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/>
        </p:nvSpPr>
        <p:spPr>
          <a:xfrm>
            <a:off x="7164288" y="3573016"/>
            <a:ext cx="576064" cy="107017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5229200"/>
            <a:ext cx="9180512" cy="16561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5445" y="5301208"/>
            <a:ext cx="5384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Beneficio Absoluto a 5 años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800" b="0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T+SFO vs. T:   BCFI  4.5%</a:t>
            </a:r>
            <a:r>
              <a:rPr lang="es-AR" sz="2400" b="1" kern="0" dirty="0" smtClean="0">
                <a:solidFill>
                  <a:prstClr val="white"/>
                </a:solidFill>
              </a:rPr>
              <a:t>    </a:t>
            </a:r>
            <a:r>
              <a:rPr lang="es-AR" sz="2400" kern="0" dirty="0" smtClean="0">
                <a:solidFill>
                  <a:prstClr val="white"/>
                </a:solidFill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000" kern="0" dirty="0" smtClean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E+SFO vs. T:   BCFI  7.7%  y  DRFI  4.2%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339752" y="5847655"/>
            <a:ext cx="315810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T+SFO vs. T:   BCFI  4.5%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74" t="15296" r="29121" b="11750"/>
          <a:stretch/>
        </p:blipFill>
        <p:spPr bwMode="auto">
          <a:xfrm>
            <a:off x="4499992" y="91440"/>
            <a:ext cx="4081300" cy="66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4" t="19038" r="71622" b="12391"/>
          <a:stretch/>
        </p:blipFill>
        <p:spPr bwMode="auto">
          <a:xfrm>
            <a:off x="628649" y="404664"/>
            <a:ext cx="3871343" cy="62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 y derecha"/>
          <p:cNvSpPr/>
          <p:nvPr/>
        </p:nvSpPr>
        <p:spPr>
          <a:xfrm>
            <a:off x="5868144" y="5661248"/>
            <a:ext cx="720080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100" b="1">
              <a:solidFill>
                <a:prstClr val="white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>
            <a:off x="5868144" y="3284984"/>
            <a:ext cx="720080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100" b="1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2204864"/>
            <a:ext cx="1659429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050" b="1" dirty="0" err="1" smtClean="0">
                <a:solidFill>
                  <a:prstClr val="black"/>
                </a:solidFill>
                <a:latin typeface="Arial" pitchFamily="34" charset="0"/>
              </a:rPr>
              <a:t>Freedom</a:t>
            </a:r>
            <a:r>
              <a:rPr lang="es-AR" sz="1050" b="1" dirty="0" smtClean="0">
                <a:solidFill>
                  <a:prstClr val="black"/>
                </a:solidFill>
                <a:latin typeface="Arial" pitchFamily="34" charset="0"/>
              </a:rPr>
              <a:t>   </a:t>
            </a:r>
            <a:r>
              <a:rPr lang="es-AR" sz="1050" b="1" dirty="0" err="1" smtClean="0">
                <a:solidFill>
                  <a:prstClr val="black"/>
                </a:solidFill>
                <a:latin typeface="Arial" pitchFamily="34" charset="0"/>
              </a:rPr>
              <a:t>from</a:t>
            </a:r>
            <a:r>
              <a:rPr lang="es-AR" sz="1050" b="1" dirty="0" smtClean="0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es-AR" sz="1050" b="1" dirty="0" err="1" smtClean="0">
                <a:solidFill>
                  <a:prstClr val="black"/>
                </a:solidFill>
                <a:latin typeface="Arial" pitchFamily="34" charset="0"/>
              </a:rPr>
              <a:t>Breast</a:t>
            </a:r>
            <a:endParaRPr lang="es-AR" sz="105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050" b="1" dirty="0" smtClean="0">
                <a:solidFill>
                  <a:prstClr val="black"/>
                </a:solidFill>
                <a:latin typeface="Arial" pitchFamily="34" charset="0"/>
              </a:rPr>
              <a:t>     </a:t>
            </a:r>
            <a:r>
              <a:rPr lang="es-AR" sz="1050" b="1" dirty="0" err="1" smtClean="0">
                <a:solidFill>
                  <a:prstClr val="black"/>
                </a:solidFill>
                <a:latin typeface="Arial" pitchFamily="34" charset="0"/>
              </a:rPr>
              <a:t>Cancer</a:t>
            </a:r>
            <a:endParaRPr lang="es-AR" sz="105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4725144"/>
            <a:ext cx="120257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050" b="1" dirty="0" err="1" smtClean="0">
                <a:solidFill>
                  <a:prstClr val="black"/>
                </a:solidFill>
                <a:latin typeface="Arial" pitchFamily="34" charset="0"/>
              </a:rPr>
              <a:t>Overall</a:t>
            </a:r>
            <a:r>
              <a:rPr lang="es-AR" sz="105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s-AR" sz="1050" b="1" dirty="0" err="1">
                <a:solidFill>
                  <a:prstClr val="black"/>
                </a:solidFill>
                <a:latin typeface="Arial" pitchFamily="34" charset="0"/>
              </a:rPr>
              <a:t>S</a:t>
            </a:r>
            <a:r>
              <a:rPr lang="es-AR" sz="1050" b="1" dirty="0" err="1" smtClean="0">
                <a:solidFill>
                  <a:prstClr val="black"/>
                </a:solidFill>
                <a:latin typeface="Arial" pitchFamily="34" charset="0"/>
              </a:rPr>
              <a:t>urvival</a:t>
            </a:r>
            <a:endParaRPr lang="es-AR" sz="105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55576" y="4725144"/>
            <a:ext cx="1152128" cy="2539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19571" y="2204864"/>
            <a:ext cx="1764197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99992" y="548680"/>
            <a:ext cx="432048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100" b="1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27984" y="764704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100" b="1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332656"/>
            <a:ext cx="8424936" cy="643155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503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794" y="1438659"/>
            <a:ext cx="4316413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10" y="485800"/>
            <a:ext cx="9129380" cy="7829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women &lt; 35 years of age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-27384"/>
            <a:ext cx="9158620" cy="12790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395953"/>
            <a:ext cx="6979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Todas  las  mujeres  menores de 35 años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s-AR" sz="1200" kern="0" dirty="0" err="1">
                <a:solidFill>
                  <a:prstClr val="white"/>
                </a:solidFill>
              </a:rPr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9-13 2014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-36512" y="5112568"/>
            <a:ext cx="9217024" cy="17728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51875" y="5229200"/>
            <a:ext cx="5538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350 pacientes (11.5%) menores de 35 años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 este grupo, 94% recibió quimioterapia</a:t>
            </a:r>
          </a:p>
          <a:p>
            <a:pPr lvl="0">
              <a:defRPr/>
            </a:pPr>
            <a:r>
              <a:rPr lang="es-AR" sz="2400" kern="0" dirty="0">
                <a:solidFill>
                  <a:prstClr val="white"/>
                </a:solidFill>
              </a:rPr>
              <a:t>T+SFO:  +11.2%        </a:t>
            </a:r>
            <a:r>
              <a:rPr kumimoji="0" lang="es-AR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  E+SFO:  +16.1%</a:t>
            </a:r>
            <a:endParaRPr kumimoji="0" lang="es-AR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1 Elipse"/>
          <p:cNvSpPr/>
          <p:nvPr/>
        </p:nvSpPr>
        <p:spPr>
          <a:xfrm>
            <a:off x="4932040" y="3068960"/>
            <a:ext cx="648072" cy="14761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1907704" y="6021288"/>
            <a:ext cx="210878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T+SFO:  +11,2%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8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7" t="13468" r="41464" b="11181"/>
          <a:stretch/>
        </p:blipFill>
        <p:spPr bwMode="auto">
          <a:xfrm>
            <a:off x="755576" y="281953"/>
            <a:ext cx="7344816" cy="645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abajo"/>
          <p:cNvSpPr/>
          <p:nvPr/>
        </p:nvSpPr>
        <p:spPr>
          <a:xfrm rot="18900000" flipV="1">
            <a:off x="5926376" y="1290004"/>
            <a:ext cx="105003" cy="6001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8" name="7 Flecha izquierda y derecha"/>
          <p:cNvSpPr/>
          <p:nvPr/>
        </p:nvSpPr>
        <p:spPr>
          <a:xfrm>
            <a:off x="5796136" y="5157192"/>
            <a:ext cx="720080" cy="144016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100" b="1">
              <a:solidFill>
                <a:prstClr val="white"/>
              </a:solidFill>
            </a:endParaRPr>
          </a:p>
        </p:txBody>
      </p:sp>
      <p:sp>
        <p:nvSpPr>
          <p:cNvPr id="9" name="8 Flecha izquierda y derecha"/>
          <p:cNvSpPr/>
          <p:nvPr/>
        </p:nvSpPr>
        <p:spPr>
          <a:xfrm>
            <a:off x="5796136" y="5805264"/>
            <a:ext cx="720080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2100" b="1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332656"/>
            <a:ext cx="8424936" cy="643155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abajo"/>
          <p:cNvSpPr/>
          <p:nvPr/>
        </p:nvSpPr>
        <p:spPr>
          <a:xfrm rot="18900000" flipV="1">
            <a:off x="5920933" y="2951632"/>
            <a:ext cx="105003" cy="6001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407314"/>
              </p:ext>
            </p:extLst>
          </p:nvPr>
        </p:nvGraphicFramePr>
        <p:xfrm>
          <a:off x="683570" y="980728"/>
          <a:ext cx="7920880" cy="52781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88230"/>
                <a:gridCol w="1512168"/>
                <a:gridCol w="1512168"/>
                <a:gridCol w="1440160"/>
                <a:gridCol w="1368154"/>
              </a:tblGrid>
              <a:tr h="370840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T+SFO  (n=1,005)</a:t>
                      </a:r>
                      <a:endParaRPr lang="es-AR" sz="2400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T  (n=1,006)</a:t>
                      </a:r>
                      <a:endParaRPr lang="es-AR" sz="2400" b="1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CTCAE v3.0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Grado 1-4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Grado 3-4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Grado 1-4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Grado 3-4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Tuforadas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93%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13%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80%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Sudoración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62%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--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48%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--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Disminución libido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47%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--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42%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--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Sequedad vaginal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50%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--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42%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--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Depresión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52%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47%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Insomnio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57%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46%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S.Musculoesquelét</a:t>
                      </a:r>
                      <a:r>
                        <a:rPr lang="es-AR" dirty="0" smtClean="0"/>
                        <a:t>.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75%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69%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6%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Osteop</a:t>
                      </a:r>
                      <a:r>
                        <a:rPr lang="es-AR" dirty="0" smtClean="0"/>
                        <a:t>… (T&lt;2.5)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20%  (6%)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0.3%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12% (3%)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0.1%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Hipertensión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23%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17%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Intolerancia Glucosa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0.3%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Hiperglucemia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0.1%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Cualquier EA Gr 3-4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31%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24%</a:t>
                      </a:r>
                      <a:endParaRPr lang="es-A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7950" y="188640"/>
            <a:ext cx="578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Eventos  Adversos  Predefinidos</a:t>
            </a:r>
            <a:endParaRPr lang="es-A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15816" y="1844824"/>
            <a:ext cx="1224136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4691723" y="1844824"/>
            <a:ext cx="672365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83568" y="1772816"/>
            <a:ext cx="7848872" cy="338437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4716016" y="5949280"/>
            <a:ext cx="57606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2915816" y="2924944"/>
            <a:ext cx="122413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2987824" y="3645024"/>
            <a:ext cx="12241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855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332656"/>
            <a:ext cx="616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Continuidad  del  Tratamiento</a:t>
            </a:r>
            <a:endParaRPr lang="es-AR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1268760"/>
            <a:ext cx="9073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26%  de las </a:t>
            </a:r>
            <a:r>
              <a:rPr lang="es-AR" sz="2600" dirty="0" err="1" smtClean="0"/>
              <a:t>ptes</a:t>
            </a:r>
            <a:r>
              <a:rPr lang="es-AR" sz="2600" dirty="0" smtClean="0"/>
              <a:t>. </a:t>
            </a:r>
            <a:r>
              <a:rPr lang="es-AR" sz="2600" dirty="0"/>
              <a:t>c</a:t>
            </a:r>
            <a:r>
              <a:rPr lang="es-AR" sz="2600" dirty="0" smtClean="0"/>
              <a:t>ontinúan alguna medicación asignada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19%  interrumpió TAM tempranamente, +/-  iniciar otro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 tratamiento </a:t>
            </a:r>
            <a:r>
              <a:rPr lang="es-AR" sz="2000" dirty="0" smtClean="0"/>
              <a:t>(17% en rama c/SFO y 22% en rama TAM solo)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 adherencia a la SFO fue:</a:t>
            </a:r>
          </a:p>
          <a:p>
            <a:r>
              <a:rPr lang="es-AR" sz="2600" dirty="0" smtClean="0"/>
              <a:t>      - 91%  a 1 año       Pérdida diferencial:   9%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- 85%  a 2 años                                           6%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- 82%  a 3 años                                           3%</a:t>
            </a:r>
          </a:p>
          <a:p>
            <a:r>
              <a:rPr lang="es-AR" sz="2600" dirty="0" smtClean="0"/>
              <a:t>      - 78%  a 4 años                                           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endParaRPr lang="es-AR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</p:spTree>
    <p:extLst>
      <p:ext uri="{BB962C8B-B14F-4D97-AF65-F5344CB8AC3E}">
        <p14:creationId xmlns:p14="http://schemas.microsoft.com/office/powerpoint/2010/main" xmlns="" val="7391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33265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AR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1268760"/>
            <a:ext cx="90730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 población global de </a:t>
            </a:r>
            <a:r>
              <a:rPr lang="es-AR" sz="2600" dirty="0" err="1" smtClean="0"/>
              <a:t>premenopáusicas</a:t>
            </a:r>
            <a:r>
              <a:rPr lang="es-AR" sz="2600" dirty="0" smtClean="0"/>
              <a:t> (</a:t>
            </a:r>
            <a:r>
              <a:rPr lang="es-AR" sz="2600" dirty="0" err="1" smtClean="0"/>
              <a:t>PrM</a:t>
            </a:r>
            <a:r>
              <a:rPr lang="es-AR" sz="2600" dirty="0" smtClean="0"/>
              <a:t>) no se benefició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de la adición de SFO. Algunas evolucionaron bien con TAM solo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En las </a:t>
            </a:r>
            <a:r>
              <a:rPr lang="es-AR" sz="2600" dirty="0" err="1" smtClean="0"/>
              <a:t>ptes</a:t>
            </a:r>
            <a:r>
              <a:rPr lang="es-AR" sz="2600" dirty="0" smtClean="0"/>
              <a:t>. con suficiente riesgo de recurrencia como para</a:t>
            </a:r>
          </a:p>
          <a:p>
            <a:r>
              <a:rPr lang="es-AR" sz="2600" dirty="0" smtClean="0"/>
              <a:t>      recibir QT, y [</a:t>
            </a:r>
            <a:r>
              <a:rPr lang="es-AR" sz="2600" i="1" dirty="0" smtClean="0"/>
              <a:t>quienes</a:t>
            </a:r>
            <a:r>
              <a:rPr lang="es-AR" sz="2600" dirty="0" smtClean="0"/>
              <a:t>] mantenían niveles de E2 de </a:t>
            </a:r>
            <a:r>
              <a:rPr lang="es-AR" sz="2600" dirty="0" err="1" smtClean="0"/>
              <a:t>PrM</a:t>
            </a:r>
            <a:r>
              <a:rPr lang="es-AR" sz="2600" dirty="0" smtClean="0"/>
              <a:t>, la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adición de SFO a TAM redujo la tasa de recurrencias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 SFO permite tratar con un IA, lo cual redujo aún más las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recurrencias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El beneficio de la SFO es más notable en menores de 35 años</a:t>
            </a:r>
            <a:endParaRPr lang="es-AR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98077" y="67353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</a:t>
            </a:r>
            <a:endParaRPr lang="es-A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</p:spTree>
    <p:extLst>
      <p:ext uri="{BB962C8B-B14F-4D97-AF65-F5344CB8AC3E}">
        <p14:creationId xmlns:p14="http://schemas.microsoft.com/office/powerpoint/2010/main" xmlns="" val="4242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33265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AR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1904052"/>
            <a:ext cx="90730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 </a:t>
            </a:r>
            <a:r>
              <a:rPr lang="es-AR" sz="2600" dirty="0"/>
              <a:t>adición de SFO aumentó: </a:t>
            </a:r>
            <a:r>
              <a:rPr lang="es-AR" sz="2600" dirty="0" smtClean="0"/>
              <a:t> síntomas </a:t>
            </a:r>
            <a:r>
              <a:rPr lang="es-AR" sz="2600" dirty="0"/>
              <a:t>climatéricos, depresión,</a:t>
            </a:r>
          </a:p>
          <a:p>
            <a:r>
              <a:rPr lang="es-AR" sz="2600" dirty="0"/>
              <a:t>       hipertensión, diabetes, y </a:t>
            </a:r>
            <a:r>
              <a:rPr lang="es-AR" sz="2600" dirty="0" smtClean="0"/>
              <a:t>osteopenia/osteoporosis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El seguimiento a largo plazo es crucial para establecer OS y toxicidades tardías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Serán vitales los estudios </a:t>
            </a:r>
            <a:r>
              <a:rPr lang="es-AR" sz="2600" dirty="0" err="1" smtClean="0"/>
              <a:t>translacionales</a:t>
            </a:r>
            <a:r>
              <a:rPr lang="es-AR" sz="2600" dirty="0" smtClean="0"/>
              <a:t> y genómicos para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hacer recomendaciones “a medida”</a:t>
            </a:r>
            <a:endParaRPr lang="es-AR" sz="2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98077" y="67353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</a:t>
            </a:r>
            <a:endParaRPr lang="es-A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558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96"/>
          <a:stretch/>
        </p:blipFill>
        <p:spPr bwMode="auto">
          <a:xfrm>
            <a:off x="66250" y="332657"/>
            <a:ext cx="9042254" cy="581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3894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5" b="51333"/>
          <a:stretch/>
        </p:blipFill>
        <p:spPr>
          <a:xfrm>
            <a:off x="364638" y="4817770"/>
            <a:ext cx="1903106" cy="1563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5" r="2625" b="45761"/>
          <a:stretch>
            <a:fillRect/>
          </a:stretch>
        </p:blipFill>
        <p:spPr bwMode="auto">
          <a:xfrm>
            <a:off x="0" y="-26988"/>
            <a:ext cx="91440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705364"/>
            <a:ext cx="9144000" cy="1800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2703513" y="5929330"/>
            <a:ext cx="376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altLang="es-AR" sz="2000" b="1" i="1" dirty="0" err="1" smtClean="0">
                <a:solidFill>
                  <a:prstClr val="black"/>
                </a:solidFill>
                <a:cs typeface="Times New Roman" pitchFamily="18" charset="0"/>
              </a:rPr>
              <a:t>Prof.Dr</a:t>
            </a:r>
            <a:r>
              <a:rPr lang="es-AR" altLang="es-AR" sz="2000" b="1" i="1" dirty="0" smtClean="0">
                <a:solidFill>
                  <a:prstClr val="black"/>
                </a:solidFill>
                <a:cs typeface="Times New Roman" pitchFamily="18" charset="0"/>
              </a:rPr>
              <a:t>. Aníbal R. Núñez De </a:t>
            </a:r>
            <a:r>
              <a:rPr lang="es-AR" altLang="es-AR" sz="2000" b="1" i="1" dirty="0" err="1" smtClean="0">
                <a:solidFill>
                  <a:prstClr val="black"/>
                </a:solidFill>
                <a:cs typeface="Times New Roman" pitchFamily="18" charset="0"/>
              </a:rPr>
              <a:t>Pierro</a:t>
            </a:r>
            <a:endParaRPr lang="es-AR" altLang="es-AR" sz="2000" b="1" i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2385006"/>
            <a:ext cx="9144000" cy="1800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17488" y="2603500"/>
            <a:ext cx="87233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Comparación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aleatorizada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de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adyuvancia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con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tamoxifeno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más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supresión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de la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función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ovárica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vs.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tamoxifeno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en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mujeres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premenopáusicas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con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cáncer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de mama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inicial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, receptor-hormonal-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positivo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:  </a:t>
            </a:r>
            <a:r>
              <a:rPr lang="en-US" sz="2000" b="1" dirty="0" err="1" smtClean="0">
                <a:solidFill>
                  <a:prstClr val="black"/>
                </a:solidFill>
                <a:ea typeface="MS PGothic" pitchFamily="34" charset="-128"/>
              </a:rPr>
              <a:t>Estudio</a:t>
            </a:r>
            <a:r>
              <a:rPr lang="en-US" sz="2000" b="1" dirty="0" smtClean="0">
                <a:solidFill>
                  <a:prstClr val="black"/>
                </a:solidFill>
                <a:ea typeface="MS PGothic" pitchFamily="34" charset="-128"/>
              </a:rPr>
              <a:t> SOFT</a:t>
            </a:r>
            <a:r>
              <a:rPr lang="en-US" sz="1600" b="1" i="1" dirty="0">
                <a:solidFill>
                  <a:prstClr val="black"/>
                </a:solidFill>
                <a:ea typeface="MS PGothic" pitchFamily="34" charset="-128"/>
              </a:rPr>
              <a:t>	</a:t>
            </a:r>
          </a:p>
          <a:p>
            <a:pPr marL="0" lvl="1" defTabSz="457200">
              <a:defRPr/>
            </a:pPr>
            <a:r>
              <a:rPr lang="en-US" sz="1600" i="1" dirty="0" err="1" smtClean="0">
                <a:solidFill>
                  <a:prstClr val="black"/>
                </a:solidFill>
                <a:ea typeface="MS PGothic" pitchFamily="34" charset="-128"/>
              </a:rPr>
              <a:t>Dra</a:t>
            </a:r>
            <a:r>
              <a:rPr lang="en-US" sz="1600" i="1" dirty="0" smtClean="0">
                <a:solidFill>
                  <a:prstClr val="black"/>
                </a:solidFill>
                <a:ea typeface="MS PGothic" pitchFamily="34" charset="-128"/>
              </a:rPr>
              <a:t>. Prudence Francis</a:t>
            </a:r>
            <a:r>
              <a:rPr lang="en-US" sz="2000" b="1" i="1" dirty="0">
                <a:solidFill>
                  <a:prstClr val="black"/>
                </a:solidFill>
                <a:ea typeface="MS PGothic" pitchFamily="34" charset="-128"/>
              </a:rPr>
              <a:t>	</a:t>
            </a:r>
          </a:p>
          <a:p>
            <a:pPr marL="0" lvl="1" defTabSz="457200">
              <a:defRPr/>
            </a:pPr>
            <a:r>
              <a:rPr lang="en-US" sz="1600" i="1" dirty="0" err="1">
                <a:solidFill>
                  <a:prstClr val="black"/>
                </a:solidFill>
                <a:ea typeface="MS PGothic" pitchFamily="34" charset="-128"/>
              </a:rPr>
              <a:t>P</a:t>
            </a:r>
            <a:r>
              <a:rPr lang="en-US" sz="1600" i="1" dirty="0" err="1" smtClean="0">
                <a:solidFill>
                  <a:prstClr val="black"/>
                </a:solidFill>
                <a:ea typeface="MS PGothic" pitchFamily="34" charset="-128"/>
              </a:rPr>
              <a:t>or</a:t>
            </a:r>
            <a:r>
              <a:rPr lang="en-US" sz="1600" i="1" dirty="0" smtClean="0">
                <a:solidFill>
                  <a:prstClr val="black"/>
                </a:solidFill>
                <a:ea typeface="MS PGothic" pitchFamily="34" charset="-128"/>
              </a:rPr>
              <a:t> los </a:t>
            </a:r>
            <a:r>
              <a:rPr lang="en-US" sz="1600" i="1" dirty="0" err="1" smtClean="0">
                <a:solidFill>
                  <a:prstClr val="black"/>
                </a:solidFill>
                <a:ea typeface="MS PGothic" pitchFamily="34" charset="-128"/>
              </a:rPr>
              <a:t>investigadores</a:t>
            </a:r>
            <a:r>
              <a:rPr lang="en-US" sz="1600" i="1" dirty="0" smtClean="0">
                <a:solidFill>
                  <a:prstClr val="black"/>
                </a:solidFill>
                <a:ea typeface="MS PGothic" pitchFamily="34" charset="-128"/>
              </a:rPr>
              <a:t> del SOFT.   IBCSG – BIG – NABCG </a:t>
            </a:r>
            <a:endParaRPr lang="en-US" sz="1600" i="1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026" name="Picture 2" descr="C:\Users\Box-I\Desktop\Captura de pantalla 2015-04-23 a la(s) 08.39.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785794"/>
            <a:ext cx="1357322" cy="1289456"/>
          </a:xfrm>
          <a:prstGeom prst="rect">
            <a:avLst/>
          </a:prstGeom>
          <a:noFill/>
        </p:spPr>
      </p:pic>
      <p:pic>
        <p:nvPicPr>
          <p:cNvPr id="1027" name="Picture 3" descr="C:\Users\Box-I\Desktop\Captura de pantalla 2015-04-23 a la(s) 08.39.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58" y="1142984"/>
            <a:ext cx="1811350" cy="1009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52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91536" y="548680"/>
            <a:ext cx="43565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Calidad  de  Vida</a:t>
            </a:r>
          </a:p>
          <a:p>
            <a:pPr algn="ctr"/>
            <a:r>
              <a:rPr lang="es-AR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Conclusiones</a:t>
            </a:r>
            <a:endParaRPr lang="es-AR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2232154"/>
            <a:ext cx="9073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Globalmente, las </a:t>
            </a:r>
            <a:r>
              <a:rPr lang="es-AR" sz="2600" dirty="0" err="1" smtClean="0"/>
              <a:t>ptes</a:t>
            </a:r>
            <a:r>
              <a:rPr lang="es-AR" sz="2600" dirty="0" smtClean="0"/>
              <a:t>. con SFO+T presentaron peores síntomas endocrinos y disfunción sexual que las con T solo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Las mayores diferencias se vieron en los 2 primeros años de tratamiento, y fueron inaparentes a los 5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Las diferencias fueron mayores en ausencia de QT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b="1" dirty="0" smtClean="0"/>
              <a:t>La </a:t>
            </a:r>
            <a:r>
              <a:rPr lang="es-AR" sz="2600" b="1" u="sng" dirty="0" err="1" smtClean="0"/>
              <a:t>QoL</a:t>
            </a:r>
            <a:r>
              <a:rPr lang="es-AR" sz="2600" b="1" u="sng" dirty="0" smtClean="0"/>
              <a:t> global </a:t>
            </a:r>
            <a:r>
              <a:rPr lang="es-AR" sz="2600" b="1" dirty="0" smtClean="0"/>
              <a:t>no difirió entre ambos tratamientos</a:t>
            </a:r>
            <a:endParaRPr lang="es-AR" sz="2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</p:spTree>
    <p:extLst>
      <p:ext uri="{BB962C8B-B14F-4D97-AF65-F5344CB8AC3E}">
        <p14:creationId xmlns:p14="http://schemas.microsoft.com/office/powerpoint/2010/main" xmlns="" val="41436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21" t="13835" r="20695" b="7717"/>
          <a:stretch/>
        </p:blipFill>
        <p:spPr bwMode="auto">
          <a:xfrm>
            <a:off x="971600" y="1052736"/>
            <a:ext cx="7145501" cy="570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7936" y="260648"/>
            <a:ext cx="4064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Publicación  post SABCS</a:t>
            </a:r>
          </a:p>
          <a:p>
            <a:r>
              <a:rPr lang="es-AR" sz="2000" b="1" dirty="0" smtClean="0"/>
              <a:t>New </a:t>
            </a:r>
            <a:r>
              <a:rPr lang="es-AR" sz="2000" b="1" dirty="0" err="1" smtClean="0"/>
              <a:t>Engl</a:t>
            </a:r>
            <a:r>
              <a:rPr lang="es-AR" sz="2000" b="1" dirty="0" smtClean="0"/>
              <a:t> J </a:t>
            </a:r>
            <a:r>
              <a:rPr lang="es-AR" sz="2000" b="1" dirty="0" err="1" smtClean="0"/>
              <a:t>Med</a:t>
            </a:r>
            <a:r>
              <a:rPr lang="es-AR" sz="2000" b="1" dirty="0" smtClean="0"/>
              <a:t>, 2015; 372:436-446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747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4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01524"/>
            <a:ext cx="793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Cáncer de Mama Inicial HR+ en </a:t>
            </a:r>
            <a:r>
              <a:rPr lang="es-A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Premenopáusicas</a:t>
            </a:r>
            <a:endParaRPr lang="es-A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607889"/>
            <a:ext cx="87986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Se recomienda TAM adyuvante por 5 años o más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El valor de la SFO para </a:t>
            </a:r>
            <a:r>
              <a:rPr lang="es-AR" sz="2600" dirty="0" err="1" smtClean="0"/>
              <a:t>ptes</a:t>
            </a:r>
            <a:r>
              <a:rPr lang="es-AR" sz="2600" dirty="0" smtClean="0"/>
              <a:t>. tratadas con TAM es incierto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Las </a:t>
            </a:r>
            <a:r>
              <a:rPr lang="es-AR" sz="2600" dirty="0" err="1" smtClean="0"/>
              <a:t>ptes</a:t>
            </a:r>
            <a:r>
              <a:rPr lang="es-AR" sz="2600" dirty="0" smtClean="0"/>
              <a:t>. </a:t>
            </a:r>
            <a:r>
              <a:rPr lang="es-AR" sz="2600" dirty="0"/>
              <a:t>q</a:t>
            </a:r>
            <a:r>
              <a:rPr lang="es-AR" sz="2600" dirty="0" smtClean="0"/>
              <a:t>ue  desarrollan SFO (amenorrea) por efecto de la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QT tienen menor riesgo de recaída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La probabilidad de esa amenorrea inducida correlaciona con</a:t>
            </a:r>
          </a:p>
          <a:p>
            <a:r>
              <a:rPr lang="es-AR" sz="2600" dirty="0"/>
              <a:t> </a:t>
            </a:r>
            <a:r>
              <a:rPr lang="es-AR" sz="2600" dirty="0" smtClean="0"/>
              <a:t>      mayor edad, y es menos frecuente en menores de 35 años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xmlns="" val="13946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91877"/>
            <a:ext cx="7933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Cáncer de Mama Inicial HR+ en </a:t>
            </a:r>
            <a:r>
              <a:rPr lang="es-A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Premenopáusicas</a:t>
            </a:r>
            <a:endParaRPr lang="es-AR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AR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sz="28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INTERROGANTES</a:t>
            </a:r>
            <a:endParaRPr lang="es-AR" sz="2800" b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2650847"/>
            <a:ext cx="90370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/>
              <a:t>¿Cuál es el valor de agregar SFO a TAM adyuvante?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600" dirty="0" smtClean="0"/>
              <a:t>¿Cuál es el rol de </a:t>
            </a:r>
            <a:r>
              <a:rPr lang="es-AR" sz="2600" dirty="0" err="1" smtClean="0"/>
              <a:t>adyuvancia</a:t>
            </a:r>
            <a:r>
              <a:rPr lang="es-AR" sz="2600" dirty="0" smtClean="0"/>
              <a:t> con el IA </a:t>
            </a:r>
            <a:r>
              <a:rPr lang="es-AR" sz="2600" dirty="0" err="1" smtClean="0"/>
              <a:t>exemestane</a:t>
            </a:r>
            <a:r>
              <a:rPr lang="es-AR" sz="2600" dirty="0" smtClean="0"/>
              <a:t> más SFO?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xmlns="" val="25866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7384"/>
            <a:ext cx="9158620" cy="15841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5"/>
          <p:cNvSpPr txBox="1">
            <a:spLocks/>
          </p:cNvSpPr>
          <p:nvPr/>
        </p:nvSpPr>
        <p:spPr bwMode="auto">
          <a:xfrm>
            <a:off x="149297" y="332656"/>
            <a:ext cx="88437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SOFT: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UPPRESSION of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VARIAN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UNCTION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RIAL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Premenopáusicas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Ca.Mama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RE-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y/o RP-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9-13 2014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0" y="6093296"/>
            <a:ext cx="9180512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123909" y="2492896"/>
            <a:ext cx="376083" cy="255454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A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N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D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O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M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I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Z</a:t>
            </a:r>
            <a:br>
              <a:rPr lang="en-US" altLang="en-US" sz="1600" b="1" dirty="0">
                <a:solidFill>
                  <a:prstClr val="white"/>
                </a:solidFill>
                <a:latin typeface="Arial" charset="0"/>
              </a:rPr>
            </a:br>
            <a:r>
              <a:rPr lang="en-US" altLang="en-US" sz="1600" b="1" dirty="0" smtClean="0">
                <a:solidFill>
                  <a:prstClr val="white"/>
                </a:solidFill>
                <a:latin typeface="Arial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white"/>
                </a:solidFill>
                <a:latin typeface="Arial" charset="0"/>
              </a:rPr>
              <a:t>R</a:t>
            </a:r>
            <a:endParaRPr lang="en-US" altLang="en-US" sz="1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860032" y="2853124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1F497D">
                    <a:lumMod val="10000"/>
                  </a:srgbClr>
                </a:solidFill>
                <a:latin typeface="Arial" charset="0"/>
              </a:rPr>
              <a:t>Tamoxifen x </a:t>
            </a:r>
            <a:r>
              <a:rPr lang="en-US" altLang="en-US" b="1" dirty="0" smtClean="0">
                <a:solidFill>
                  <a:srgbClr val="1F497D">
                    <a:lumMod val="10000"/>
                  </a:srgbClr>
                </a:solidFill>
                <a:latin typeface="Arial" charset="0"/>
              </a:rPr>
              <a:t>5años</a:t>
            </a:r>
            <a:endParaRPr lang="en-US" altLang="en-US" b="1" dirty="0">
              <a:solidFill>
                <a:srgbClr val="1F497D">
                  <a:lumMod val="10000"/>
                </a:srgbClr>
              </a:solidFill>
              <a:latin typeface="Arial" charset="0"/>
            </a:endParaRPr>
          </a:p>
        </p:txBody>
      </p:sp>
      <p:cxnSp>
        <p:nvCxnSpPr>
          <p:cNvPr id="35" name="Straight Arrow Connector 8"/>
          <p:cNvCxnSpPr/>
          <p:nvPr/>
        </p:nvCxnSpPr>
        <p:spPr>
          <a:xfrm>
            <a:off x="4590095" y="3778565"/>
            <a:ext cx="23812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Arrow Connector 9"/>
          <p:cNvCxnSpPr/>
          <p:nvPr/>
        </p:nvCxnSpPr>
        <p:spPr>
          <a:xfrm>
            <a:off x="4600955" y="4525573"/>
            <a:ext cx="23812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Arrow Connector 10"/>
          <p:cNvCxnSpPr/>
          <p:nvPr/>
        </p:nvCxnSpPr>
        <p:spPr>
          <a:xfrm>
            <a:off x="4581835" y="3031332"/>
            <a:ext cx="23812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20"/>
          <p:cNvSpPr/>
          <p:nvPr/>
        </p:nvSpPr>
        <p:spPr bwMode="auto">
          <a:xfrm>
            <a:off x="4876877" y="2798855"/>
            <a:ext cx="3943595" cy="1294669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4895438" y="5071046"/>
            <a:ext cx="4136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black"/>
                </a:solidFill>
                <a:latin typeface="Arial" charset="0"/>
              </a:rPr>
              <a:t>SFO = </a:t>
            </a:r>
            <a:r>
              <a:rPr lang="en-US" altLang="en-US" sz="1400" b="1" dirty="0" err="1" smtClean="0">
                <a:solidFill>
                  <a:prstClr val="black"/>
                </a:solidFill>
                <a:latin typeface="Arial" charset="0"/>
              </a:rPr>
              <a:t>s</a:t>
            </a:r>
            <a:r>
              <a:rPr lang="en-US" altLang="it-CH" sz="1400" b="1" dirty="0" err="1" smtClean="0">
                <a:solidFill>
                  <a:prstClr val="black"/>
                </a:solidFill>
                <a:latin typeface="Arial" charset="0"/>
              </a:rPr>
              <a:t>upresión</a:t>
            </a: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it-CH" sz="1400" b="1" dirty="0" err="1" smtClean="0">
                <a:solidFill>
                  <a:prstClr val="black"/>
                </a:solidFill>
                <a:latin typeface="Arial" charset="0"/>
              </a:rPr>
              <a:t>función</a:t>
            </a: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it-CH" sz="1400" b="1" dirty="0" err="1" smtClean="0">
                <a:solidFill>
                  <a:prstClr val="black"/>
                </a:solidFill>
                <a:latin typeface="Arial" charset="0"/>
              </a:rPr>
              <a:t>ovárica</a:t>
            </a:r>
            <a:endParaRPr lang="en-US" altLang="it-CH" sz="14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CH" sz="1400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en-US" altLang="it-CH" sz="1400" dirty="0" err="1" smtClean="0">
                <a:solidFill>
                  <a:prstClr val="black"/>
                </a:solidFill>
                <a:latin typeface="Arial" charset="0"/>
              </a:rPr>
              <a:t>GnRH</a:t>
            </a:r>
            <a:r>
              <a:rPr lang="en-US" altLang="it-CH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it-CH" sz="1400" dirty="0" err="1" smtClean="0">
                <a:solidFill>
                  <a:prstClr val="black"/>
                </a:solidFill>
                <a:latin typeface="Arial" charset="0"/>
              </a:rPr>
              <a:t>triptorelin</a:t>
            </a:r>
            <a:r>
              <a:rPr lang="en-US" altLang="it-CH" sz="1400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altLang="it-CH" sz="1400" dirty="0" err="1" smtClean="0">
                <a:solidFill>
                  <a:prstClr val="black"/>
                </a:solidFill>
                <a:latin typeface="Arial" charset="0"/>
              </a:rPr>
              <a:t>ooforectomía</a:t>
            </a:r>
            <a:r>
              <a:rPr lang="en-US" altLang="it-CH" sz="1400" dirty="0" smtClean="0">
                <a:solidFill>
                  <a:prstClr val="black"/>
                </a:solidFill>
                <a:latin typeface="Arial" charset="0"/>
              </a:rPr>
              <a:t> o </a:t>
            </a:r>
            <a:r>
              <a:rPr lang="en-US" altLang="it-CH" sz="1400" dirty="0" err="1" smtClean="0">
                <a:solidFill>
                  <a:prstClr val="black"/>
                </a:solidFill>
                <a:latin typeface="Arial" charset="0"/>
              </a:rPr>
              <a:t>irradiación</a:t>
            </a:r>
            <a:r>
              <a:rPr lang="en-US" altLang="it-CH" sz="1400" dirty="0" smtClean="0">
                <a:solidFill>
                  <a:prstClr val="black"/>
                </a:solidFill>
                <a:latin typeface="Arial" charset="0"/>
              </a:rPr>
              <a:t>)</a:t>
            </a:r>
            <a:endParaRPr lang="en-US" altLang="it-CH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35376" y="1988840"/>
            <a:ext cx="5472608" cy="3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3,047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Ptes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Randomizadas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ITT,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Dic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2003 -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2011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140155" y="2286770"/>
            <a:ext cx="2648466" cy="2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 </a:t>
            </a:r>
            <a:r>
              <a:rPr kumimoji="0" lang="en-US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seguimiento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5.6 </a:t>
            </a:r>
            <a:r>
              <a:rPr kumimoji="0" lang="en-US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años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910390" y="4347365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70C0"/>
                </a:solidFill>
                <a:latin typeface="Arial" charset="0"/>
              </a:rPr>
              <a:t>Exemestane+SFO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x 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5a</a:t>
            </a:r>
            <a:endParaRPr lang="en-US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860032" y="3563724"/>
            <a:ext cx="2901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FF0000"/>
                </a:solidFill>
                <a:latin typeface="Arial" charset="0"/>
              </a:rPr>
              <a:t>Tamoxifen+SFO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x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5años</a:t>
            </a:r>
            <a:endParaRPr lang="en-US" alt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" name="TextBox 25"/>
          <p:cNvSpPr txBox="1">
            <a:spLocks noChangeArrowheads="1"/>
          </p:cNvSpPr>
          <p:nvPr/>
        </p:nvSpPr>
        <p:spPr bwMode="auto">
          <a:xfrm>
            <a:off x="344192" y="2977207"/>
            <a:ext cx="2330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No </a:t>
            </a:r>
            <a:r>
              <a:rPr lang="en-US" altLang="it-CH" sz="1400" b="1" dirty="0" err="1" smtClean="0">
                <a:solidFill>
                  <a:prstClr val="black"/>
                </a:solidFill>
                <a:latin typeface="Arial" charset="0"/>
              </a:rPr>
              <a:t>Quimioterapia</a:t>
            </a:r>
            <a:endParaRPr lang="en-US" altLang="it-CH" sz="1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344192" y="3923447"/>
            <a:ext cx="2643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Previa </a:t>
            </a:r>
            <a:r>
              <a:rPr lang="en-US" altLang="it-CH" sz="1400" b="1" dirty="0" err="1" smtClean="0">
                <a:solidFill>
                  <a:prstClr val="black"/>
                </a:solidFill>
                <a:latin typeface="Arial" charset="0"/>
              </a:rPr>
              <a:t>Quimioterapia</a:t>
            </a: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en-US" altLang="it-CH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TextBox 31"/>
          <p:cNvSpPr txBox="1"/>
          <p:nvPr/>
        </p:nvSpPr>
        <p:spPr>
          <a:xfrm>
            <a:off x="344192" y="3212976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Premenopáusicas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dentro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12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semanas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de la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cirugía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(Ma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tiempo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desde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cirugía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1.8 </a:t>
            </a:r>
            <a:r>
              <a:rPr lang="en-US" sz="1200" b="1" dirty="0" err="1" smtClean="0">
                <a:solidFill>
                  <a:prstClr val="black"/>
                </a:solidFill>
                <a:latin typeface="Arial" charset="0"/>
              </a:rPr>
              <a:t>meses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</p:txBody>
      </p:sp>
      <p:sp>
        <p:nvSpPr>
          <p:cNvPr id="47" name="TextBox 32"/>
          <p:cNvSpPr txBox="1"/>
          <p:nvPr/>
        </p:nvSpPr>
        <p:spPr>
          <a:xfrm>
            <a:off x="344192" y="4150821"/>
            <a:ext cx="35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Premenopáusicas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*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luego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de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completar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la QT;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Randomización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dentro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8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meses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de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completada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(Ma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tiempo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desde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</a:rPr>
              <a:t>cirugía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 =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8.0 </a:t>
            </a:r>
            <a:r>
              <a:rPr lang="en-US" sz="1200" b="1" dirty="0" err="1" smtClean="0">
                <a:solidFill>
                  <a:prstClr val="black"/>
                </a:solidFill>
                <a:latin typeface="Arial" charset="0"/>
              </a:rPr>
              <a:t>meses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627540" y="2853124"/>
            <a:ext cx="1408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1F497D">
                    <a:lumMod val="10000"/>
                  </a:srgbClr>
                </a:solidFill>
                <a:latin typeface="Arial" charset="0"/>
              </a:rPr>
              <a:t>(n=1,018)</a:t>
            </a:r>
            <a:endParaRPr lang="en-US" altLang="en-US" b="1" dirty="0">
              <a:solidFill>
                <a:srgbClr val="1F497D">
                  <a:lumMod val="10000"/>
                </a:srgbClr>
              </a:solidFill>
              <a:latin typeface="Arial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627540" y="3563724"/>
            <a:ext cx="1408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(n=1,015)</a:t>
            </a:r>
            <a:endParaRPr lang="en-US" alt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6084168" y="1945133"/>
            <a:ext cx="2736304" cy="3653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Análisis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Primario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(n= 2,033)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344192" y="2575937"/>
            <a:ext cx="3003672" cy="3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en-US" sz="1400" b="1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cohortes</a:t>
            </a:r>
            <a:r>
              <a:rPr lang="en-US" sz="1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estratificadas</a:t>
            </a:r>
            <a:r>
              <a:rPr lang="en-US" sz="1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7555532" y="4347365"/>
            <a:ext cx="1408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(n=1,014)</a:t>
            </a:r>
            <a:endParaRPr lang="en-US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51288" y="5445224"/>
            <a:ext cx="464233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*De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acuerdo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 a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niveles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 de E</a:t>
            </a:r>
            <a:r>
              <a:rPr lang="en-US" altLang="en-US" sz="1150" baseline="-25000" dirty="0" smtClean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en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rango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premenopáusico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, 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determinados</a:t>
            </a:r>
            <a:r>
              <a:rPr lang="en-US" altLang="en-US" sz="115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1150" dirty="0" err="1" smtClean="0">
                <a:solidFill>
                  <a:prstClr val="black"/>
                </a:solidFill>
                <a:latin typeface="Arial" charset="0"/>
              </a:rPr>
              <a:t>localmente</a:t>
            </a:r>
            <a:endParaRPr lang="en-US" altLang="it-CH" sz="11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Rectangle 1"/>
          <p:cNvSpPr/>
          <p:nvPr/>
        </p:nvSpPr>
        <p:spPr>
          <a:xfrm>
            <a:off x="6084168" y="1945133"/>
            <a:ext cx="2736304" cy="687209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25"/>
          <p:cNvSpPr txBox="1">
            <a:spLocks noChangeArrowheads="1"/>
          </p:cNvSpPr>
          <p:nvPr/>
        </p:nvSpPr>
        <p:spPr bwMode="auto">
          <a:xfrm>
            <a:off x="2483768" y="2977207"/>
            <a:ext cx="703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(47%)</a:t>
            </a:r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2500177" y="3923447"/>
            <a:ext cx="703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CH" sz="1400" b="1" dirty="0" smtClean="0">
                <a:solidFill>
                  <a:prstClr val="black"/>
                </a:solidFill>
                <a:latin typeface="Arial" charset="0"/>
              </a:rPr>
              <a:t>(53%)</a:t>
            </a:r>
          </a:p>
        </p:txBody>
      </p:sp>
    </p:spTree>
    <p:extLst>
      <p:ext uri="{BB962C8B-B14F-4D97-AF65-F5344CB8AC3E}">
        <p14:creationId xmlns:p14="http://schemas.microsoft.com/office/powerpoint/2010/main" xmlns="" val="28294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50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50950" y="332656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 del  Estudio</a:t>
            </a:r>
            <a:endParaRPr lang="es-A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45161" y="1556792"/>
            <a:ext cx="69967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Supervivencia Libre de Enfermedad (DFS)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Recurrencia invasora  (local, regional, o a distancia)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Cáncer de mama invasor contralateral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Segunda neoplasia invasora no mamaria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Muerte sin recurrencia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61185" y="1078871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PRIMARIOS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17169" y="4437112"/>
            <a:ext cx="6630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Intervalo Libre de Cáncer de Mama  (BCFI)</a:t>
            </a:r>
          </a:p>
          <a:p>
            <a:r>
              <a:rPr lang="es-AR" sz="2400" dirty="0" smtClean="0"/>
              <a:t>       - Recurrencia invasora o cáncer contralateral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Intervalo Libre de Recurrencia a Distancia (DRFI)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400" dirty="0" smtClean="0"/>
              <a:t>Supervivencia Global  (OS)</a:t>
            </a:r>
            <a:endParaRPr lang="es-AR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33193" y="3959191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SECUNDARIOS</a:t>
            </a:r>
            <a:endParaRPr lang="es-AR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2000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2878898"/>
              </p:ext>
            </p:extLst>
          </p:nvPr>
        </p:nvGraphicFramePr>
        <p:xfrm>
          <a:off x="395536" y="1314792"/>
          <a:ext cx="8352928" cy="492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12665"/>
                <a:gridCol w="1784814"/>
                <a:gridCol w="1856206"/>
                <a:gridCol w="14992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No QT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47% (n=949)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QT 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</a:rPr>
                        <a:t>previa</a:t>
                      </a:r>
                      <a:endParaRPr lang="en-US" sz="2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53% (n=1084)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bg1"/>
                          </a:solidFill>
                        </a:rPr>
                        <a:t>Todas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(n=2033)</a:t>
                      </a: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 smtClean="0"/>
                        <a:t>Mediana</a:t>
                      </a:r>
                      <a:r>
                        <a:rPr lang="en-US" sz="2200" baseline="0" dirty="0" smtClean="0"/>
                        <a:t> de </a:t>
                      </a:r>
                      <a:r>
                        <a:rPr lang="en-US" sz="2200" baseline="0" dirty="0" err="1" smtClean="0"/>
                        <a:t>edad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46 a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40 a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43 a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 smtClean="0"/>
                        <a:t>Ganglios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positivos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9%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57%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35%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Tumor  &gt; 2 cm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14%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47%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32%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 smtClean="0"/>
                        <a:t>Grado</a:t>
                      </a:r>
                      <a:r>
                        <a:rPr lang="en-US" sz="2200" baseline="0" dirty="0" smtClean="0"/>
                        <a:t> 1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41%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14%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27%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 smtClean="0"/>
                        <a:t>Grado</a:t>
                      </a:r>
                      <a:r>
                        <a:rPr lang="en-US" sz="2200" dirty="0" smtClean="0"/>
                        <a:t> 3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7%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35%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22%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HER2-positivo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4%</a:t>
                      </a:r>
                      <a:endParaRPr lang="en-US" sz="2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0" dirty="0" smtClean="0"/>
                        <a:t>18%</a:t>
                      </a:r>
                      <a:endParaRPr lang="en-US" sz="2200" b="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12%</a:t>
                      </a:r>
                      <a:endParaRPr lang="en-US" sz="22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baseline="0" dirty="0" smtClean="0"/>
                        <a:t>Ma </a:t>
                      </a:r>
                      <a:r>
                        <a:rPr lang="en-US" sz="2200" baseline="0" dirty="0" err="1" smtClean="0"/>
                        <a:t>tiempo</a:t>
                      </a:r>
                      <a:r>
                        <a:rPr lang="en-US" sz="2200" baseline="0" dirty="0" smtClean="0"/>
                        <a:t> a </a:t>
                      </a:r>
                      <a:r>
                        <a:rPr lang="en-US" sz="2200" baseline="0" dirty="0" err="1" smtClean="0"/>
                        <a:t>cirugía</a:t>
                      </a:r>
                      <a:endParaRPr lang="en-US" sz="2200" b="0" baseline="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smtClean="0"/>
                        <a:t>1.8 </a:t>
                      </a:r>
                      <a:r>
                        <a:rPr lang="en-US" sz="2200" b="0" dirty="0" err="1" smtClean="0"/>
                        <a:t>ms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0" dirty="0" smtClean="0"/>
                        <a:t>8.0 </a:t>
                      </a:r>
                      <a:r>
                        <a:rPr lang="en-US" sz="2200" baseline="0" dirty="0" err="1" smtClean="0"/>
                        <a:t>ms</a:t>
                      </a:r>
                      <a:endParaRPr lang="en-US" sz="2200" b="0" baseline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3.2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ms</a:t>
                      </a:r>
                      <a:endParaRPr lang="en-US" sz="2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869121" y="476672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 de  la  Población</a:t>
            </a:r>
            <a:endParaRPr lang="es-AR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s-AR" sz="1200" kern="0" dirty="0" err="1"/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9-13 2014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79912" y="2204864"/>
            <a:ext cx="482453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5724128" y="2780928"/>
            <a:ext cx="1008112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796136" y="4526250"/>
            <a:ext cx="100811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991362" y="3933056"/>
            <a:ext cx="100811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156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912" y="1696530"/>
            <a:ext cx="4114800" cy="318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10" y="485800"/>
            <a:ext cx="9129380" cy="7829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women &lt; 35 years of age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-27384"/>
            <a:ext cx="9158620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60648"/>
            <a:ext cx="7257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Análisis  primario:  </a:t>
            </a:r>
            <a:r>
              <a:rPr kumimoji="0" lang="es-A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Disease</a:t>
            </a:r>
            <a:r>
              <a:rPr kumimoji="0" 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-free  </a:t>
            </a:r>
            <a:r>
              <a:rPr kumimoji="0" lang="es-A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Survival</a:t>
            </a:r>
            <a:endParaRPr kumimoji="0" 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s-AR" sz="1200" kern="0" dirty="0" err="1">
                <a:solidFill>
                  <a:prstClr val="white"/>
                </a:solidFill>
              </a:rPr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9-13 2014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01563" y="692696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Mediana de seguimiento 5.6 años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5112568"/>
            <a:ext cx="9180512" cy="17728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9261" y="5517232"/>
            <a:ext cx="768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 el total de la población:  no significativo  (p = 0.10)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Modelo multivariado de Cox:  HR  0.78 (0.62-0.98),   p = 0.03</a:t>
            </a:r>
          </a:p>
        </p:txBody>
      </p:sp>
    </p:spTree>
    <p:extLst>
      <p:ext uri="{BB962C8B-B14F-4D97-AF65-F5344CB8AC3E}">
        <p14:creationId xmlns:p14="http://schemas.microsoft.com/office/powerpoint/2010/main" xmlns="" val="23233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0" y="485800"/>
            <a:ext cx="9129380" cy="7829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women &lt; 35 years of age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27384"/>
            <a:ext cx="9158620" cy="12790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49691" y="404664"/>
            <a:ext cx="4166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kern="0" dirty="0" smtClean="0">
                <a:solidFill>
                  <a:srgbClr val="FFFF00"/>
                </a:solidFill>
              </a:rPr>
              <a:t>Objetivos  Secundarios</a:t>
            </a:r>
            <a:endParaRPr kumimoji="0" 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-27384"/>
            <a:ext cx="396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San Antonio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Breast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s-AR" sz="1200" kern="0" dirty="0" err="1">
                <a:solidFill>
                  <a:prstClr val="white"/>
                </a:solidFill>
              </a:rPr>
              <a:t>C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ancer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Symposium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A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</a:t>
            </a:r>
            <a:r>
              <a:rPr kumimoji="0" lang="es-A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9-13 2014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376" y="1347636"/>
            <a:ext cx="5050904" cy="366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5"/>
          <p:cNvSpPr/>
          <p:nvPr/>
        </p:nvSpPr>
        <p:spPr>
          <a:xfrm>
            <a:off x="5436096" y="3894617"/>
            <a:ext cx="1512168" cy="6480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112568"/>
            <a:ext cx="9180512" cy="17728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07704" y="5301208"/>
            <a:ext cx="62490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Beneficio Relativo para Recurrencia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000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T+SFO vs. T:  19%  </a:t>
            </a:r>
            <a:r>
              <a:rPr lang="es-AR" sz="2400" b="1" kern="0" dirty="0" smtClean="0">
                <a:solidFill>
                  <a:prstClr val="white"/>
                </a:solidFill>
              </a:rPr>
              <a:t>  p = 0.09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000" b="1" kern="0" dirty="0" smtClean="0">
                <a:solidFill>
                  <a:prstClr val="white"/>
                </a:solidFill>
              </a:rPr>
              <a:t>  </a:t>
            </a:r>
            <a:endParaRPr lang="es-AR" sz="1000" kern="0" dirty="0" smtClean="0">
              <a:solidFill>
                <a:prstClr val="whit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E+SFO vs. T:  36% ;  </a:t>
            </a:r>
            <a:r>
              <a:rPr lang="es-AR" sz="2400" kern="0" dirty="0" smtClean="0">
                <a:solidFill>
                  <a:prstClr val="white"/>
                </a:solidFill>
              </a:rPr>
              <a:t>BCFI a 5 años:   &gt; 90%</a:t>
            </a:r>
            <a:r>
              <a:rPr kumimoji="0" lang="es-AR" sz="2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978099" y="5847655"/>
            <a:ext cx="353000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T+SFO vs. T:  19%   p = 0.09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1233</Words>
  <Application>Microsoft Office PowerPoint</Application>
  <PresentationFormat>Presentación en pantalla (4:3)</PresentationFormat>
  <Paragraphs>258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Tema de Office</vt:lpstr>
      <vt:lpstr>Office Theme</vt:lpstr>
      <vt:lpstr>1_Tema de Office</vt:lpstr>
      <vt:lpstr>2_Tema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Box-I</cp:lastModifiedBy>
  <cp:revision>111</cp:revision>
  <dcterms:created xsi:type="dcterms:W3CDTF">2014-12-15T02:45:55Z</dcterms:created>
  <dcterms:modified xsi:type="dcterms:W3CDTF">2015-04-23T12:41:13Z</dcterms:modified>
</cp:coreProperties>
</file>