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32" r:id="rId3"/>
    <p:sldMasterId id="2147483745" r:id="rId4"/>
    <p:sldMasterId id="2147483771" r:id="rId5"/>
    <p:sldMasterId id="2147483787" r:id="rId6"/>
    <p:sldMasterId id="2147483799" r:id="rId7"/>
    <p:sldMasterId id="2147483850" r:id="rId8"/>
    <p:sldMasterId id="2147483863" r:id="rId9"/>
    <p:sldMasterId id="2147483882" r:id="rId10"/>
  </p:sldMasterIdLst>
  <p:notesMasterIdLst>
    <p:notesMasterId r:id="rId53"/>
  </p:notesMasterIdLst>
  <p:sldIdLst>
    <p:sldId id="411" r:id="rId11"/>
    <p:sldId id="410" r:id="rId12"/>
    <p:sldId id="271" r:id="rId13"/>
    <p:sldId id="269" r:id="rId14"/>
    <p:sldId id="281" r:id="rId15"/>
    <p:sldId id="359" r:id="rId16"/>
    <p:sldId id="407" r:id="rId17"/>
    <p:sldId id="292" r:id="rId18"/>
    <p:sldId id="293" r:id="rId19"/>
    <p:sldId id="378" r:id="rId20"/>
    <p:sldId id="377" r:id="rId21"/>
    <p:sldId id="296" r:id="rId22"/>
    <p:sldId id="298" r:id="rId23"/>
    <p:sldId id="364" r:id="rId24"/>
    <p:sldId id="409" r:id="rId25"/>
    <p:sldId id="374" r:id="rId26"/>
    <p:sldId id="375" r:id="rId27"/>
    <p:sldId id="371" r:id="rId28"/>
    <p:sldId id="368" r:id="rId29"/>
    <p:sldId id="369" r:id="rId30"/>
    <p:sldId id="320" r:id="rId31"/>
    <p:sldId id="328" r:id="rId32"/>
    <p:sldId id="388" r:id="rId33"/>
    <p:sldId id="344" r:id="rId34"/>
    <p:sldId id="392" r:id="rId35"/>
    <p:sldId id="396" r:id="rId36"/>
    <p:sldId id="397" r:id="rId37"/>
    <p:sldId id="398" r:id="rId38"/>
    <p:sldId id="400" r:id="rId39"/>
    <p:sldId id="401" r:id="rId40"/>
    <p:sldId id="345" r:id="rId41"/>
    <p:sldId id="346" r:id="rId42"/>
    <p:sldId id="370" r:id="rId43"/>
    <p:sldId id="380" r:id="rId44"/>
    <p:sldId id="381" r:id="rId45"/>
    <p:sldId id="384" r:id="rId46"/>
    <p:sldId id="405" r:id="rId47"/>
    <p:sldId id="385" r:id="rId48"/>
    <p:sldId id="372" r:id="rId49"/>
    <p:sldId id="301" r:id="rId50"/>
    <p:sldId id="285" r:id="rId51"/>
    <p:sldId id="373" r:id="rId5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9E"/>
    <a:srgbClr val="7A007A"/>
    <a:srgbClr val="CC99FF"/>
    <a:srgbClr val="FF6600"/>
    <a:srgbClr val="660066"/>
    <a:srgbClr val="B800B8"/>
    <a:srgbClr val="33CC33"/>
    <a:srgbClr val="00CC00"/>
    <a:srgbClr val="CB37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 showGuides="1">
      <p:cViewPr varScale="1">
        <p:scale>
          <a:sx n="70" d="100"/>
          <a:sy n="70" d="100"/>
        </p:scale>
        <p:origin x="1386" y="6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A29C7-9431-4511-9610-FF48A5220861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A202-1FBD-4FED-8B7D-0EF2992C6B3F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740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A5A955-A9AA-4E72-A287-7E89660F1DB2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/>
              <a:t>7</a:t>
            </a:fld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5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4A202-1FBD-4FED-8B7D-0EF2992C6B3F}" type="slidenum">
              <a:rPr lang="es-AR" smtClean="0"/>
              <a:pPr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064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AR" i="1" smtClean="0">
                <a:latin typeface="Arial" pitchFamily="34" charset="0"/>
                <a:ea typeface="MS PGothic" pitchFamily="34" charset="-128"/>
              </a:rPr>
              <a:t>AI, aromatase inhibitor; E, estrogen; ER, estrogen receptor; HR, hormone receptor; </a:t>
            </a:r>
            <a:r>
              <a:rPr lang="en-US" altLang="es-AR" i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mTOR, mammalian target of rapamycin; </a:t>
            </a:r>
            <a:r>
              <a:rPr lang="en-US" altLang="es-AR" i="1" smtClean="0">
                <a:latin typeface="Arial" pitchFamily="34" charset="0"/>
                <a:ea typeface="MS PGothic" pitchFamily="34" charset="-128"/>
              </a:rPr>
              <a:t>TKI, tyrosine kinase inhibitor.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1286" indent="-281264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5055" indent="-225011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5077" indent="-225011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5099" indent="-225011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800080"/>
              </a:buClr>
            </a:pPr>
            <a:fld id="{663EEA43-D1A7-42E7-AF85-8ED8C52D9A80}" type="slidenum">
              <a:rPr lang="en-US" altLang="es-AR">
                <a:solidFill>
                  <a:prstClr val="black"/>
                </a:solidFill>
                <a:ea typeface="MS PGothic" pitchFamily="34" charset="-128"/>
              </a:rPr>
              <a:pPr eaLnBrk="1" hangingPunct="1">
                <a:spcBef>
                  <a:spcPct val="0"/>
                </a:spcBef>
                <a:buClr>
                  <a:srgbClr val="800080"/>
                </a:buClr>
              </a:pPr>
              <a:t>40</a:t>
            </a:fld>
            <a:endParaRPr lang="en-US" altLang="es-A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84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53513-B531-413B-A459-076013464C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9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D9F33-0FB2-414A-9C35-7379345631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785" y="4343713"/>
            <a:ext cx="6155056" cy="4115426"/>
          </a:xfrm>
        </p:spPr>
        <p:txBody>
          <a:bodyPr>
            <a:noAutofit/>
          </a:bodyPr>
          <a:lstStyle/>
          <a:p>
            <a:pPr marL="8917" lvl="1">
              <a:defRPr/>
            </a:pPr>
            <a:endParaRPr lang="en-US" sz="600" dirty="0"/>
          </a:p>
        </p:txBody>
      </p:sp>
      <p:sp>
        <p:nvSpPr>
          <p:cNvPr id="86020" name="Slide Number Placeholder 3"/>
          <p:cNvSpPr txBox="1">
            <a:spLocks/>
          </p:cNvSpPr>
          <p:nvPr/>
        </p:nvSpPr>
        <p:spPr bwMode="auto">
          <a:xfrm>
            <a:off x="6335861" y="8684301"/>
            <a:ext cx="520584" cy="4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09" tIns="44952" rIns="89909" bIns="44952"/>
          <a:lstStyle/>
          <a:p>
            <a:pPr defTabSz="903402" fontAlgn="base">
              <a:spcBef>
                <a:spcPct val="0"/>
              </a:spcBef>
              <a:spcAft>
                <a:spcPct val="0"/>
              </a:spcAft>
            </a:pPr>
            <a:fld id="{7BC3C2A7-E907-435D-96CB-19E8E226BEB6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03402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AR" i="1" smtClean="0">
                <a:latin typeface="Arial" pitchFamily="34" charset="0"/>
                <a:ea typeface="MS PGothic" pitchFamily="34" charset="-128"/>
              </a:rPr>
              <a:t>CI, confidence interval; EVE, everolimus; EXE, exemestane; PBO, placebo.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1286" indent="-281264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5055" indent="-225011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5077" indent="-225011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5099" indent="-225011" defTabSz="914108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800080"/>
              </a:buClr>
            </a:pPr>
            <a:fld id="{927F2CA5-AF93-44B0-96FD-BA057CEE736B}" type="slidenum">
              <a:rPr lang="en-US" altLang="es-AR">
                <a:solidFill>
                  <a:prstClr val="black"/>
                </a:solidFill>
                <a:ea typeface="MS PGothic" pitchFamily="34" charset="-128"/>
              </a:rPr>
              <a:pPr eaLnBrk="1" hangingPunct="1">
                <a:spcBef>
                  <a:spcPct val="0"/>
                </a:spcBef>
                <a:buClr>
                  <a:srgbClr val="800080"/>
                </a:buClr>
              </a:pPr>
              <a:t>13</a:t>
            </a:fld>
            <a:endParaRPr lang="en-US" altLang="es-A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25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4A202-1FBD-4FED-8B7D-0EF2992C6B3F}" type="slidenum">
              <a:rPr lang="es-AR" smtClean="0"/>
              <a:pPr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064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ea typeface="+mn-ea"/>
                <a:cs typeface="+mn-cs"/>
              </a:rPr>
              <a:t>Mitogenic</a:t>
            </a:r>
            <a:r>
              <a:rPr lang="en-US" sz="1200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 signals converge at the level of cyclin D1 </a:t>
            </a:r>
            <a:r>
              <a:rPr lang="en-US" sz="1200" kern="1200" baseline="0" dirty="0" err="1" smtClean="0">
                <a:solidFill>
                  <a:schemeClr val="tx1"/>
                </a:solidFill>
                <a:ea typeface="+mn-ea"/>
                <a:cs typeface="+mn-cs"/>
              </a:rPr>
              <a:t>upregulation</a:t>
            </a:r>
            <a:r>
              <a:rPr lang="en-US" sz="1200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 and CDK4/6 association, localization, and kinase activity. CDK4/6 </a:t>
            </a:r>
            <a:r>
              <a:rPr lang="en-US" sz="1200" kern="1200" baseline="0" dirty="0" err="1" smtClean="0">
                <a:solidFill>
                  <a:schemeClr val="tx1"/>
                </a:solidFill>
                <a:ea typeface="+mn-ea"/>
                <a:cs typeface="+mn-cs"/>
              </a:rPr>
              <a:t>phosphorylates</a:t>
            </a:r>
            <a:r>
              <a:rPr lang="en-US" sz="1200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 and inactivates RB tumor suppressor proteins, leading to dissociation of E2F transcription factors and transcriptional regulation of genes important for G1/S transition and cell cycle progression through the restriction point.</a:t>
            </a:r>
          </a:p>
          <a:p>
            <a:endParaRPr lang="en-US" sz="1200" kern="1200" baseline="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err="1" smtClean="0"/>
              <a:t>Phosphorylation</a:t>
            </a:r>
            <a:r>
              <a:rPr lang="en-GB" sz="1200" dirty="0" smtClean="0"/>
              <a:t> of the </a:t>
            </a:r>
            <a:r>
              <a:rPr lang="en-GB" sz="1200" dirty="0" err="1" smtClean="0"/>
              <a:t>Rb</a:t>
            </a:r>
            <a:r>
              <a:rPr lang="en-GB" sz="1200" dirty="0" smtClean="0"/>
              <a:t> protein early in G1 by CDK4 or CDK6 is central to the regulation of the G1 to S transition and cellular commitment to division</a:t>
            </a:r>
            <a:endParaRPr lang="en-GB" sz="1200" baseline="30000" dirty="0" smtClean="0"/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Aberrations of the G1S checkpoint are involved in the pathogenesis of many human cancers</a:t>
            </a:r>
            <a:endParaRPr lang="en-GB" sz="1200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355" y="8684720"/>
            <a:ext cx="2972107" cy="457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7FF229-8A62-4262-9C93-973D92A911FC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8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676275"/>
            <a:ext cx="4606925" cy="3455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123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906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355" y="8684720"/>
            <a:ext cx="2972107" cy="457739"/>
          </a:xfrm>
          <a:prstGeom prst="rect">
            <a:avLst/>
          </a:prstGeom>
          <a:noFill/>
        </p:spPr>
        <p:txBody>
          <a:bodyPr/>
          <a:lstStyle/>
          <a:p>
            <a:fld id="{95FAA7EB-951B-419D-9474-30D0161968D4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31</a:t>
            </a:fld>
            <a:endParaRPr 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1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8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6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1E13-9AF0-45CE-940D-FDFFCAFF609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92337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F741-12C9-4105-8977-EB656DD7BCD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45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8402-DD23-46B2-8E47-EFC6A4D7BC9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1262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761D-53EC-4BCE-A7CD-8D3894AC706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687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18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216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73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71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48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1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90" y="76200"/>
            <a:ext cx="8328026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7990" y="1312863"/>
            <a:ext cx="8328026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0E8F0FA-5B10-4680-A528-8832571B3A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5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216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21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08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86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380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39700"/>
            <a:ext cx="8253412" cy="728663"/>
          </a:xfrm>
        </p:spPr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810" y="5580848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2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009486"/>
            <a:ext cx="8258175" cy="4570194"/>
          </a:xfrm>
        </p:spPr>
        <p:txBody>
          <a:bodyPr lIns="0"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810" y="5580848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3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009486"/>
            <a:ext cx="8258175" cy="4570194"/>
          </a:xfrm>
        </p:spPr>
        <p:txBody>
          <a:bodyPr lIns="0"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810" y="5580848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1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009486"/>
            <a:ext cx="8258175" cy="4570194"/>
          </a:xfrm>
        </p:spPr>
        <p:txBody>
          <a:bodyPr lIns="0"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810" y="5580848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009486"/>
            <a:ext cx="8258175" cy="4570194"/>
          </a:xfrm>
        </p:spPr>
        <p:txBody>
          <a:bodyPr lIns="0"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810" y="5580848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7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009486"/>
            <a:ext cx="8258175" cy="4570194"/>
          </a:xfrm>
        </p:spPr>
        <p:txBody>
          <a:bodyPr lIns="0"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32032" y="5882852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00" b="1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1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91680" y="63813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aseline="30000" dirty="0">
                <a:solidFill>
                  <a:prstClr val="black"/>
                </a:solidFill>
                <a:ea typeface="ＭＳ Ｐゴシック" pitchFamily="34" charset="-128"/>
              </a:rPr>
              <a:t>This meeting is organised and funded by Pfizer © 2014 Pfizer GmbH. All rights reserved July 2014. </a:t>
            </a:r>
            <a:br>
              <a:rPr lang="en-US" sz="1200" baseline="300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200" baseline="30000" dirty="0">
                <a:solidFill>
                  <a:prstClr val="black"/>
                </a:solidFill>
                <a:ea typeface="ＭＳ Ｐゴシック" pitchFamily="34" charset="-128"/>
              </a:rPr>
              <a:t>2014-A-BC-PALBO-012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47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135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558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417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487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883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843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63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6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9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214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86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4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39700"/>
            <a:ext cx="8253412" cy="728663"/>
          </a:xfrm>
        </p:spPr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810" y="5580848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5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009486"/>
            <a:ext cx="8258175" cy="4570194"/>
          </a:xfrm>
        </p:spPr>
        <p:txBody>
          <a:bodyPr lIns="0"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810" y="5580848"/>
            <a:ext cx="4071328" cy="654050"/>
          </a:xfrm>
        </p:spPr>
        <p:txBody>
          <a:bodyPr anchor="b"/>
          <a:lstStyle>
            <a:lvl1pPr algn="r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5580848"/>
            <a:ext cx="4062412" cy="654050"/>
          </a:xfrm>
        </p:spPr>
        <p:txBody>
          <a:bodyPr anchor="b"/>
          <a:lstStyle>
            <a:lvl1pPr algn="l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 userDrawn="1"/>
        </p:nvSpPr>
        <p:spPr bwMode="auto">
          <a:xfrm>
            <a:off x="8113713" y="6309375"/>
            <a:ext cx="1030287" cy="42245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9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91680" y="63813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aseline="30000" dirty="0">
                <a:solidFill>
                  <a:prstClr val="black"/>
                </a:solidFill>
                <a:ea typeface="ＭＳ Ｐゴシック" pitchFamily="34" charset="-128"/>
              </a:rPr>
              <a:t>This meeting is organised and funded by Pfizer © 2014 Pfizer GmbH. All rights reserved July 2014. </a:t>
            </a:r>
            <a:br>
              <a:rPr lang="en-US" sz="1200" baseline="300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200" baseline="30000" dirty="0">
                <a:solidFill>
                  <a:prstClr val="black"/>
                </a:solidFill>
                <a:ea typeface="ＭＳ Ｐゴシック" pitchFamily="34" charset="-128"/>
              </a:rPr>
              <a:t>2014-A-BC-PALBO-012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36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715250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" y="6381750"/>
            <a:ext cx="3455988" cy="287338"/>
          </a:xfrm>
        </p:spPr>
        <p:txBody>
          <a:bodyPr/>
          <a:lstStyle>
            <a:lvl1pPr>
              <a:defRPr/>
            </a:lvl1pPr>
          </a:lstStyle>
          <a:p>
            <a:r>
              <a:rPr lang="es-ES" altLang="es-AR"/>
              <a:t>PROFESOR JANO – Recursos culturales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A59D08-2BD0-46FF-A4A7-EC2E590811A4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38636575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346203"/>
            <a:ext cx="4160838" cy="173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338" y="1346203"/>
            <a:ext cx="4160837" cy="173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3" y="211362"/>
            <a:ext cx="6906079" cy="5349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92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3" indent="0">
              <a:buNone/>
              <a:defRPr sz="2000" b="1"/>
            </a:lvl2pPr>
            <a:lvl3pPr marL="912171" indent="0">
              <a:buNone/>
              <a:defRPr sz="1800" b="1"/>
            </a:lvl3pPr>
            <a:lvl4pPr marL="1368256" indent="0">
              <a:buNone/>
              <a:defRPr sz="1600" b="1"/>
            </a:lvl4pPr>
            <a:lvl5pPr marL="1824341" indent="0">
              <a:buNone/>
              <a:defRPr sz="1600" b="1"/>
            </a:lvl5pPr>
            <a:lvl6pPr marL="2280412" indent="0">
              <a:buNone/>
              <a:defRPr sz="1600" b="1"/>
            </a:lvl6pPr>
            <a:lvl7pPr marL="2736487" indent="0">
              <a:buNone/>
              <a:defRPr sz="1600" b="1"/>
            </a:lvl7pPr>
            <a:lvl8pPr marL="3192569" indent="0">
              <a:buNone/>
              <a:defRPr sz="1600" b="1"/>
            </a:lvl8pPr>
            <a:lvl9pPr marL="3648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3" indent="0">
              <a:buNone/>
              <a:defRPr sz="2000" b="1"/>
            </a:lvl2pPr>
            <a:lvl3pPr marL="912171" indent="0">
              <a:buNone/>
              <a:defRPr sz="1800" b="1"/>
            </a:lvl3pPr>
            <a:lvl4pPr marL="1368256" indent="0">
              <a:buNone/>
              <a:defRPr sz="1600" b="1"/>
            </a:lvl4pPr>
            <a:lvl5pPr marL="1824341" indent="0">
              <a:buNone/>
              <a:defRPr sz="1600" b="1"/>
            </a:lvl5pPr>
            <a:lvl6pPr marL="2280412" indent="0">
              <a:buNone/>
              <a:defRPr sz="1600" b="1"/>
            </a:lvl6pPr>
            <a:lvl7pPr marL="2736487" indent="0">
              <a:buNone/>
              <a:defRPr sz="1600" b="1"/>
            </a:lvl7pPr>
            <a:lvl8pPr marL="3192569" indent="0">
              <a:buNone/>
              <a:defRPr sz="1600" b="1"/>
            </a:lvl8pPr>
            <a:lvl9pPr marL="3648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5238" y="211364"/>
            <a:ext cx="6891563" cy="5349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39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147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DC1618-9BE2-40D8-ADAC-686DDA884C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7992F72-87C5-4EEE-82A2-EC5F51F162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3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513D6CA-C36A-47D7-8BA0-F7E0269839B3}" type="datetimeFigureOut">
              <a:rPr lang="en-US"/>
              <a:pPr>
                <a:defRPr/>
              </a:pPr>
              <a:t>4/23/2015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C5EE43A-1E94-4C3F-851A-19FD483F2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96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4313" y="1485900"/>
            <a:ext cx="4273550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485900"/>
            <a:ext cx="4275137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69113" y="6364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>
              <a:defRPr/>
            </a:pPr>
            <a:fld id="{2A715276-C84F-4A4B-853F-CB2C6D1D1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9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ondar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19200"/>
            <a:ext cx="8503920" cy="4724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B4F6-7F19-4A6F-86E0-FC8D1A9DFB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2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39500-3409-4FD3-898B-FC8FF639D6C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72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D4DAA-3352-48CE-9F8B-96A84C215C9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45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E491C-1CC7-4DDB-A587-2E3994DC9AF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22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7B74-98A1-4250-B6EC-B783E389C5A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2CB3-DB15-4B1D-BB95-95A5760FD0C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31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1C418-50F3-4AB0-B24B-65BC57C9455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64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5A007-0EE3-4E36-A21B-BBF2ECE1523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83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FF219-2E2F-4B36-B531-B581D37301B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0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63CF5-9C7E-439F-B178-A79C224A234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16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5A6FC-0491-461D-9D7F-E4E2EABAFD8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8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1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693E0-A690-4AF5-BA0D-5A8C5822AED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95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9531" y="6345324"/>
            <a:ext cx="8425693" cy="288032"/>
          </a:xfrm>
        </p:spPr>
        <p:txBody>
          <a:bodyPr/>
          <a:lstStyle>
            <a:lvl1pPr marL="0" indent="0">
              <a:buNone/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7903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9531" y="6345324"/>
            <a:ext cx="8425693" cy="288032"/>
          </a:xfrm>
        </p:spPr>
        <p:txBody>
          <a:bodyPr/>
          <a:lstStyle>
            <a:lvl1pPr marL="0" indent="0">
              <a:buNone/>
              <a:defRPr sz="1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79505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A1D67-3824-4D41-B665-E4BFB872DBC9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168F-EDF4-4110-A313-30F16D1F9311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6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C4331-C9DC-48BD-86CE-995E17BD38BA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CFE04-AD19-478F-B39A-656BC236581C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36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C5413-2745-4787-A3B5-B50A938AFC4A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E8731-B3CD-4E93-A94C-B86322B7BDC0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1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A3E68-CD8E-4541-B023-8FB191227ADB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26AA2-DD60-46C1-B716-11977BD73A91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7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C0B22-C746-4382-A583-A163B00C2FEB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B6BCC-A1E1-40DC-ABC3-3170A973FE88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80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A921F-6BF8-40D9-BD72-4E8604EA2C2F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E0828-2871-4FB5-BD83-1C981F4C9567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4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45AA0-47DD-420B-A752-0DBD8BACB537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B7AE1-5360-4BE2-910E-4E7CAA88279B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7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08625-3ADD-4482-B939-3B01E6D302DF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82B60-2AAA-423B-AD21-39810E4E3FD8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15F2A-3AC3-4F06-9330-BB7E32564483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8AC52-CD8A-497B-BB2A-B10AE9910BC2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58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13BA9-38D5-496D-882F-769A771469A1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0D961-4A81-456F-B9A2-9A266335DCAD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7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04D7F-11B2-4E67-8037-BCCFC23D9267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468D6-5A92-4B6B-8CFB-340100D5B8C1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6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A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AFE4AC-AB5A-4B4F-87CB-776097B42C2C}" type="datetimeFigureOut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9BC87-6975-44AC-A7D3-BAE72F57EAF6}" type="slidenum">
              <a:rPr lang="es-ES" alt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63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PC CREATE\Q37344.NCCN\Breast\BreastCanc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6876" y="1987758"/>
            <a:ext cx="6956425" cy="1470025"/>
          </a:xfrm>
        </p:spPr>
        <p:txBody>
          <a:bodyPr anchor="b"/>
          <a:lstStyle>
            <a:lvl1pPr algn="l">
              <a:defRPr sz="4400" b="0" smtClean="0">
                <a:solidFill>
                  <a:srgbClr val="000000"/>
                </a:solidFill>
                <a:latin typeface="Futura XBlk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6876" y="3718133"/>
            <a:ext cx="6937375" cy="1200150"/>
          </a:xfrm>
          <a:ln algn="ctr"/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800" smtClean="0">
                <a:latin typeface="Futura XBlk BT" pitchFamily="34" charset="0"/>
              </a:defRPr>
            </a:lvl1pPr>
          </a:lstStyle>
          <a:p>
            <a:r>
              <a:rPr lang="en-US" dirty="0" smtClean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3482845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PC CREATE\Q37344.NCCN\Breast\BreastCancer_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6613" y="2771775"/>
            <a:ext cx="7773987" cy="2627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GillSans ExtraBold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44550" y="5051425"/>
            <a:ext cx="7226300" cy="155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800" i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70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CO-Cover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5"/>
          <a:stretch>
            <a:fillRect/>
          </a:stretch>
        </p:blipFill>
        <p:spPr bwMode="auto">
          <a:xfrm>
            <a:off x="0" y="0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5262563" y="5876925"/>
            <a:ext cx="36718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Q:\PC CREATE\Q37344.NCCN\Breast\BreastCanc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987425" y="1987550"/>
            <a:ext cx="6956425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0" smtClean="0">
                <a:solidFill>
                  <a:srgbClr val="000000"/>
                </a:solidFill>
                <a:latin typeface="Futura XBlk BT"/>
              </a:rPr>
              <a:t>Click to edit Master title style</a:t>
            </a: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87425" y="3717925"/>
            <a:ext cx="6937375" cy="12001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defRPr/>
            </a:pPr>
            <a:r>
              <a:rPr lang="en-US" sz="2800" b="0" smtClean="0">
                <a:solidFill>
                  <a:srgbClr val="000000"/>
                </a:solidFill>
                <a:latin typeface="Futura XBlk BT"/>
              </a:rPr>
              <a:t>xx</a:t>
            </a:r>
          </a:p>
        </p:txBody>
      </p:sp>
      <p:sp>
        <p:nvSpPr>
          <p:cNvPr id="7" name="Rectangle 56"/>
          <p:cNvSpPr>
            <a:spLocks noGrp="1" noChangeArrowheads="1"/>
          </p:cNvSpPr>
          <p:nvPr>
            <p:ph type="subTitle" idx="1"/>
          </p:nvPr>
        </p:nvSpPr>
        <p:spPr>
          <a:xfrm>
            <a:off x="484632" y="2670048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Rectangle 57"/>
          <p:cNvSpPr>
            <a:spLocks noGrp="1" noChangeArrowheads="1"/>
          </p:cNvSpPr>
          <p:nvPr>
            <p:ph type="ctrTitle"/>
          </p:nvPr>
        </p:nvSpPr>
        <p:spPr bwMode="invGray">
          <a:xfrm>
            <a:off x="457200" y="420624"/>
            <a:ext cx="8318373" cy="2057400"/>
          </a:xfrm>
        </p:spPr>
        <p:txBody>
          <a:bodyPr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09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0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Q:\PC CREATE\Q37344.NCCN\Breast\BreastCancer_sanswis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3" y="330201"/>
            <a:ext cx="8462962" cy="5250792"/>
          </a:xfrm>
        </p:spPr>
        <p:txBody>
          <a:bodyPr anchorCtr="1"/>
          <a:lstStyle>
            <a:lvl1pPr algn="ctr">
              <a:defRPr sz="4000" b="1" cap="none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3" indent="0">
              <a:buNone/>
              <a:defRPr sz="2000" b="1"/>
            </a:lvl2pPr>
            <a:lvl3pPr marL="912171" indent="0">
              <a:buNone/>
              <a:defRPr sz="1800" b="1"/>
            </a:lvl3pPr>
            <a:lvl4pPr marL="1368256" indent="0">
              <a:buNone/>
              <a:defRPr sz="1600" b="1"/>
            </a:lvl4pPr>
            <a:lvl5pPr marL="1824341" indent="0">
              <a:buNone/>
              <a:defRPr sz="1600" b="1"/>
            </a:lvl5pPr>
            <a:lvl6pPr marL="2280412" indent="0">
              <a:buNone/>
              <a:defRPr sz="1600" b="1"/>
            </a:lvl6pPr>
            <a:lvl7pPr marL="2736487" indent="0">
              <a:buNone/>
              <a:defRPr sz="1600" b="1"/>
            </a:lvl7pPr>
            <a:lvl8pPr marL="3192569" indent="0">
              <a:buNone/>
              <a:defRPr sz="1600" b="1"/>
            </a:lvl8pPr>
            <a:lvl9pPr marL="3648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3" indent="0">
              <a:buNone/>
              <a:defRPr sz="2000" b="1"/>
            </a:lvl2pPr>
            <a:lvl3pPr marL="912171" indent="0">
              <a:buNone/>
              <a:defRPr sz="1800" b="1"/>
            </a:lvl3pPr>
            <a:lvl4pPr marL="1368256" indent="0">
              <a:buNone/>
              <a:defRPr sz="1600" b="1"/>
            </a:lvl4pPr>
            <a:lvl5pPr marL="1824341" indent="0">
              <a:buNone/>
              <a:defRPr sz="1600" b="1"/>
            </a:lvl5pPr>
            <a:lvl6pPr marL="2280412" indent="0">
              <a:buNone/>
              <a:defRPr sz="1600" b="1"/>
            </a:lvl6pPr>
            <a:lvl7pPr marL="2736487" indent="0">
              <a:buNone/>
              <a:defRPr sz="1600" b="1"/>
            </a:lvl7pPr>
            <a:lvl8pPr marL="3192569" indent="0">
              <a:buNone/>
              <a:defRPr sz="1600" b="1"/>
            </a:lvl8pPr>
            <a:lvl9pPr marL="3648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828800"/>
            <a:ext cx="4151312" cy="4546600"/>
          </a:xfrm>
        </p:spPr>
        <p:txBody>
          <a:bodyPr/>
          <a:lstStyle>
            <a:lvl1pPr>
              <a:buClr>
                <a:srgbClr val="0070C0"/>
              </a:buClr>
              <a:defRPr sz="2400"/>
            </a:lvl1pPr>
            <a:lvl2pPr>
              <a:buClr>
                <a:srgbClr val="0070C0"/>
              </a:buClr>
              <a:defRPr sz="22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28800"/>
            <a:ext cx="4151313" cy="4546600"/>
          </a:xfrm>
        </p:spPr>
        <p:txBody>
          <a:bodyPr/>
          <a:lstStyle>
            <a:lvl1pPr>
              <a:buClr>
                <a:srgbClr val="0070C0"/>
              </a:buClr>
              <a:defRPr sz="2400"/>
            </a:lvl1pPr>
            <a:lvl2pPr>
              <a:buClr>
                <a:srgbClr val="0070C0"/>
              </a:buClr>
              <a:defRPr sz="22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4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667512"/>
            <a:ext cx="8464550" cy="11033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3" y="1828800"/>
            <a:ext cx="4151312" cy="4546600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9475" y="1828800"/>
            <a:ext cx="4151313" cy="4546600"/>
          </a:xfrm>
        </p:spPr>
        <p:txBody>
          <a:bodyPr/>
          <a:lstStyle>
            <a:lvl1pPr>
              <a:buClr>
                <a:srgbClr val="000000"/>
              </a:buClr>
              <a:defRPr/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77368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2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933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PC CREATE\Q37344.NCCN\Breast\BreastCanc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366808"/>
            <a:ext cx="8464550" cy="1584326"/>
          </a:xfrm>
        </p:spPr>
        <p:txBody>
          <a:bodyPr/>
          <a:lstStyle>
            <a:lvl1pPr algn="ctr">
              <a:defRPr sz="3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3" y="2950234"/>
            <a:ext cx="8462962" cy="1570008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2"/>
            <a:ext cx="8462962" cy="1155939"/>
          </a:xfrm>
        </p:spPr>
        <p:txBody>
          <a:bodyPr/>
          <a:lstStyle>
            <a:lvl1pPr>
              <a:buFontTx/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94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76200"/>
            <a:ext cx="9144000" cy="228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buClr>
                <a:srgbClr val="8B3D9A"/>
              </a:buClr>
              <a:buFont typeface="Arial" pitchFamily="34" charset="0"/>
              <a:buChar char="•"/>
              <a:defRPr/>
            </a:pPr>
            <a:r>
              <a:rPr lang="en-US">
                <a:solidFill>
                  <a:srgbClr val="FFFFFF"/>
                </a:solidFill>
              </a:rPr>
              <a:t>This presentation is the intellectual property of the presenter.  Contact ingle.james@mayo.edu for permission to reprint and/or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8099242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20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2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2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38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5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04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5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80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83"/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083"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8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83"/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08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82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83"/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083"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08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083"/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08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1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ondar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19200"/>
            <a:ext cx="8503920" cy="4724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B4F6-7F19-4A6F-86E0-FC8D1A9DFB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4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96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4313" y="1485900"/>
            <a:ext cx="4273550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485900"/>
            <a:ext cx="4275137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69113" y="6364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>
              <a:defRPr/>
            </a:pPr>
            <a:fld id="{2A715276-C84F-4A4B-853F-CB2C6D1D1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9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 Tours_Slide01_2013-NEW SET-U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7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0" descr="CCO_ONC_ForPP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28613"/>
            <a:ext cx="2671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7"/>
          <p:cNvSpPr>
            <a:spLocks noChangeArrowheads="1"/>
          </p:cNvSpPr>
          <p:nvPr userDrawn="1"/>
        </p:nvSpPr>
        <p:spPr bwMode="auto">
          <a:xfrm>
            <a:off x="0" y="1600200"/>
            <a:ext cx="9144000" cy="2057400"/>
          </a:xfrm>
          <a:prstGeom prst="rect">
            <a:avLst/>
          </a:prstGeom>
          <a:solidFill>
            <a:srgbClr val="572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pitchFamily="34" charset="0"/>
              <a:buChar char="•"/>
            </a:pPr>
            <a:endParaRPr lang="es-AR" altLang="es-AR" smtClean="0">
              <a:solidFill>
                <a:prstClr val="black"/>
              </a:solidFill>
            </a:endParaRPr>
          </a:p>
        </p:txBody>
      </p:sp>
      <p:pic>
        <p:nvPicPr>
          <p:cNvPr id="9" name="Picture 12" descr="Clin_Focus_Breast_Cancer_TU_2013_Imagefor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16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74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019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82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159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232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67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28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83" indent="0">
              <a:buNone/>
              <a:defRPr sz="1200"/>
            </a:lvl2pPr>
            <a:lvl3pPr marL="912171" indent="0">
              <a:buNone/>
              <a:defRPr sz="1000"/>
            </a:lvl3pPr>
            <a:lvl4pPr marL="1368256" indent="0">
              <a:buNone/>
              <a:defRPr sz="900"/>
            </a:lvl4pPr>
            <a:lvl5pPr marL="1824341" indent="0">
              <a:buNone/>
              <a:defRPr sz="900"/>
            </a:lvl5pPr>
            <a:lvl6pPr marL="2280412" indent="0">
              <a:buNone/>
              <a:defRPr sz="900"/>
            </a:lvl6pPr>
            <a:lvl7pPr marL="2736487" indent="0">
              <a:buNone/>
              <a:defRPr sz="900"/>
            </a:lvl7pPr>
            <a:lvl8pPr marL="3192569" indent="0">
              <a:buNone/>
              <a:defRPr sz="900"/>
            </a:lvl8pPr>
            <a:lvl9pPr marL="36486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095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4A60E8D2-2CB3-41FF-8D0C-48A37C48191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23/04/2015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00080"/>
              </a:buClr>
            </a:pPr>
            <a:fld id="{022D6948-B4E3-457B-94B0-7EDB60614E9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800080"/>
                </a:buClr>
              </a:pPr>
              <a:t>‹#›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183313"/>
            <a:ext cx="9140825" cy="53975"/>
          </a:xfrm>
          <a:prstGeom prst="rect">
            <a:avLst/>
          </a:prstGeom>
          <a:solidFill>
            <a:srgbClr val="FC8DA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978152"/>
            <a:ext cx="8424862" cy="5191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486152"/>
            <a:ext cx="8424862" cy="396875"/>
          </a:xfrm>
          <a:ln/>
        </p:spPr>
        <p:txBody>
          <a:bodyPr/>
          <a:lstStyle>
            <a:lvl1pPr marL="0" indent="0"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0107537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43183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660034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268414"/>
            <a:ext cx="417195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268414"/>
            <a:ext cx="417195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92414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99443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99845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162829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8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51885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155561"/>
            <a:ext cx="9144000" cy="5702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83575"/>
            <a:ext cx="91440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 defTabSz="456083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6083" indent="0">
              <a:buNone/>
              <a:defRPr sz="2800"/>
            </a:lvl2pPr>
            <a:lvl3pPr marL="912171" indent="0">
              <a:buNone/>
              <a:defRPr sz="2400"/>
            </a:lvl3pPr>
            <a:lvl4pPr marL="1368256" indent="0">
              <a:buNone/>
              <a:defRPr sz="2000"/>
            </a:lvl4pPr>
            <a:lvl5pPr marL="1824341" indent="0">
              <a:buNone/>
              <a:defRPr sz="2000"/>
            </a:lvl5pPr>
            <a:lvl6pPr marL="2280412" indent="0">
              <a:buNone/>
              <a:defRPr sz="2000"/>
            </a:lvl6pPr>
            <a:lvl7pPr marL="2736487" indent="0">
              <a:buNone/>
              <a:defRPr sz="2000"/>
            </a:lvl7pPr>
            <a:lvl8pPr marL="3192569" indent="0">
              <a:buNone/>
              <a:defRPr sz="2000"/>
            </a:lvl8pPr>
            <a:lvl9pPr marL="364867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83" indent="0">
              <a:buNone/>
              <a:defRPr sz="1200"/>
            </a:lvl2pPr>
            <a:lvl3pPr marL="912171" indent="0">
              <a:buNone/>
              <a:defRPr sz="1000"/>
            </a:lvl3pPr>
            <a:lvl4pPr marL="1368256" indent="0">
              <a:buNone/>
              <a:defRPr sz="900"/>
            </a:lvl4pPr>
            <a:lvl5pPr marL="1824341" indent="0">
              <a:buNone/>
              <a:defRPr sz="900"/>
            </a:lvl5pPr>
            <a:lvl6pPr marL="2280412" indent="0">
              <a:buNone/>
              <a:defRPr sz="900"/>
            </a:lvl6pPr>
            <a:lvl7pPr marL="2736487" indent="0">
              <a:buNone/>
              <a:defRPr sz="900"/>
            </a:lvl7pPr>
            <a:lvl8pPr marL="3192569" indent="0">
              <a:buNone/>
              <a:defRPr sz="900"/>
            </a:lvl8pPr>
            <a:lvl9pPr marL="364867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584775"/>
          </a:xfrm>
        </p:spPr>
        <p:txBody>
          <a:bodyPr lIns="91440" rIns="9144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29254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8622" y="1268413"/>
            <a:ext cx="7835991" cy="1636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02926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7288" y="388940"/>
            <a:ext cx="1477328" cy="2516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5905" y="388940"/>
            <a:ext cx="2542234" cy="2516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99587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0CF2-2495-4C9A-8157-E73648D0F9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230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262A-2F42-4233-8E2A-3D8D0BC622D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1324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1EC5-03A8-46C8-AC84-0832BA532C0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524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A7A9-3861-454E-BA32-8D6DDA69768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2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E9EA-325D-4415-9D4C-57F9201DFC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385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DCCE-B6B6-4175-A1F3-41F146735D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40801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FF0-FC63-46F2-92E9-0A255C7E91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69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480" y="0"/>
            <a:ext cx="9235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158240"/>
            <a:ext cx="9144000" cy="563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" y="6692"/>
            <a:ext cx="9128760" cy="1143000"/>
          </a:xfrm>
          <a:prstGeom prst="rect">
            <a:avLst/>
          </a:prstGeom>
        </p:spPr>
        <p:txBody>
          <a:bodyPr vert="horz" lIns="91211" tIns="45606" rIns="91211" bIns="456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211" tIns="45606" rIns="91211" bIns="4560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5381" y="6356354"/>
            <a:ext cx="2133600" cy="365125"/>
          </a:xfrm>
          <a:prstGeom prst="rect">
            <a:avLst/>
          </a:prstGeom>
        </p:spPr>
        <p:txBody>
          <a:bodyPr vert="horz" lIns="91211" tIns="45606" rIns="91211" bIns="4560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pPr defTabSz="456083"/>
            <a:fld id="{D99C48D2-B143-7D43-9547-062D7B9DD33C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6083"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56354"/>
            <a:ext cx="4553211" cy="365125"/>
          </a:xfrm>
          <a:prstGeom prst="rect">
            <a:avLst/>
          </a:prstGeom>
        </p:spPr>
        <p:txBody>
          <a:bodyPr vert="horz" lIns="91211" tIns="45606" rIns="91211" bIns="4560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pPr defTabSz="456083"/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9685" y="6356354"/>
            <a:ext cx="1047163" cy="365125"/>
          </a:xfrm>
          <a:prstGeom prst="rect">
            <a:avLst/>
          </a:prstGeom>
        </p:spPr>
        <p:txBody>
          <a:bodyPr vert="horz" lIns="91211" tIns="45606" rIns="91211" bIns="4560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pPr defTabSz="456083"/>
            <a:fld id="{1A61D577-4385-5345-A011-367060774F73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608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6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ctr" defTabSz="456083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Arial"/>
        </a:defRPr>
      </a:lvl1pPr>
    </p:titleStyle>
    <p:bodyStyle>
      <a:lvl1pPr marL="342067" indent="-342067" algn="l" defTabSz="45608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1137" indent="-285064" algn="l" defTabSz="45608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Arial"/>
        </a:defRPr>
      </a:lvl2pPr>
      <a:lvl3pPr marL="1140207" indent="-228029" algn="l" defTabSz="456083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1596282" indent="-228029" algn="l" defTabSz="456083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2366" indent="-228029" algn="l" defTabSz="456083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08428" indent="-228029" algn="l" defTabSz="45608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26" indent="-228029" algn="l" defTabSz="45608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09" indent="-228029" algn="l" defTabSz="45608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92" indent="-228029" algn="l" defTabSz="45608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3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71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56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41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12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87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69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77" algn="l" defTabSz="456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8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900" r:id="rId14"/>
    <p:sldLayoutId id="214748391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prstClr val="black">
                  <a:tint val="75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prstClr val="black">
                  <a:tint val="75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28510-2444-4879-AED8-7D02D22BA3F5}" type="slidenum">
              <a:rPr lang="es-ES" b="1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b="1">
              <a:solidFill>
                <a:prstClr val="black">
                  <a:tint val="75000"/>
                </a:prstClr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A837B-F088-4D41-85AB-E644D604DF00}" type="datetimeFigureOut">
              <a:rPr lang="es-ES" altLang="es-A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23/04/2015</a:t>
            </a:fld>
            <a:endParaRPr lang="es-ES" altLang="es-A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A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CF4A9-BD33-4516-87E7-9BC914F83949}" type="slidenum">
              <a:rPr lang="es-ES" altLang="es-A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9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PC CREATE\Q37344.NCCN\Breast\BreastCanc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3"/>
          <a:stretch>
            <a:fillRect/>
          </a:stretch>
        </p:blipFill>
        <p:spPr bwMode="auto"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28800"/>
            <a:ext cx="84550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text styles</a:t>
            </a:r>
          </a:p>
          <a:p>
            <a:pPr lvl="1"/>
            <a:r>
              <a:rPr lang="en-US" altLang="es-AR" smtClean="0"/>
              <a:t>Second level</a:t>
            </a:r>
          </a:p>
          <a:p>
            <a:pPr lvl="2"/>
            <a:r>
              <a:rPr lang="en-US" altLang="es-AR" smtClean="0"/>
              <a:t>Third level</a:t>
            </a:r>
          </a:p>
          <a:p>
            <a:pPr lvl="3"/>
            <a:r>
              <a:rPr lang="en-US" altLang="es-AR" smtClean="0"/>
              <a:t>Fourth level</a:t>
            </a:r>
          </a:p>
          <a:p>
            <a:pPr lvl="4"/>
            <a:r>
              <a:rPr lang="en-US" altLang="es-AR" smtClean="0"/>
              <a:t>Fifth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384175" y="330200"/>
            <a:ext cx="71643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400" b="0" smtClean="0">
                <a:solidFill>
                  <a:srgbClr val="0070C0"/>
                </a:solidFill>
                <a:latin typeface="HelveticaNeueLT Std" charset="0"/>
              </a:rPr>
              <a:t>New Developments in Metastatic Breast Cancer</a:t>
            </a:r>
            <a:endParaRPr lang="en-US" sz="1400" b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002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0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83"/>
            <a:fld id="{D99C48D2-B143-7D43-9547-062D7B9DD33C}" type="datetimeFigureOut">
              <a:rPr lang="en-US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6083"/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83"/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083"/>
            <a:fld id="{1A61D577-4385-5345-A011-367060774F73}" type="slidenum">
              <a:rPr lang="en-US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608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00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pitchFamily="34" charset="0"/>
              <a:buChar char="•"/>
            </a:pPr>
            <a:fld id="{4A60E8D2-2CB3-41FF-8D0C-48A37C48191B}" type="datetimeFigureOut">
              <a:rPr lang="es-AR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pitchFamily="34" charset="0"/>
                <a:buChar char="•"/>
              </a:pPr>
              <a:t>23/04/2015</a:t>
            </a:fld>
            <a:endParaRPr lang="es-AR" b="1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pitchFamily="34" charset="0"/>
              <a:buChar char="•"/>
            </a:pPr>
            <a:endParaRPr lang="es-AR" b="1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pitchFamily="34" charset="0"/>
              <a:buChar char="•"/>
            </a:pPr>
            <a:fld id="{022D6948-B4E3-457B-94B0-7EDB60614E97}" type="slidenum">
              <a:rPr lang="es-AR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pitchFamily="34" charset="0"/>
                <a:buChar char="•"/>
              </a:pPr>
              <a:t>‹#›</a:t>
            </a:fld>
            <a:endParaRPr lang="es-AR" b="1" smtClean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413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Char char="•"/>
              <a:defRPr/>
            </a:pP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 descr="CCO_ONC_ForPPT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92075"/>
            <a:ext cx="130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87338" y="307975"/>
            <a:ext cx="2125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s-AR" sz="1200" b="0" smtClean="0">
                <a:solidFill>
                  <a:srgbClr val="EEECE1"/>
                </a:solidFill>
              </a:rPr>
              <a:t>clinicaloptions.com/oncology</a:t>
            </a: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284163" y="69850"/>
            <a:ext cx="7164387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500" b="0" smtClean="0">
                <a:solidFill>
                  <a:prstClr val="black"/>
                </a:solidFill>
              </a:rPr>
              <a:t>Current Treatment of HR-Positive, HER2-Negative Metastatic Breast Cancer </a:t>
            </a:r>
          </a:p>
        </p:txBody>
      </p:sp>
    </p:spTree>
    <p:extLst>
      <p:ext uri="{BB962C8B-B14F-4D97-AF65-F5344CB8AC3E}">
        <p14:creationId xmlns:p14="http://schemas.microsoft.com/office/powerpoint/2010/main" val="169060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4963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496300" cy="163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183313"/>
            <a:ext cx="9140825" cy="53975"/>
          </a:xfrm>
          <a:prstGeom prst="rect">
            <a:avLst/>
          </a:prstGeom>
          <a:solidFill>
            <a:srgbClr val="FC8DA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9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588" indent="-1588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‒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271463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8415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‒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2987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‒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7559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‒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2131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‒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6703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‒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6B1EFCC-4108-4F8D-BA2C-03583D96E1A3}" type="datetimeFigureOut">
              <a:rPr lang="de-DE"/>
              <a:pPr>
                <a:defRPr/>
              </a:pPr>
              <a:t>23.04.2015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97F7F17-643E-4AC7-965B-0082E8E9C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5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6C8A7-77C7-472C-AC2C-4EF0FB717BF0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4/23/2015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40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ar/url?sa=i&amp;rct=j&amp;q=&amp;esrc=s&amp;source=images&amp;cd=&amp;cad=rja&amp;uact=8&amp;ved=0CAcQjRw&amp;url=http://www.istockphoto.com/vector/movie-projector-doodle-background-32982896&amp;ei=NrUpVafvE4bFggT2wYAI&amp;bvm=bv.90491159,d.cWc&amp;psig=AFQjCNEOzdfoEUXtX244K0w1nXVPlZADNw&amp;ust=1428883034042727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m.ar/url?sa=i&amp;rct=j&amp;q=&amp;esrc=s&amp;source=images&amp;cd=&amp;cad=rja&amp;uact=8&amp;ved=0CAcQjRw&amp;url=http://imago33.blogspot.com/2010/11/los-super-amigos.html&amp;ei=Of0qVc_rLcuZNr3Pg_gK&amp;bvm=bv.90491159,d.eXY&amp;psig=AFQjCNHfkh4RZKKNbWzn30uXGkkemVDcQg&amp;ust=1428967042976265" TargetMode="Externa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ar/url?sa=i&amp;rct=j&amp;q=&amp;esrc=s&amp;source=images&amp;cd=&amp;cad=rja&amp;uact=8&amp;ved=0CAcQjRw&amp;url=http://www.glogster.com/juncal89/los-transportes/g-6leqdnvi323gmmv8ek4qua0&amp;ei=8bhkVPHIJIejNpiggMgO&amp;bvm=bv.79189006,d.cWc&amp;psig=AFQjCNEIx4ocMSSM_9FCbboarx1cGNV9mw&amp;ust=1415973382475507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r="2625" b="45761"/>
          <a:stretch>
            <a:fillRect/>
          </a:stretch>
        </p:blipFill>
        <p:spPr bwMode="auto">
          <a:xfrm>
            <a:off x="0" y="-26988"/>
            <a:ext cx="91440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705364"/>
            <a:ext cx="9144000" cy="1800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15367" name="7 CuadroTexto"/>
          <p:cNvSpPr txBox="1">
            <a:spLocks noChangeArrowheads="1"/>
          </p:cNvSpPr>
          <p:nvPr/>
        </p:nvSpPr>
        <p:spPr bwMode="auto">
          <a:xfrm>
            <a:off x="1071538" y="4500570"/>
            <a:ext cx="3886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800" b="1" i="1" dirty="0" smtClean="0">
                <a:solidFill>
                  <a:prstClr val="black"/>
                </a:solidFill>
              </a:rPr>
              <a:t>Dr. </a:t>
            </a:r>
            <a:r>
              <a:rPr lang="en-US" sz="2800" b="1" i="1" dirty="0" err="1" smtClean="0">
                <a:solidFill>
                  <a:prstClr val="black"/>
                </a:solidFill>
              </a:rPr>
              <a:t>Adrián</a:t>
            </a:r>
            <a:r>
              <a:rPr lang="en-US" sz="2800" b="1" i="1" dirty="0" smtClean="0">
                <a:solidFill>
                  <a:prstClr val="black"/>
                </a:solidFill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</a:rPr>
              <a:t>Agustín</a:t>
            </a:r>
            <a:r>
              <a:rPr lang="en-US" sz="2800" b="1" i="1" dirty="0" smtClean="0">
                <a:solidFill>
                  <a:prstClr val="black"/>
                </a:solidFill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</a:rPr>
              <a:t>Nervo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193675" y="2928938"/>
            <a:ext cx="872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800" b="1" i="1" dirty="0" err="1" smtClean="0">
                <a:solidFill>
                  <a:prstClr val="black"/>
                </a:solidFill>
              </a:rPr>
              <a:t>Avances</a:t>
            </a:r>
            <a:r>
              <a:rPr lang="en-US" sz="2800" b="1" i="1" dirty="0" smtClean="0">
                <a:solidFill>
                  <a:prstClr val="black"/>
                </a:solidFill>
              </a:rPr>
              <a:t> en Cancer de Mama </a:t>
            </a:r>
            <a:r>
              <a:rPr lang="en-US" sz="2800" b="1" i="1" dirty="0" err="1" smtClean="0">
                <a:solidFill>
                  <a:prstClr val="black"/>
                </a:solidFill>
              </a:rPr>
              <a:t>Metastásico</a:t>
            </a:r>
            <a:r>
              <a:rPr lang="en-US" sz="2800" b="1" i="1" dirty="0" smtClean="0">
                <a:solidFill>
                  <a:prstClr val="black"/>
                </a:solidFill>
              </a:rPr>
              <a:t> RH+ Her2-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2385006"/>
            <a:ext cx="9144000" cy="1800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AR">
              <a:solidFill>
                <a:prstClr val="white"/>
              </a:solidFill>
            </a:endParaRPr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357694"/>
            <a:ext cx="2615411" cy="1054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B681A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33" y="974461"/>
            <a:ext cx="837053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887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E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GB" sz="4000" dirty="0">
              <a:solidFill>
                <a:srgbClr val="00FF00"/>
              </a:solidFill>
            </a:endParaRPr>
          </a:p>
          <a:p>
            <a:pPr algn="ctr"/>
            <a:r>
              <a:rPr lang="en-GB" sz="4000" dirty="0">
                <a:solidFill>
                  <a:prstClr val="white"/>
                </a:solidFill>
              </a:rPr>
              <a:t>Cancer de mama </a:t>
            </a:r>
            <a:r>
              <a:rPr lang="en-GB" sz="4000" dirty="0" err="1">
                <a:solidFill>
                  <a:prstClr val="white"/>
                </a:solidFill>
              </a:rPr>
              <a:t>Avanzado</a:t>
            </a:r>
            <a:r>
              <a:rPr lang="en-GB" sz="4000" dirty="0">
                <a:solidFill>
                  <a:prstClr val="white"/>
                </a:solidFill>
              </a:rPr>
              <a:t> HR+/HER2–</a:t>
            </a:r>
            <a:r>
              <a:rPr lang="en-US" sz="4000" dirty="0">
                <a:solidFill>
                  <a:prstClr val="white"/>
                </a:solidFill>
              </a:rPr>
              <a:t/>
            </a:r>
            <a:br>
              <a:rPr lang="en-US" sz="4000" dirty="0">
                <a:solidFill>
                  <a:prstClr val="white"/>
                </a:solidFill>
              </a:rPr>
            </a:br>
            <a:endParaRPr lang="es-AR" sz="4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90" y="1268760"/>
            <a:ext cx="16589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E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GB" sz="4000" dirty="0">
              <a:solidFill>
                <a:srgbClr val="00FF00"/>
              </a:solidFill>
            </a:endParaRPr>
          </a:p>
          <a:p>
            <a:pPr algn="ctr"/>
            <a:r>
              <a:rPr lang="en-GB" sz="4000" dirty="0">
                <a:solidFill>
                  <a:prstClr val="white"/>
                </a:solidFill>
              </a:rPr>
              <a:t>Cancer de mama </a:t>
            </a:r>
            <a:r>
              <a:rPr lang="en-GB" sz="4000" dirty="0" err="1">
                <a:solidFill>
                  <a:prstClr val="white"/>
                </a:solidFill>
              </a:rPr>
              <a:t>Avanzado</a:t>
            </a:r>
            <a:r>
              <a:rPr lang="en-GB" sz="4000" dirty="0">
                <a:solidFill>
                  <a:prstClr val="white"/>
                </a:solidFill>
              </a:rPr>
              <a:t> HR+/HER2–</a:t>
            </a:r>
            <a:r>
              <a:rPr lang="en-US" sz="4000" dirty="0">
                <a:solidFill>
                  <a:prstClr val="white"/>
                </a:solidFill>
              </a:rPr>
              <a:t/>
            </a:r>
            <a:br>
              <a:rPr lang="en-US" sz="4000" dirty="0">
                <a:solidFill>
                  <a:prstClr val="white"/>
                </a:solidFill>
              </a:rPr>
            </a:br>
            <a:endParaRPr lang="es-AR" sz="40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1196752"/>
            <a:ext cx="12430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17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92"/>
            <a:ext cx="9144000" cy="1143000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660066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BOLERO-2</a:t>
            </a:r>
            <a:r>
              <a:rPr lang="en-US" sz="3100" dirty="0" smtClean="0">
                <a:solidFill>
                  <a:schemeClr val="bg1"/>
                </a:solidFill>
                <a:latin typeface="+mn-lt"/>
              </a:rPr>
              <a:t>: Phase III Study of </a:t>
            </a:r>
            <a:r>
              <a:rPr lang="en-US" sz="3100" dirty="0">
                <a:solidFill>
                  <a:schemeClr val="bg1"/>
                </a:solidFill>
                <a:latin typeface="+mn-lt"/>
              </a:rPr>
              <a:t>Exemestane ± Everolimus in Patients with ABC Progressing </a:t>
            </a:r>
            <a:r>
              <a:rPr lang="en-US" sz="3100" dirty="0" smtClean="0">
                <a:solidFill>
                  <a:schemeClr val="bg1"/>
                </a:solidFill>
                <a:latin typeface="+mn-lt"/>
              </a:rPr>
              <a:t>After </a:t>
            </a:r>
            <a:r>
              <a:rPr lang="en-US" sz="3100" dirty="0">
                <a:solidFill>
                  <a:schemeClr val="bg1"/>
                </a:solidFill>
                <a:latin typeface="+mn-lt"/>
              </a:rPr>
              <a:t>NSAIs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65440" y="4531007"/>
            <a:ext cx="5059163" cy="10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1" tIns="45606" rIns="91211" bIns="45606">
            <a:spAutoFit/>
          </a:bodyPr>
          <a:lstStyle/>
          <a:p>
            <a:pPr marL="167864" indent="-167864" fontAlgn="base">
              <a:spcAft>
                <a:spcPct val="0"/>
              </a:spcAft>
              <a:buClr>
                <a:srgbClr val="17375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Stratification</a:t>
            </a:r>
          </a:p>
          <a:p>
            <a:pPr marL="456083" lvl="1" indent="-223299" fontAlgn="base">
              <a:spcAft>
                <a:spcPct val="0"/>
              </a:spcAft>
              <a:buFont typeface="Arial" pitchFamily="34" charset="0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Sensitivity to prior hormonal therapy</a:t>
            </a:r>
          </a:p>
          <a:p>
            <a:pPr marL="456083" lvl="1" indent="-223299" fontAlgn="base">
              <a:spcAft>
                <a:spcPct val="0"/>
              </a:spcAft>
              <a:buFont typeface="Arial" pitchFamily="34" charset="0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Presence of visceral disease </a:t>
            </a:r>
          </a:p>
          <a:p>
            <a:pPr marL="167864" indent="-167864" fontAlgn="base">
              <a:spcAft>
                <a:spcPct val="0"/>
              </a:spcAft>
              <a:buClr>
                <a:srgbClr val="17375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No crossover</a:t>
            </a:r>
          </a:p>
        </p:txBody>
      </p:sp>
      <p:cxnSp>
        <p:nvCxnSpPr>
          <p:cNvPr id="36868" name="AutoShape 9"/>
          <p:cNvCxnSpPr>
            <a:cxnSpLocks noChangeShapeType="1"/>
          </p:cNvCxnSpPr>
          <p:nvPr/>
        </p:nvCxnSpPr>
        <p:spPr bwMode="auto">
          <a:xfrm>
            <a:off x="5997775" y="2782094"/>
            <a:ext cx="548679" cy="57546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lg" len="lg"/>
            <a:tailEnd/>
          </a:ln>
        </p:spPr>
      </p:cxnSp>
      <p:cxnSp>
        <p:nvCxnSpPr>
          <p:cNvPr id="36869" name="AutoShape 10"/>
          <p:cNvCxnSpPr>
            <a:cxnSpLocks noChangeShapeType="1"/>
          </p:cNvCxnSpPr>
          <p:nvPr/>
        </p:nvCxnSpPr>
        <p:spPr bwMode="auto">
          <a:xfrm flipV="1">
            <a:off x="5997822" y="3356241"/>
            <a:ext cx="545703" cy="57679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lg" len="lg"/>
            <a:tailEnd/>
          </a:ln>
        </p:spPr>
      </p:cxnSp>
      <p:cxnSp>
        <p:nvCxnSpPr>
          <p:cNvPr id="36870" name="AutoShape 9"/>
          <p:cNvCxnSpPr>
            <a:cxnSpLocks noChangeShapeType="1"/>
          </p:cNvCxnSpPr>
          <p:nvPr/>
        </p:nvCxnSpPr>
        <p:spPr bwMode="auto">
          <a:xfrm flipV="1">
            <a:off x="2571750" y="2778126"/>
            <a:ext cx="549673" cy="57679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lg" len="lg"/>
            <a:tailEnd/>
          </a:ln>
        </p:spPr>
      </p:cxnSp>
      <p:cxnSp>
        <p:nvCxnSpPr>
          <p:cNvPr id="36871" name="AutoShape 10"/>
          <p:cNvCxnSpPr>
            <a:cxnSpLocks noChangeShapeType="1"/>
          </p:cNvCxnSpPr>
          <p:nvPr/>
        </p:nvCxnSpPr>
        <p:spPr bwMode="auto">
          <a:xfrm>
            <a:off x="2571770" y="3353594"/>
            <a:ext cx="545703" cy="57546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lg" len="lg"/>
            <a:tailEnd/>
          </a:ln>
        </p:spPr>
      </p:cxnSp>
      <p:sp>
        <p:nvSpPr>
          <p:cNvPr id="24" name="Text Box 8"/>
          <p:cNvSpPr>
            <a:spLocks noChangeArrowheads="1"/>
          </p:cNvSpPr>
          <p:nvPr/>
        </p:nvSpPr>
        <p:spPr bwMode="blackWhite">
          <a:xfrm>
            <a:off x="3149419" y="2210662"/>
            <a:ext cx="2834640" cy="102130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solidFill>
              <a:srgbClr val="66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1211" tIns="45606" rIns="91211" bIns="45606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Everolimus 10 mg/day +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Exemestane 25 mg/day 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(n = 485)</a:t>
            </a:r>
          </a:p>
        </p:txBody>
      </p:sp>
      <p:sp>
        <p:nvSpPr>
          <p:cNvPr id="26" name="Text Box 9"/>
          <p:cNvSpPr>
            <a:spLocks noChangeArrowheads="1"/>
          </p:cNvSpPr>
          <p:nvPr/>
        </p:nvSpPr>
        <p:spPr bwMode="hidden">
          <a:xfrm>
            <a:off x="3149419" y="3427552"/>
            <a:ext cx="2834640" cy="102130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1211" tIns="45606" rIns="91211" bIns="45606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Placebo +</a:t>
            </a:r>
          </a:p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Exemestane 25 mg/day </a:t>
            </a:r>
          </a:p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(n = 239)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6558543" y="2539292"/>
            <a:ext cx="2377440" cy="1646636"/>
          </a:xfrm>
          <a:prstGeom prst="roundRect">
            <a:avLst>
              <a:gd name="adj" fmla="val 6338"/>
            </a:avLst>
          </a:prstGeom>
          <a:solidFill>
            <a:srgbClr val="CC99FF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1211" tIns="45606" rIns="91211" bIns="45606">
            <a:spAutoFit/>
          </a:bodyPr>
          <a:lstStyle/>
          <a:p>
            <a:pPr algn="ctr">
              <a:defRPr/>
            </a:pPr>
            <a:r>
              <a:rPr lang="en-US" sz="1700" b="1" u="sng" dirty="0">
                <a:solidFill>
                  <a:srgbClr val="000000"/>
                </a:solidFill>
                <a:cs typeface="Arial" pitchFamily="34" charset="0"/>
              </a:rPr>
              <a:t>Primary endpoint:</a:t>
            </a:r>
          </a:p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  <a:cs typeface="Arial" pitchFamily="34" charset="0"/>
              </a:rPr>
              <a:t>PFS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1" u="sng" dirty="0">
                <a:solidFill>
                  <a:srgbClr val="000000"/>
                </a:solidFill>
                <a:cs typeface="Arial" pitchFamily="34" charset="0"/>
              </a:rPr>
              <a:t>Secondary endpoints:</a:t>
            </a: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OS, ORR, CBR, safety, QoL, bone markers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75419" y="1908882"/>
            <a:ext cx="2584268" cy="2910471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45606" rIns="0" bIns="45606" anchor="ctr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algn="ctr" eaLnBrk="1" hangingPunct="1">
              <a:buClr>
                <a:srgbClr val="FCAF17"/>
              </a:buClr>
              <a:buSzPct val="11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N = 724 </a:t>
            </a:r>
            <a:endParaRPr lang="en-US" sz="14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0" lvl="1" algn="ctr" eaLnBrk="1" hangingPunct="1">
              <a:buClr>
                <a:srgbClr val="FCAF17"/>
              </a:buClr>
              <a:buSzPct val="110000"/>
              <a:defRPr/>
            </a:pPr>
            <a:endParaRPr lang="en-US" sz="14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0" lvl="1" algn="ctr" eaLnBrk="1" hangingPunct="1">
              <a:buClr>
                <a:srgbClr val="FCAF17"/>
              </a:buClr>
              <a:buSzPct val="11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PMW with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HR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+,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HER2–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ABC refractory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to LET or ANA, defined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as</a:t>
            </a:r>
            <a:endParaRPr lang="en-US" sz="14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285750" lvl="1" indent="-285750" eaLnBrk="1" hangingPunct="1">
              <a:buSzPct val="11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Recurrence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during or within 12 months after end of adjuvant treatment, or </a:t>
            </a:r>
          </a:p>
          <a:p>
            <a:pPr marL="285750" lvl="1" indent="-285750" eaLnBrk="1" hangingPunct="1">
              <a:buSzPct val="11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Progression during or within 1 month after end of treatment for advanced disease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986543" y="6372225"/>
            <a:ext cx="4572000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25. </a:t>
            </a:r>
            <a:r>
              <a:rPr lang="en-US" sz="1400" b="0" dirty="0" err="1">
                <a:latin typeface="+mn-lt"/>
                <a:cs typeface="Arial" pitchFamily="34" charset="0"/>
              </a:rPr>
              <a:t>Baselga</a:t>
            </a:r>
            <a:r>
              <a:rPr lang="en-US" sz="1400" b="0" dirty="0">
                <a:latin typeface="+mn-lt"/>
                <a:cs typeface="Arial" pitchFamily="34" charset="0"/>
              </a:rPr>
              <a:t> J, et al. N Engl J Med</a:t>
            </a:r>
            <a:r>
              <a:rPr lang="en-US" sz="1400" b="0" i="1" dirty="0">
                <a:latin typeface="+mn-lt"/>
                <a:cs typeface="Arial" pitchFamily="34" charset="0"/>
              </a:rPr>
              <a:t>. </a:t>
            </a:r>
            <a:r>
              <a:rPr lang="en-US" sz="1400" b="0" dirty="0">
                <a:latin typeface="+mn-lt"/>
                <a:cs typeface="Arial" pitchFamily="34" charset="0"/>
              </a:rPr>
              <a:t>2012;366:520-529.</a:t>
            </a:r>
          </a:p>
        </p:txBody>
      </p:sp>
    </p:spTree>
    <p:extLst>
      <p:ext uri="{BB962C8B-B14F-4D97-AF65-F5344CB8AC3E}">
        <p14:creationId xmlns:p14="http://schemas.microsoft.com/office/powerpoint/2010/main" val="11684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36"/>
          <p:cNvSpPr txBox="1">
            <a:spLocks noChangeArrowheads="1"/>
          </p:cNvSpPr>
          <p:nvPr/>
        </p:nvSpPr>
        <p:spPr bwMode="auto">
          <a:xfrm>
            <a:off x="733425" y="5903913"/>
            <a:ext cx="792163" cy="1666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EVE + EXE</a:t>
            </a:r>
          </a:p>
        </p:txBody>
      </p:sp>
      <p:sp>
        <p:nvSpPr>
          <p:cNvPr id="7" name="TextBox 337"/>
          <p:cNvSpPr txBox="1">
            <a:spLocks noChangeArrowheads="1"/>
          </p:cNvSpPr>
          <p:nvPr/>
        </p:nvSpPr>
        <p:spPr bwMode="auto">
          <a:xfrm>
            <a:off x="733425" y="6115050"/>
            <a:ext cx="809625" cy="1666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PBO + EXE</a:t>
            </a:r>
          </a:p>
        </p:txBody>
      </p:sp>
      <p:sp>
        <p:nvSpPr>
          <p:cNvPr id="64" name="Rectangle 371"/>
          <p:cNvSpPr>
            <a:spLocks noChangeArrowheads="1"/>
          </p:cNvSpPr>
          <p:nvPr/>
        </p:nvSpPr>
        <p:spPr bwMode="auto">
          <a:xfrm>
            <a:off x="1804988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485</a:t>
            </a:r>
          </a:p>
        </p:txBody>
      </p:sp>
      <p:sp>
        <p:nvSpPr>
          <p:cNvPr id="65" name="Rectangle 372"/>
          <p:cNvSpPr>
            <a:spLocks noChangeArrowheads="1"/>
          </p:cNvSpPr>
          <p:nvPr/>
        </p:nvSpPr>
        <p:spPr bwMode="auto">
          <a:xfrm>
            <a:off x="213201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436</a:t>
            </a:r>
          </a:p>
        </p:txBody>
      </p:sp>
      <p:sp>
        <p:nvSpPr>
          <p:cNvPr id="66" name="Rectangle 373"/>
          <p:cNvSpPr>
            <a:spLocks noChangeArrowheads="1"/>
          </p:cNvSpPr>
          <p:nvPr/>
        </p:nvSpPr>
        <p:spPr bwMode="auto">
          <a:xfrm>
            <a:off x="246221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366</a:t>
            </a:r>
          </a:p>
        </p:txBody>
      </p:sp>
      <p:sp>
        <p:nvSpPr>
          <p:cNvPr id="67" name="Rectangle 374"/>
          <p:cNvSpPr>
            <a:spLocks noChangeArrowheads="1"/>
          </p:cNvSpPr>
          <p:nvPr/>
        </p:nvSpPr>
        <p:spPr bwMode="auto">
          <a:xfrm>
            <a:off x="279241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304</a:t>
            </a:r>
          </a:p>
        </p:txBody>
      </p:sp>
      <p:sp>
        <p:nvSpPr>
          <p:cNvPr id="68" name="Rectangle 375"/>
          <p:cNvSpPr>
            <a:spLocks noChangeArrowheads="1"/>
          </p:cNvSpPr>
          <p:nvPr/>
        </p:nvSpPr>
        <p:spPr bwMode="auto">
          <a:xfrm>
            <a:off x="312261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257</a:t>
            </a:r>
          </a:p>
        </p:txBody>
      </p:sp>
      <p:sp>
        <p:nvSpPr>
          <p:cNvPr id="69" name="Rectangle 376"/>
          <p:cNvSpPr>
            <a:spLocks noChangeArrowheads="1"/>
          </p:cNvSpPr>
          <p:nvPr/>
        </p:nvSpPr>
        <p:spPr bwMode="auto">
          <a:xfrm>
            <a:off x="345281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221</a:t>
            </a:r>
          </a:p>
        </p:txBody>
      </p:sp>
      <p:sp>
        <p:nvSpPr>
          <p:cNvPr id="70" name="Rectangle 377"/>
          <p:cNvSpPr>
            <a:spLocks noChangeArrowheads="1"/>
          </p:cNvSpPr>
          <p:nvPr/>
        </p:nvSpPr>
        <p:spPr bwMode="auto">
          <a:xfrm>
            <a:off x="378936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185</a:t>
            </a:r>
          </a:p>
        </p:txBody>
      </p:sp>
      <p:sp>
        <p:nvSpPr>
          <p:cNvPr id="71" name="Rectangle 378"/>
          <p:cNvSpPr>
            <a:spLocks noChangeArrowheads="1"/>
          </p:cNvSpPr>
          <p:nvPr/>
        </p:nvSpPr>
        <p:spPr bwMode="auto">
          <a:xfrm>
            <a:off x="411956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158</a:t>
            </a:r>
          </a:p>
        </p:txBody>
      </p:sp>
      <p:sp>
        <p:nvSpPr>
          <p:cNvPr id="72" name="Rectangle 379"/>
          <p:cNvSpPr>
            <a:spLocks noChangeArrowheads="1"/>
          </p:cNvSpPr>
          <p:nvPr/>
        </p:nvSpPr>
        <p:spPr bwMode="auto">
          <a:xfrm>
            <a:off x="4449763" y="590073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124</a:t>
            </a:r>
          </a:p>
        </p:txBody>
      </p:sp>
      <p:sp>
        <p:nvSpPr>
          <p:cNvPr id="73" name="Rectangle 380"/>
          <p:cNvSpPr>
            <a:spLocks noChangeArrowheads="1"/>
          </p:cNvSpPr>
          <p:nvPr/>
        </p:nvSpPr>
        <p:spPr bwMode="auto">
          <a:xfrm>
            <a:off x="481488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91</a:t>
            </a:r>
          </a:p>
        </p:txBody>
      </p:sp>
      <p:sp>
        <p:nvSpPr>
          <p:cNvPr id="74" name="Rectangle 381"/>
          <p:cNvSpPr>
            <a:spLocks noChangeArrowheads="1"/>
          </p:cNvSpPr>
          <p:nvPr/>
        </p:nvSpPr>
        <p:spPr bwMode="auto">
          <a:xfrm>
            <a:off x="514508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66</a:t>
            </a:r>
          </a:p>
        </p:txBody>
      </p:sp>
      <p:sp>
        <p:nvSpPr>
          <p:cNvPr id="75" name="Rectangle 382"/>
          <p:cNvSpPr>
            <a:spLocks noChangeArrowheads="1"/>
          </p:cNvSpPr>
          <p:nvPr/>
        </p:nvSpPr>
        <p:spPr bwMode="auto">
          <a:xfrm>
            <a:off x="548163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76" name="Rectangle 383"/>
          <p:cNvSpPr>
            <a:spLocks noChangeArrowheads="1"/>
          </p:cNvSpPr>
          <p:nvPr/>
        </p:nvSpPr>
        <p:spPr bwMode="auto">
          <a:xfrm>
            <a:off x="581183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35</a:t>
            </a:r>
          </a:p>
        </p:txBody>
      </p:sp>
      <p:sp>
        <p:nvSpPr>
          <p:cNvPr id="77" name="Rectangle 384"/>
          <p:cNvSpPr>
            <a:spLocks noChangeArrowheads="1"/>
          </p:cNvSpPr>
          <p:nvPr/>
        </p:nvSpPr>
        <p:spPr bwMode="auto">
          <a:xfrm>
            <a:off x="614203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78" name="Rectangle 385"/>
          <p:cNvSpPr>
            <a:spLocks noChangeArrowheads="1"/>
          </p:cNvSpPr>
          <p:nvPr/>
        </p:nvSpPr>
        <p:spPr bwMode="auto">
          <a:xfrm>
            <a:off x="647223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22</a:t>
            </a:r>
          </a:p>
        </p:txBody>
      </p:sp>
      <p:sp>
        <p:nvSpPr>
          <p:cNvPr id="79" name="Rectangle 386"/>
          <p:cNvSpPr>
            <a:spLocks noChangeArrowheads="1"/>
          </p:cNvSpPr>
          <p:nvPr/>
        </p:nvSpPr>
        <p:spPr bwMode="auto">
          <a:xfrm>
            <a:off x="680243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80" name="Rectangle 387"/>
          <p:cNvSpPr>
            <a:spLocks noChangeArrowheads="1"/>
          </p:cNvSpPr>
          <p:nvPr/>
        </p:nvSpPr>
        <p:spPr bwMode="auto">
          <a:xfrm>
            <a:off x="7138988" y="590073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81" name="Rectangle 388"/>
          <p:cNvSpPr>
            <a:spLocks noChangeArrowheads="1"/>
          </p:cNvSpPr>
          <p:nvPr/>
        </p:nvSpPr>
        <p:spPr bwMode="auto">
          <a:xfrm>
            <a:off x="7510463" y="590073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82" name="Rectangle 389"/>
          <p:cNvSpPr>
            <a:spLocks noChangeArrowheads="1"/>
          </p:cNvSpPr>
          <p:nvPr/>
        </p:nvSpPr>
        <p:spPr bwMode="auto">
          <a:xfrm>
            <a:off x="7840663" y="590073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83" name="Rectangle 390"/>
          <p:cNvSpPr>
            <a:spLocks noChangeArrowheads="1"/>
          </p:cNvSpPr>
          <p:nvPr/>
        </p:nvSpPr>
        <p:spPr bwMode="auto">
          <a:xfrm>
            <a:off x="8170863" y="590073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Rectangle 391"/>
          <p:cNvSpPr>
            <a:spLocks noChangeArrowheads="1"/>
          </p:cNvSpPr>
          <p:nvPr/>
        </p:nvSpPr>
        <p:spPr bwMode="auto">
          <a:xfrm>
            <a:off x="8501063" y="590073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85" name="Rectangle 392"/>
          <p:cNvSpPr>
            <a:spLocks noChangeArrowheads="1"/>
          </p:cNvSpPr>
          <p:nvPr/>
        </p:nvSpPr>
        <p:spPr bwMode="auto">
          <a:xfrm>
            <a:off x="1804988" y="609758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239</a:t>
            </a:r>
          </a:p>
        </p:txBody>
      </p:sp>
      <p:sp>
        <p:nvSpPr>
          <p:cNvPr id="86" name="Rectangle 393"/>
          <p:cNvSpPr>
            <a:spLocks noChangeArrowheads="1"/>
          </p:cNvSpPr>
          <p:nvPr/>
        </p:nvSpPr>
        <p:spPr bwMode="auto">
          <a:xfrm>
            <a:off x="2132013" y="609758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190</a:t>
            </a:r>
          </a:p>
        </p:txBody>
      </p:sp>
      <p:sp>
        <p:nvSpPr>
          <p:cNvPr id="87" name="Rectangle 394"/>
          <p:cNvSpPr>
            <a:spLocks noChangeArrowheads="1"/>
          </p:cNvSpPr>
          <p:nvPr/>
        </p:nvSpPr>
        <p:spPr bwMode="auto">
          <a:xfrm>
            <a:off x="2462213" y="6097588"/>
            <a:ext cx="2555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132</a:t>
            </a:r>
          </a:p>
        </p:txBody>
      </p:sp>
      <p:sp>
        <p:nvSpPr>
          <p:cNvPr id="88" name="Rectangle 395"/>
          <p:cNvSpPr>
            <a:spLocks noChangeArrowheads="1"/>
          </p:cNvSpPr>
          <p:nvPr/>
        </p:nvSpPr>
        <p:spPr bwMode="auto">
          <a:xfrm>
            <a:off x="282733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96</a:t>
            </a:r>
          </a:p>
        </p:txBody>
      </p:sp>
      <p:sp>
        <p:nvSpPr>
          <p:cNvPr id="89" name="Rectangle 396"/>
          <p:cNvSpPr>
            <a:spLocks noChangeArrowheads="1"/>
          </p:cNvSpPr>
          <p:nvPr/>
        </p:nvSpPr>
        <p:spPr bwMode="auto">
          <a:xfrm>
            <a:off x="315753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67</a:t>
            </a:r>
          </a:p>
        </p:txBody>
      </p:sp>
      <p:sp>
        <p:nvSpPr>
          <p:cNvPr id="90" name="Rectangle 397"/>
          <p:cNvSpPr>
            <a:spLocks noChangeArrowheads="1"/>
          </p:cNvSpPr>
          <p:nvPr/>
        </p:nvSpPr>
        <p:spPr bwMode="auto">
          <a:xfrm>
            <a:off x="348773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91" name="Rectangle 398"/>
          <p:cNvSpPr>
            <a:spLocks noChangeArrowheads="1"/>
          </p:cNvSpPr>
          <p:nvPr/>
        </p:nvSpPr>
        <p:spPr bwMode="auto">
          <a:xfrm>
            <a:off x="382428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39</a:t>
            </a:r>
          </a:p>
        </p:txBody>
      </p:sp>
      <p:sp>
        <p:nvSpPr>
          <p:cNvPr id="92" name="Rectangle 399"/>
          <p:cNvSpPr>
            <a:spLocks noChangeArrowheads="1"/>
          </p:cNvSpPr>
          <p:nvPr/>
        </p:nvSpPr>
        <p:spPr bwMode="auto">
          <a:xfrm>
            <a:off x="415448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30</a:t>
            </a:r>
          </a:p>
        </p:txBody>
      </p:sp>
      <p:sp>
        <p:nvSpPr>
          <p:cNvPr id="93" name="Rectangle 400"/>
          <p:cNvSpPr>
            <a:spLocks noChangeArrowheads="1"/>
          </p:cNvSpPr>
          <p:nvPr/>
        </p:nvSpPr>
        <p:spPr bwMode="auto">
          <a:xfrm>
            <a:off x="448468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94" name="Rectangle 401"/>
          <p:cNvSpPr>
            <a:spLocks noChangeArrowheads="1"/>
          </p:cNvSpPr>
          <p:nvPr/>
        </p:nvSpPr>
        <p:spPr bwMode="auto">
          <a:xfrm>
            <a:off x="481488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15</a:t>
            </a:r>
          </a:p>
        </p:txBody>
      </p:sp>
      <p:sp>
        <p:nvSpPr>
          <p:cNvPr id="95" name="Rectangle 402"/>
          <p:cNvSpPr>
            <a:spLocks noChangeArrowheads="1"/>
          </p:cNvSpPr>
          <p:nvPr/>
        </p:nvSpPr>
        <p:spPr bwMode="auto">
          <a:xfrm>
            <a:off x="5145088" y="6097588"/>
            <a:ext cx="1698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96" name="Rectangle 403"/>
          <p:cNvSpPr>
            <a:spLocks noChangeArrowheads="1"/>
          </p:cNvSpPr>
          <p:nvPr/>
        </p:nvSpPr>
        <p:spPr bwMode="auto">
          <a:xfrm>
            <a:off x="552291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97" name="Rectangle 404"/>
          <p:cNvSpPr>
            <a:spLocks noChangeArrowheads="1"/>
          </p:cNvSpPr>
          <p:nvPr/>
        </p:nvSpPr>
        <p:spPr bwMode="auto">
          <a:xfrm>
            <a:off x="585311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98" name="Rectangle 405"/>
          <p:cNvSpPr>
            <a:spLocks noChangeArrowheads="1"/>
          </p:cNvSpPr>
          <p:nvPr/>
        </p:nvSpPr>
        <p:spPr bwMode="auto">
          <a:xfrm>
            <a:off x="618331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99" name="Rectangle 406"/>
          <p:cNvSpPr>
            <a:spLocks noChangeArrowheads="1"/>
          </p:cNvSpPr>
          <p:nvPr/>
        </p:nvSpPr>
        <p:spPr bwMode="auto">
          <a:xfrm>
            <a:off x="651351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0" name="Rectangle 407"/>
          <p:cNvSpPr>
            <a:spLocks noChangeArrowheads="1"/>
          </p:cNvSpPr>
          <p:nvPr/>
        </p:nvSpPr>
        <p:spPr bwMode="auto">
          <a:xfrm>
            <a:off x="684371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1" name="Rectangle 408"/>
          <p:cNvSpPr>
            <a:spLocks noChangeArrowheads="1"/>
          </p:cNvSpPr>
          <p:nvPr/>
        </p:nvSpPr>
        <p:spPr bwMode="auto">
          <a:xfrm>
            <a:off x="718026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2" name="Rectangle 409"/>
          <p:cNvSpPr>
            <a:spLocks noChangeArrowheads="1"/>
          </p:cNvSpPr>
          <p:nvPr/>
        </p:nvSpPr>
        <p:spPr bwMode="auto">
          <a:xfrm>
            <a:off x="751046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03" name="Rectangle 410"/>
          <p:cNvSpPr>
            <a:spLocks noChangeArrowheads="1"/>
          </p:cNvSpPr>
          <p:nvPr/>
        </p:nvSpPr>
        <p:spPr bwMode="auto">
          <a:xfrm>
            <a:off x="784066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04" name="Rectangle 411"/>
          <p:cNvSpPr>
            <a:spLocks noChangeArrowheads="1"/>
          </p:cNvSpPr>
          <p:nvPr/>
        </p:nvSpPr>
        <p:spPr bwMode="auto">
          <a:xfrm>
            <a:off x="817086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05" name="Rectangle 412"/>
          <p:cNvSpPr>
            <a:spLocks noChangeArrowheads="1"/>
          </p:cNvSpPr>
          <p:nvPr/>
        </p:nvSpPr>
        <p:spPr bwMode="auto">
          <a:xfrm>
            <a:off x="8501063" y="6097588"/>
            <a:ext cx="84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334" name="TextBox 338"/>
          <p:cNvSpPr txBox="1">
            <a:spLocks noChangeArrowheads="1"/>
          </p:cNvSpPr>
          <p:nvPr/>
        </p:nvSpPr>
        <p:spPr bwMode="auto">
          <a:xfrm>
            <a:off x="733425" y="5648325"/>
            <a:ext cx="1325563" cy="1666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Calibri"/>
              </a:rPr>
              <a:t>Patients at Risk, n</a:t>
            </a:r>
          </a:p>
        </p:txBody>
      </p:sp>
      <p:sp>
        <p:nvSpPr>
          <p:cNvPr id="8" name="Line 312"/>
          <p:cNvSpPr>
            <a:spLocks noChangeShapeType="1"/>
          </p:cNvSpPr>
          <p:nvPr/>
        </p:nvSpPr>
        <p:spPr bwMode="auto">
          <a:xfrm flipH="1">
            <a:off x="1657350" y="4883150"/>
            <a:ext cx="63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Line 313"/>
          <p:cNvSpPr>
            <a:spLocks noChangeShapeType="1"/>
          </p:cNvSpPr>
          <p:nvPr/>
        </p:nvSpPr>
        <p:spPr bwMode="auto">
          <a:xfrm flipH="1">
            <a:off x="1657350" y="4314825"/>
            <a:ext cx="63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Line 314"/>
          <p:cNvSpPr>
            <a:spLocks noChangeShapeType="1"/>
          </p:cNvSpPr>
          <p:nvPr/>
        </p:nvSpPr>
        <p:spPr bwMode="auto">
          <a:xfrm flipH="1">
            <a:off x="1657350" y="3741738"/>
            <a:ext cx="63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Line 315"/>
          <p:cNvSpPr>
            <a:spLocks noChangeShapeType="1"/>
          </p:cNvSpPr>
          <p:nvPr/>
        </p:nvSpPr>
        <p:spPr bwMode="auto">
          <a:xfrm flipH="1">
            <a:off x="1657350" y="3163888"/>
            <a:ext cx="63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Line 316"/>
          <p:cNvSpPr>
            <a:spLocks noChangeShapeType="1"/>
          </p:cNvSpPr>
          <p:nvPr/>
        </p:nvSpPr>
        <p:spPr bwMode="auto">
          <a:xfrm flipH="1">
            <a:off x="1657350" y="2592388"/>
            <a:ext cx="63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Line 317"/>
          <p:cNvSpPr>
            <a:spLocks noChangeShapeType="1"/>
          </p:cNvSpPr>
          <p:nvPr/>
        </p:nvSpPr>
        <p:spPr bwMode="auto">
          <a:xfrm flipH="1">
            <a:off x="1663700" y="2030413"/>
            <a:ext cx="63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318"/>
          <p:cNvSpPr>
            <a:spLocks noChangeArrowheads="1"/>
          </p:cNvSpPr>
          <p:nvPr/>
        </p:nvSpPr>
        <p:spPr bwMode="auto">
          <a:xfrm>
            <a:off x="1498600" y="4770438"/>
            <a:ext cx="984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6" name="Rectangle 319"/>
          <p:cNvSpPr>
            <a:spLocks noChangeArrowheads="1"/>
          </p:cNvSpPr>
          <p:nvPr/>
        </p:nvSpPr>
        <p:spPr bwMode="auto">
          <a:xfrm>
            <a:off x="1400175" y="4198938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20</a:t>
            </a:r>
          </a:p>
        </p:txBody>
      </p:sp>
      <p:sp>
        <p:nvSpPr>
          <p:cNvPr id="17" name="Rectangle 320"/>
          <p:cNvSpPr>
            <a:spLocks noChangeArrowheads="1"/>
          </p:cNvSpPr>
          <p:nvPr/>
        </p:nvSpPr>
        <p:spPr bwMode="auto">
          <a:xfrm>
            <a:off x="1400175" y="3625850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40</a:t>
            </a:r>
          </a:p>
        </p:txBody>
      </p:sp>
      <p:sp>
        <p:nvSpPr>
          <p:cNvPr id="18" name="Rectangle 321"/>
          <p:cNvSpPr>
            <a:spLocks noChangeArrowheads="1"/>
          </p:cNvSpPr>
          <p:nvPr/>
        </p:nvSpPr>
        <p:spPr bwMode="auto">
          <a:xfrm>
            <a:off x="1400175" y="3057525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19" name="Rectangle 322"/>
          <p:cNvSpPr>
            <a:spLocks noChangeArrowheads="1"/>
          </p:cNvSpPr>
          <p:nvPr/>
        </p:nvSpPr>
        <p:spPr bwMode="auto">
          <a:xfrm>
            <a:off x="1400175" y="248761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80</a:t>
            </a:r>
          </a:p>
        </p:txBody>
      </p:sp>
      <p:sp>
        <p:nvSpPr>
          <p:cNvPr id="21" name="Rectangle 323"/>
          <p:cNvSpPr>
            <a:spLocks noChangeArrowheads="1"/>
          </p:cNvSpPr>
          <p:nvPr/>
        </p:nvSpPr>
        <p:spPr bwMode="auto">
          <a:xfrm>
            <a:off x="1301750" y="1914525"/>
            <a:ext cx="298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22" name="Line 324"/>
          <p:cNvSpPr>
            <a:spLocks noChangeShapeType="1"/>
          </p:cNvSpPr>
          <p:nvPr/>
        </p:nvSpPr>
        <p:spPr bwMode="auto">
          <a:xfrm>
            <a:off x="191452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" name="Line 325"/>
          <p:cNvSpPr>
            <a:spLocks noChangeShapeType="1"/>
          </p:cNvSpPr>
          <p:nvPr/>
        </p:nvSpPr>
        <p:spPr bwMode="auto">
          <a:xfrm>
            <a:off x="224472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Line 326"/>
          <p:cNvSpPr>
            <a:spLocks noChangeShapeType="1"/>
          </p:cNvSpPr>
          <p:nvPr/>
        </p:nvSpPr>
        <p:spPr bwMode="auto">
          <a:xfrm>
            <a:off x="257492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Line 327"/>
          <p:cNvSpPr>
            <a:spLocks noChangeShapeType="1"/>
          </p:cNvSpPr>
          <p:nvPr/>
        </p:nvSpPr>
        <p:spPr bwMode="auto">
          <a:xfrm>
            <a:off x="291147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" name="Line 328"/>
          <p:cNvSpPr>
            <a:spLocks noChangeShapeType="1"/>
          </p:cNvSpPr>
          <p:nvPr/>
        </p:nvSpPr>
        <p:spPr bwMode="auto">
          <a:xfrm>
            <a:off x="3243263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Line 329"/>
          <p:cNvSpPr>
            <a:spLocks noChangeShapeType="1"/>
          </p:cNvSpPr>
          <p:nvPr/>
        </p:nvSpPr>
        <p:spPr bwMode="auto">
          <a:xfrm>
            <a:off x="3570288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Line 330"/>
          <p:cNvSpPr>
            <a:spLocks noChangeShapeType="1"/>
          </p:cNvSpPr>
          <p:nvPr/>
        </p:nvSpPr>
        <p:spPr bwMode="auto">
          <a:xfrm>
            <a:off x="3900488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Line 331"/>
          <p:cNvSpPr>
            <a:spLocks noChangeShapeType="1"/>
          </p:cNvSpPr>
          <p:nvPr/>
        </p:nvSpPr>
        <p:spPr bwMode="auto">
          <a:xfrm>
            <a:off x="4230688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Line 332"/>
          <p:cNvSpPr>
            <a:spLocks noChangeShapeType="1"/>
          </p:cNvSpPr>
          <p:nvPr/>
        </p:nvSpPr>
        <p:spPr bwMode="auto">
          <a:xfrm>
            <a:off x="4567238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" name="Line 333"/>
          <p:cNvSpPr>
            <a:spLocks noChangeShapeType="1"/>
          </p:cNvSpPr>
          <p:nvPr/>
        </p:nvSpPr>
        <p:spPr bwMode="auto">
          <a:xfrm>
            <a:off x="4897438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" name="Line 334"/>
          <p:cNvSpPr>
            <a:spLocks noChangeShapeType="1"/>
          </p:cNvSpPr>
          <p:nvPr/>
        </p:nvSpPr>
        <p:spPr bwMode="auto">
          <a:xfrm>
            <a:off x="5227638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" name="Line 335"/>
          <p:cNvSpPr>
            <a:spLocks noChangeShapeType="1"/>
          </p:cNvSpPr>
          <p:nvPr/>
        </p:nvSpPr>
        <p:spPr bwMode="auto">
          <a:xfrm>
            <a:off x="555942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Line 336"/>
          <p:cNvSpPr>
            <a:spLocks noChangeShapeType="1"/>
          </p:cNvSpPr>
          <p:nvPr/>
        </p:nvSpPr>
        <p:spPr bwMode="auto">
          <a:xfrm>
            <a:off x="588962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5" name="Line 337"/>
          <p:cNvSpPr>
            <a:spLocks noChangeShapeType="1"/>
          </p:cNvSpPr>
          <p:nvPr/>
        </p:nvSpPr>
        <p:spPr bwMode="auto">
          <a:xfrm>
            <a:off x="621982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Line 338"/>
          <p:cNvSpPr>
            <a:spLocks noChangeShapeType="1"/>
          </p:cNvSpPr>
          <p:nvPr/>
        </p:nvSpPr>
        <p:spPr bwMode="auto">
          <a:xfrm>
            <a:off x="655637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" name="Line 339"/>
          <p:cNvSpPr>
            <a:spLocks noChangeShapeType="1"/>
          </p:cNvSpPr>
          <p:nvPr/>
        </p:nvSpPr>
        <p:spPr bwMode="auto">
          <a:xfrm>
            <a:off x="688657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8" name="Line 340"/>
          <p:cNvSpPr>
            <a:spLocks noChangeShapeType="1"/>
          </p:cNvSpPr>
          <p:nvPr/>
        </p:nvSpPr>
        <p:spPr bwMode="auto">
          <a:xfrm>
            <a:off x="721677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9" name="Line 341"/>
          <p:cNvSpPr>
            <a:spLocks noChangeShapeType="1"/>
          </p:cNvSpPr>
          <p:nvPr/>
        </p:nvSpPr>
        <p:spPr bwMode="auto">
          <a:xfrm>
            <a:off x="7546975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0" name="Line 342"/>
          <p:cNvSpPr>
            <a:spLocks noChangeShapeType="1"/>
          </p:cNvSpPr>
          <p:nvPr/>
        </p:nvSpPr>
        <p:spPr bwMode="auto">
          <a:xfrm>
            <a:off x="7878763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1" name="Line 343"/>
          <p:cNvSpPr>
            <a:spLocks noChangeShapeType="1"/>
          </p:cNvSpPr>
          <p:nvPr/>
        </p:nvSpPr>
        <p:spPr bwMode="auto">
          <a:xfrm>
            <a:off x="8215313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2" name="Line 344"/>
          <p:cNvSpPr>
            <a:spLocks noChangeShapeType="1"/>
          </p:cNvSpPr>
          <p:nvPr/>
        </p:nvSpPr>
        <p:spPr bwMode="auto">
          <a:xfrm>
            <a:off x="8532813" y="5006975"/>
            <a:ext cx="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3" name="Rectangle 346"/>
          <p:cNvSpPr>
            <a:spLocks noChangeArrowheads="1"/>
          </p:cNvSpPr>
          <p:nvPr/>
        </p:nvSpPr>
        <p:spPr bwMode="auto">
          <a:xfrm>
            <a:off x="1854200" y="5097463"/>
            <a:ext cx="1000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4" name="Rectangle 347"/>
          <p:cNvSpPr>
            <a:spLocks noChangeArrowheads="1"/>
          </p:cNvSpPr>
          <p:nvPr/>
        </p:nvSpPr>
        <p:spPr bwMode="auto">
          <a:xfrm>
            <a:off x="2184400" y="5097463"/>
            <a:ext cx="1000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45" name="Rectangle 348"/>
          <p:cNvSpPr>
            <a:spLocks noChangeArrowheads="1"/>
          </p:cNvSpPr>
          <p:nvPr/>
        </p:nvSpPr>
        <p:spPr bwMode="auto">
          <a:xfrm>
            <a:off x="2466975" y="509746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46" name="Rectangle 349"/>
          <p:cNvSpPr>
            <a:spLocks noChangeArrowheads="1"/>
          </p:cNvSpPr>
          <p:nvPr/>
        </p:nvSpPr>
        <p:spPr bwMode="auto">
          <a:xfrm>
            <a:off x="2809875" y="5097463"/>
            <a:ext cx="200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18</a:t>
            </a:r>
          </a:p>
        </p:txBody>
      </p:sp>
      <p:sp>
        <p:nvSpPr>
          <p:cNvPr id="47" name="Rectangle 350"/>
          <p:cNvSpPr>
            <a:spLocks noChangeArrowheads="1"/>
          </p:cNvSpPr>
          <p:nvPr/>
        </p:nvSpPr>
        <p:spPr bwMode="auto">
          <a:xfrm>
            <a:off x="3127375" y="5097463"/>
            <a:ext cx="200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48" name="Rectangle 351"/>
          <p:cNvSpPr>
            <a:spLocks noChangeArrowheads="1"/>
          </p:cNvSpPr>
          <p:nvPr/>
        </p:nvSpPr>
        <p:spPr bwMode="auto">
          <a:xfrm>
            <a:off x="3471863" y="5097463"/>
            <a:ext cx="1984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30</a:t>
            </a:r>
          </a:p>
        </p:txBody>
      </p:sp>
      <p:sp>
        <p:nvSpPr>
          <p:cNvPr id="49" name="Rectangle 352"/>
          <p:cNvSpPr>
            <a:spLocks noChangeArrowheads="1"/>
          </p:cNvSpPr>
          <p:nvPr/>
        </p:nvSpPr>
        <p:spPr bwMode="auto">
          <a:xfrm>
            <a:off x="3795713" y="5097463"/>
            <a:ext cx="1984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36</a:t>
            </a:r>
          </a:p>
        </p:txBody>
      </p:sp>
      <p:sp>
        <p:nvSpPr>
          <p:cNvPr id="50" name="Rectangle 353"/>
          <p:cNvSpPr>
            <a:spLocks noChangeArrowheads="1"/>
          </p:cNvSpPr>
          <p:nvPr/>
        </p:nvSpPr>
        <p:spPr bwMode="auto">
          <a:xfrm>
            <a:off x="4125913" y="5097463"/>
            <a:ext cx="1984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42</a:t>
            </a:r>
          </a:p>
        </p:txBody>
      </p:sp>
      <p:sp>
        <p:nvSpPr>
          <p:cNvPr id="51" name="Rectangle 354"/>
          <p:cNvSpPr>
            <a:spLocks noChangeArrowheads="1"/>
          </p:cNvSpPr>
          <p:nvPr/>
        </p:nvSpPr>
        <p:spPr bwMode="auto">
          <a:xfrm>
            <a:off x="4468813" y="5097463"/>
            <a:ext cx="1984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48</a:t>
            </a:r>
          </a:p>
        </p:txBody>
      </p:sp>
      <p:sp>
        <p:nvSpPr>
          <p:cNvPr id="52" name="Rectangle 355"/>
          <p:cNvSpPr>
            <a:spLocks noChangeArrowheads="1"/>
          </p:cNvSpPr>
          <p:nvPr/>
        </p:nvSpPr>
        <p:spPr bwMode="auto">
          <a:xfrm>
            <a:off x="4799013" y="5097463"/>
            <a:ext cx="1984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54</a:t>
            </a:r>
          </a:p>
        </p:txBody>
      </p:sp>
      <p:sp>
        <p:nvSpPr>
          <p:cNvPr id="53" name="Rectangle 356"/>
          <p:cNvSpPr>
            <a:spLocks noChangeArrowheads="1"/>
          </p:cNvSpPr>
          <p:nvPr/>
        </p:nvSpPr>
        <p:spPr bwMode="auto">
          <a:xfrm>
            <a:off x="5129213" y="5097463"/>
            <a:ext cx="200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54" name="Rectangle 357"/>
          <p:cNvSpPr>
            <a:spLocks noChangeArrowheads="1"/>
          </p:cNvSpPr>
          <p:nvPr/>
        </p:nvSpPr>
        <p:spPr bwMode="auto">
          <a:xfrm>
            <a:off x="5454650" y="509746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66</a:t>
            </a:r>
          </a:p>
        </p:txBody>
      </p:sp>
      <p:sp>
        <p:nvSpPr>
          <p:cNvPr id="55" name="Rectangle 358"/>
          <p:cNvSpPr>
            <a:spLocks noChangeArrowheads="1"/>
          </p:cNvSpPr>
          <p:nvPr/>
        </p:nvSpPr>
        <p:spPr bwMode="auto">
          <a:xfrm>
            <a:off x="5797550" y="509746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72</a:t>
            </a:r>
          </a:p>
        </p:txBody>
      </p:sp>
      <p:sp>
        <p:nvSpPr>
          <p:cNvPr id="56" name="Rectangle 359"/>
          <p:cNvSpPr>
            <a:spLocks noChangeArrowheads="1"/>
          </p:cNvSpPr>
          <p:nvPr/>
        </p:nvSpPr>
        <p:spPr bwMode="auto">
          <a:xfrm>
            <a:off x="6115050" y="509746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78</a:t>
            </a:r>
          </a:p>
        </p:txBody>
      </p:sp>
      <p:sp>
        <p:nvSpPr>
          <p:cNvPr id="57" name="Rectangle 360"/>
          <p:cNvSpPr>
            <a:spLocks noChangeArrowheads="1"/>
          </p:cNvSpPr>
          <p:nvPr/>
        </p:nvSpPr>
        <p:spPr bwMode="auto">
          <a:xfrm>
            <a:off x="6457950" y="509746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84</a:t>
            </a:r>
          </a:p>
        </p:txBody>
      </p:sp>
      <p:sp>
        <p:nvSpPr>
          <p:cNvPr id="58" name="Rectangle 361"/>
          <p:cNvSpPr>
            <a:spLocks noChangeArrowheads="1"/>
          </p:cNvSpPr>
          <p:nvPr/>
        </p:nvSpPr>
        <p:spPr bwMode="auto">
          <a:xfrm>
            <a:off x="6784975" y="509746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90</a:t>
            </a:r>
          </a:p>
        </p:txBody>
      </p:sp>
      <p:sp>
        <p:nvSpPr>
          <p:cNvPr id="59" name="Rectangle 362"/>
          <p:cNvSpPr>
            <a:spLocks noChangeArrowheads="1"/>
          </p:cNvSpPr>
          <p:nvPr/>
        </p:nvSpPr>
        <p:spPr bwMode="auto">
          <a:xfrm>
            <a:off x="7112000" y="5097463"/>
            <a:ext cx="1984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96</a:t>
            </a:r>
          </a:p>
        </p:txBody>
      </p:sp>
      <p:sp>
        <p:nvSpPr>
          <p:cNvPr id="60" name="Rectangle 363"/>
          <p:cNvSpPr>
            <a:spLocks noChangeArrowheads="1"/>
          </p:cNvSpPr>
          <p:nvPr/>
        </p:nvSpPr>
        <p:spPr bwMode="auto">
          <a:xfrm>
            <a:off x="7394575" y="5097463"/>
            <a:ext cx="298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102</a:t>
            </a:r>
          </a:p>
        </p:txBody>
      </p:sp>
      <p:sp>
        <p:nvSpPr>
          <p:cNvPr id="61" name="Rectangle 364"/>
          <p:cNvSpPr>
            <a:spLocks noChangeArrowheads="1"/>
          </p:cNvSpPr>
          <p:nvPr/>
        </p:nvSpPr>
        <p:spPr bwMode="auto">
          <a:xfrm>
            <a:off x="7726363" y="5097463"/>
            <a:ext cx="2968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108</a:t>
            </a:r>
          </a:p>
        </p:txBody>
      </p:sp>
      <p:sp>
        <p:nvSpPr>
          <p:cNvPr id="62" name="Rectangle 365"/>
          <p:cNvSpPr>
            <a:spLocks noChangeArrowheads="1"/>
          </p:cNvSpPr>
          <p:nvPr/>
        </p:nvSpPr>
        <p:spPr bwMode="auto">
          <a:xfrm>
            <a:off x="8069263" y="5097463"/>
            <a:ext cx="2841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114</a:t>
            </a:r>
          </a:p>
        </p:txBody>
      </p:sp>
      <p:sp>
        <p:nvSpPr>
          <p:cNvPr id="63" name="Rectangle 366"/>
          <p:cNvSpPr>
            <a:spLocks noChangeArrowheads="1"/>
          </p:cNvSpPr>
          <p:nvPr/>
        </p:nvSpPr>
        <p:spPr bwMode="auto">
          <a:xfrm>
            <a:off x="8399463" y="5097463"/>
            <a:ext cx="2984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120</a:t>
            </a:r>
          </a:p>
        </p:txBody>
      </p:sp>
      <p:sp>
        <p:nvSpPr>
          <p:cNvPr id="106" name="Line 447"/>
          <p:cNvSpPr>
            <a:spLocks noChangeShapeType="1"/>
          </p:cNvSpPr>
          <p:nvPr/>
        </p:nvSpPr>
        <p:spPr bwMode="auto">
          <a:xfrm>
            <a:off x="1733550" y="2017713"/>
            <a:ext cx="1588" cy="299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7" name="Line 448"/>
          <p:cNvSpPr>
            <a:spLocks noChangeShapeType="1"/>
          </p:cNvSpPr>
          <p:nvPr/>
        </p:nvSpPr>
        <p:spPr bwMode="auto">
          <a:xfrm>
            <a:off x="1733550" y="4994275"/>
            <a:ext cx="6811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3415" name="Group 341"/>
          <p:cNvGrpSpPr>
            <a:grpSpLocks/>
          </p:cNvGrpSpPr>
          <p:nvPr/>
        </p:nvGrpSpPr>
        <p:grpSpPr bwMode="auto">
          <a:xfrm>
            <a:off x="1885950" y="1989138"/>
            <a:ext cx="6678613" cy="2765425"/>
            <a:chOff x="1885876" y="1989918"/>
            <a:chExt cx="6678491" cy="2765433"/>
          </a:xfrm>
        </p:grpSpPr>
        <p:sp>
          <p:nvSpPr>
            <p:cNvPr id="108" name="Rectangle 449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9" name="Rectangle 450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Rectangle 451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Rectangle 452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Rectangle 453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3" name="Rectangle 454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" name="Rectangle 455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5" name="Rectangle 456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6" name="Rectangle 457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7" name="Rectangle 458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Rectangle 459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Rectangle 460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Rectangle 461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Rectangle 462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Rectangle 463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Rectangle 464"/>
            <p:cNvSpPr>
              <a:spLocks noChangeArrowheads="1"/>
            </p:cNvSpPr>
            <p:nvPr/>
          </p:nvSpPr>
          <p:spPr bwMode="auto">
            <a:xfrm>
              <a:off x="1885876" y="1989918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Rectangle 465"/>
            <p:cNvSpPr>
              <a:spLocks noChangeArrowheads="1"/>
            </p:cNvSpPr>
            <p:nvPr/>
          </p:nvSpPr>
          <p:spPr bwMode="auto">
            <a:xfrm>
              <a:off x="2162096" y="2042305"/>
              <a:ext cx="66674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Rectangle 466"/>
            <p:cNvSpPr>
              <a:spLocks noChangeArrowheads="1"/>
            </p:cNvSpPr>
            <p:nvPr/>
          </p:nvSpPr>
          <p:spPr bwMode="auto">
            <a:xfrm>
              <a:off x="2162096" y="2042305"/>
              <a:ext cx="66674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Rectangle 467"/>
            <p:cNvSpPr>
              <a:spLocks noChangeArrowheads="1"/>
            </p:cNvSpPr>
            <p:nvPr/>
          </p:nvSpPr>
          <p:spPr bwMode="auto">
            <a:xfrm>
              <a:off x="2181146" y="2093105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Rectangle 468"/>
            <p:cNvSpPr>
              <a:spLocks noChangeArrowheads="1"/>
            </p:cNvSpPr>
            <p:nvPr/>
          </p:nvSpPr>
          <p:spPr bwMode="auto">
            <a:xfrm>
              <a:off x="2193845" y="2110568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Rectangle 469"/>
            <p:cNvSpPr>
              <a:spLocks noChangeArrowheads="1"/>
            </p:cNvSpPr>
            <p:nvPr/>
          </p:nvSpPr>
          <p:spPr bwMode="auto">
            <a:xfrm>
              <a:off x="2193845" y="2110568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Rectangle 470"/>
            <p:cNvSpPr>
              <a:spLocks noChangeArrowheads="1"/>
            </p:cNvSpPr>
            <p:nvPr/>
          </p:nvSpPr>
          <p:spPr bwMode="auto">
            <a:xfrm>
              <a:off x="2193845" y="2110568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Rectangle 471"/>
            <p:cNvSpPr>
              <a:spLocks noChangeArrowheads="1"/>
            </p:cNvSpPr>
            <p:nvPr/>
          </p:nvSpPr>
          <p:spPr bwMode="auto">
            <a:xfrm>
              <a:off x="2193845" y="2110568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Rectangle 472"/>
            <p:cNvSpPr>
              <a:spLocks noChangeArrowheads="1"/>
            </p:cNvSpPr>
            <p:nvPr/>
          </p:nvSpPr>
          <p:spPr bwMode="auto">
            <a:xfrm>
              <a:off x="2209720" y="2207406"/>
              <a:ext cx="6667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Rectangle 473"/>
            <p:cNvSpPr>
              <a:spLocks noChangeArrowheads="1"/>
            </p:cNvSpPr>
            <p:nvPr/>
          </p:nvSpPr>
          <p:spPr bwMode="auto">
            <a:xfrm>
              <a:off x="2216070" y="224550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Rectangle 474"/>
            <p:cNvSpPr>
              <a:spLocks noChangeArrowheads="1"/>
            </p:cNvSpPr>
            <p:nvPr/>
          </p:nvSpPr>
          <p:spPr bwMode="auto">
            <a:xfrm>
              <a:off x="2216070" y="224550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4" name="Rectangle 475"/>
            <p:cNvSpPr>
              <a:spLocks noChangeArrowheads="1"/>
            </p:cNvSpPr>
            <p:nvPr/>
          </p:nvSpPr>
          <p:spPr bwMode="auto">
            <a:xfrm>
              <a:off x="2216070" y="224550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Rectangle 476"/>
            <p:cNvSpPr>
              <a:spLocks noChangeArrowheads="1"/>
            </p:cNvSpPr>
            <p:nvPr/>
          </p:nvSpPr>
          <p:spPr bwMode="auto">
            <a:xfrm>
              <a:off x="2228770" y="2293131"/>
              <a:ext cx="63499" cy="7143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6" name="Rectangle 477"/>
            <p:cNvSpPr>
              <a:spLocks noChangeArrowheads="1"/>
            </p:cNvSpPr>
            <p:nvPr/>
          </p:nvSpPr>
          <p:spPr bwMode="auto">
            <a:xfrm>
              <a:off x="2228770" y="2293131"/>
              <a:ext cx="63499" cy="7143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Rectangle 478"/>
            <p:cNvSpPr>
              <a:spLocks noChangeArrowheads="1"/>
            </p:cNvSpPr>
            <p:nvPr/>
          </p:nvSpPr>
          <p:spPr bwMode="auto">
            <a:xfrm>
              <a:off x="2228770" y="2293131"/>
              <a:ext cx="63499" cy="7143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Rectangle 479"/>
            <p:cNvSpPr>
              <a:spLocks noChangeArrowheads="1"/>
            </p:cNvSpPr>
            <p:nvPr/>
          </p:nvSpPr>
          <p:spPr bwMode="auto">
            <a:xfrm>
              <a:off x="2235120" y="2293131"/>
              <a:ext cx="63499" cy="7143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Rectangle 480"/>
            <p:cNvSpPr>
              <a:spLocks noChangeArrowheads="1"/>
            </p:cNvSpPr>
            <p:nvPr/>
          </p:nvSpPr>
          <p:spPr bwMode="auto">
            <a:xfrm>
              <a:off x="2235120" y="2293131"/>
              <a:ext cx="63499" cy="7143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Rectangle 481"/>
            <p:cNvSpPr>
              <a:spLocks noChangeArrowheads="1"/>
            </p:cNvSpPr>
            <p:nvPr/>
          </p:nvSpPr>
          <p:spPr bwMode="auto">
            <a:xfrm>
              <a:off x="2244644" y="2299481"/>
              <a:ext cx="60324" cy="6508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Rectangle 482"/>
            <p:cNvSpPr>
              <a:spLocks noChangeArrowheads="1"/>
            </p:cNvSpPr>
            <p:nvPr/>
          </p:nvSpPr>
          <p:spPr bwMode="auto">
            <a:xfrm>
              <a:off x="2263694" y="2313769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Rectangle 483"/>
            <p:cNvSpPr>
              <a:spLocks noChangeArrowheads="1"/>
            </p:cNvSpPr>
            <p:nvPr/>
          </p:nvSpPr>
          <p:spPr bwMode="auto">
            <a:xfrm>
              <a:off x="2270044" y="2313769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3" name="Rectangle 484"/>
            <p:cNvSpPr>
              <a:spLocks noChangeArrowheads="1"/>
            </p:cNvSpPr>
            <p:nvPr/>
          </p:nvSpPr>
          <p:spPr bwMode="auto">
            <a:xfrm>
              <a:off x="2339893" y="2328056"/>
              <a:ext cx="60324" cy="6191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4" name="Rectangle 485"/>
            <p:cNvSpPr>
              <a:spLocks noChangeArrowheads="1"/>
            </p:cNvSpPr>
            <p:nvPr/>
          </p:nvSpPr>
          <p:spPr bwMode="auto">
            <a:xfrm>
              <a:off x="2428791" y="2342344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5" name="Rectangle 486"/>
            <p:cNvSpPr>
              <a:spLocks noChangeArrowheads="1"/>
            </p:cNvSpPr>
            <p:nvPr/>
          </p:nvSpPr>
          <p:spPr bwMode="auto">
            <a:xfrm>
              <a:off x="2435141" y="2342344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6" name="Rectangle 487"/>
            <p:cNvSpPr>
              <a:spLocks noChangeArrowheads="1"/>
            </p:cNvSpPr>
            <p:nvPr/>
          </p:nvSpPr>
          <p:spPr bwMode="auto">
            <a:xfrm>
              <a:off x="2457366" y="2342344"/>
              <a:ext cx="6032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7" name="Rectangle 488"/>
            <p:cNvSpPr>
              <a:spLocks noChangeArrowheads="1"/>
            </p:cNvSpPr>
            <p:nvPr/>
          </p:nvSpPr>
          <p:spPr bwMode="auto">
            <a:xfrm>
              <a:off x="2498640" y="2364569"/>
              <a:ext cx="60324" cy="635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8" name="Rectangle 489"/>
            <p:cNvSpPr>
              <a:spLocks noChangeArrowheads="1"/>
            </p:cNvSpPr>
            <p:nvPr/>
          </p:nvSpPr>
          <p:spPr bwMode="auto">
            <a:xfrm>
              <a:off x="2498640" y="2364569"/>
              <a:ext cx="60324" cy="635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9" name="Rectangle 490"/>
            <p:cNvSpPr>
              <a:spLocks noChangeArrowheads="1"/>
            </p:cNvSpPr>
            <p:nvPr/>
          </p:nvSpPr>
          <p:spPr bwMode="auto">
            <a:xfrm>
              <a:off x="2517689" y="2409019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0" name="Rectangle 491"/>
            <p:cNvSpPr>
              <a:spLocks noChangeArrowheads="1"/>
            </p:cNvSpPr>
            <p:nvPr/>
          </p:nvSpPr>
          <p:spPr bwMode="auto">
            <a:xfrm>
              <a:off x="2524039" y="2434419"/>
              <a:ext cx="69849" cy="6508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1" name="Rectangle 492"/>
            <p:cNvSpPr>
              <a:spLocks noChangeArrowheads="1"/>
            </p:cNvSpPr>
            <p:nvPr/>
          </p:nvSpPr>
          <p:spPr bwMode="auto">
            <a:xfrm>
              <a:off x="2533564" y="2450294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2" name="Rectangle 493"/>
            <p:cNvSpPr>
              <a:spLocks noChangeArrowheads="1"/>
            </p:cNvSpPr>
            <p:nvPr/>
          </p:nvSpPr>
          <p:spPr bwMode="auto">
            <a:xfrm>
              <a:off x="2533564" y="2450294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3" name="Rectangle 494"/>
            <p:cNvSpPr>
              <a:spLocks noChangeArrowheads="1"/>
            </p:cNvSpPr>
            <p:nvPr/>
          </p:nvSpPr>
          <p:spPr bwMode="auto">
            <a:xfrm>
              <a:off x="2552614" y="2510620"/>
              <a:ext cx="6349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Rectangle 495"/>
            <p:cNvSpPr>
              <a:spLocks noChangeArrowheads="1"/>
            </p:cNvSpPr>
            <p:nvPr/>
          </p:nvSpPr>
          <p:spPr bwMode="auto">
            <a:xfrm>
              <a:off x="2558964" y="2547132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5" name="Rectangle 496"/>
            <p:cNvSpPr>
              <a:spLocks noChangeArrowheads="1"/>
            </p:cNvSpPr>
            <p:nvPr/>
          </p:nvSpPr>
          <p:spPr bwMode="auto">
            <a:xfrm>
              <a:off x="2558964" y="2547132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Rectangle 497"/>
            <p:cNvSpPr>
              <a:spLocks noChangeArrowheads="1"/>
            </p:cNvSpPr>
            <p:nvPr/>
          </p:nvSpPr>
          <p:spPr bwMode="auto">
            <a:xfrm>
              <a:off x="2565314" y="2553482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Rectangle 498"/>
            <p:cNvSpPr>
              <a:spLocks noChangeArrowheads="1"/>
            </p:cNvSpPr>
            <p:nvPr/>
          </p:nvSpPr>
          <p:spPr bwMode="auto">
            <a:xfrm>
              <a:off x="2565314" y="2553482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Rectangle 499"/>
            <p:cNvSpPr>
              <a:spLocks noChangeArrowheads="1"/>
            </p:cNvSpPr>
            <p:nvPr/>
          </p:nvSpPr>
          <p:spPr bwMode="auto">
            <a:xfrm>
              <a:off x="2581188" y="2585232"/>
              <a:ext cx="66674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Rectangle 500"/>
            <p:cNvSpPr>
              <a:spLocks noChangeArrowheads="1"/>
            </p:cNvSpPr>
            <p:nvPr/>
          </p:nvSpPr>
          <p:spPr bwMode="auto">
            <a:xfrm>
              <a:off x="2587538" y="2585232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Rectangle 501"/>
            <p:cNvSpPr>
              <a:spLocks noChangeArrowheads="1"/>
            </p:cNvSpPr>
            <p:nvPr/>
          </p:nvSpPr>
          <p:spPr bwMode="auto">
            <a:xfrm>
              <a:off x="2587538" y="2585232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Rectangle 502"/>
            <p:cNvSpPr>
              <a:spLocks noChangeArrowheads="1"/>
            </p:cNvSpPr>
            <p:nvPr/>
          </p:nvSpPr>
          <p:spPr bwMode="auto">
            <a:xfrm>
              <a:off x="2587538" y="2585232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Rectangle 503"/>
            <p:cNvSpPr>
              <a:spLocks noChangeArrowheads="1"/>
            </p:cNvSpPr>
            <p:nvPr/>
          </p:nvSpPr>
          <p:spPr bwMode="auto">
            <a:xfrm>
              <a:off x="2606588" y="2601107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Rectangle 504"/>
            <p:cNvSpPr>
              <a:spLocks noChangeArrowheads="1"/>
            </p:cNvSpPr>
            <p:nvPr/>
          </p:nvSpPr>
          <p:spPr bwMode="auto">
            <a:xfrm>
              <a:off x="2641512" y="262968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Rectangle 505"/>
            <p:cNvSpPr>
              <a:spLocks noChangeArrowheads="1"/>
            </p:cNvSpPr>
            <p:nvPr/>
          </p:nvSpPr>
          <p:spPr bwMode="auto">
            <a:xfrm>
              <a:off x="2641512" y="262968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Rectangle 506"/>
            <p:cNvSpPr>
              <a:spLocks noChangeArrowheads="1"/>
            </p:cNvSpPr>
            <p:nvPr/>
          </p:nvSpPr>
          <p:spPr bwMode="auto">
            <a:xfrm>
              <a:off x="2819309" y="2655082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6" name="Rectangle 507"/>
            <p:cNvSpPr>
              <a:spLocks noChangeArrowheads="1"/>
            </p:cNvSpPr>
            <p:nvPr/>
          </p:nvSpPr>
          <p:spPr bwMode="auto">
            <a:xfrm>
              <a:off x="2841534" y="2690007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7" name="Rectangle 508"/>
            <p:cNvSpPr>
              <a:spLocks noChangeArrowheads="1"/>
            </p:cNvSpPr>
            <p:nvPr/>
          </p:nvSpPr>
          <p:spPr bwMode="auto">
            <a:xfrm>
              <a:off x="2854233" y="2721757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8" name="Rectangle 509"/>
            <p:cNvSpPr>
              <a:spLocks noChangeArrowheads="1"/>
            </p:cNvSpPr>
            <p:nvPr/>
          </p:nvSpPr>
          <p:spPr bwMode="auto">
            <a:xfrm>
              <a:off x="2860583" y="2750332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9" name="Rectangle 511"/>
            <p:cNvSpPr>
              <a:spLocks noChangeArrowheads="1"/>
            </p:cNvSpPr>
            <p:nvPr/>
          </p:nvSpPr>
          <p:spPr bwMode="auto">
            <a:xfrm>
              <a:off x="2860583" y="2750332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0" name="Rectangle 512"/>
            <p:cNvSpPr>
              <a:spLocks noChangeArrowheads="1"/>
            </p:cNvSpPr>
            <p:nvPr/>
          </p:nvSpPr>
          <p:spPr bwMode="auto">
            <a:xfrm>
              <a:off x="2876458" y="2782082"/>
              <a:ext cx="60324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1" name="Rectangle 513"/>
            <p:cNvSpPr>
              <a:spLocks noChangeArrowheads="1"/>
            </p:cNvSpPr>
            <p:nvPr/>
          </p:nvSpPr>
          <p:spPr bwMode="auto">
            <a:xfrm>
              <a:off x="2882808" y="2847170"/>
              <a:ext cx="60324" cy="635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2" name="Rectangle 514"/>
            <p:cNvSpPr>
              <a:spLocks noChangeArrowheads="1"/>
            </p:cNvSpPr>
            <p:nvPr/>
          </p:nvSpPr>
          <p:spPr bwMode="auto">
            <a:xfrm>
              <a:off x="2917732" y="2885271"/>
              <a:ext cx="66674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3" name="Rectangle 515"/>
            <p:cNvSpPr>
              <a:spLocks noChangeArrowheads="1"/>
            </p:cNvSpPr>
            <p:nvPr/>
          </p:nvSpPr>
          <p:spPr bwMode="auto">
            <a:xfrm>
              <a:off x="2971706" y="2932896"/>
              <a:ext cx="71437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4" name="Rectangle 516"/>
            <p:cNvSpPr>
              <a:spLocks noChangeArrowheads="1"/>
            </p:cNvSpPr>
            <p:nvPr/>
          </p:nvSpPr>
          <p:spPr bwMode="auto">
            <a:xfrm>
              <a:off x="3186015" y="3021796"/>
              <a:ext cx="69849" cy="6191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Rectangle 517"/>
            <p:cNvSpPr>
              <a:spLocks noChangeArrowheads="1"/>
            </p:cNvSpPr>
            <p:nvPr/>
          </p:nvSpPr>
          <p:spPr bwMode="auto">
            <a:xfrm>
              <a:off x="3201890" y="3036083"/>
              <a:ext cx="6032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Rectangle 518"/>
            <p:cNvSpPr>
              <a:spLocks noChangeArrowheads="1"/>
            </p:cNvSpPr>
            <p:nvPr/>
          </p:nvSpPr>
          <p:spPr bwMode="auto">
            <a:xfrm>
              <a:off x="3214590" y="3090058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Rectangle 519"/>
            <p:cNvSpPr>
              <a:spLocks noChangeArrowheads="1"/>
            </p:cNvSpPr>
            <p:nvPr/>
          </p:nvSpPr>
          <p:spPr bwMode="auto">
            <a:xfrm>
              <a:off x="3220940" y="3117046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8" name="Rectangle 520"/>
            <p:cNvSpPr>
              <a:spLocks noChangeArrowheads="1"/>
            </p:cNvSpPr>
            <p:nvPr/>
          </p:nvSpPr>
          <p:spPr bwMode="auto">
            <a:xfrm>
              <a:off x="3220940" y="3117046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9" name="Rectangle 521"/>
            <p:cNvSpPr>
              <a:spLocks noChangeArrowheads="1"/>
            </p:cNvSpPr>
            <p:nvPr/>
          </p:nvSpPr>
          <p:spPr bwMode="auto">
            <a:xfrm>
              <a:off x="3255864" y="3137683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Rectangle 522"/>
            <p:cNvSpPr>
              <a:spLocks noChangeArrowheads="1"/>
            </p:cNvSpPr>
            <p:nvPr/>
          </p:nvSpPr>
          <p:spPr bwMode="auto">
            <a:xfrm>
              <a:off x="3262214" y="3137683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Rectangle 523"/>
            <p:cNvSpPr>
              <a:spLocks noChangeArrowheads="1"/>
            </p:cNvSpPr>
            <p:nvPr/>
          </p:nvSpPr>
          <p:spPr bwMode="auto">
            <a:xfrm>
              <a:off x="3309838" y="3144033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Rectangle 524"/>
            <p:cNvSpPr>
              <a:spLocks noChangeArrowheads="1"/>
            </p:cNvSpPr>
            <p:nvPr/>
          </p:nvSpPr>
          <p:spPr bwMode="auto">
            <a:xfrm>
              <a:off x="3509859" y="3212297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Rectangle 525"/>
            <p:cNvSpPr>
              <a:spLocks noChangeArrowheads="1"/>
            </p:cNvSpPr>
            <p:nvPr/>
          </p:nvSpPr>
          <p:spPr bwMode="auto">
            <a:xfrm>
              <a:off x="3544784" y="3323422"/>
              <a:ext cx="66674" cy="6508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Rectangle 526"/>
            <p:cNvSpPr>
              <a:spLocks noChangeArrowheads="1"/>
            </p:cNvSpPr>
            <p:nvPr/>
          </p:nvSpPr>
          <p:spPr bwMode="auto">
            <a:xfrm>
              <a:off x="3551134" y="3339297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Rectangle 527"/>
            <p:cNvSpPr>
              <a:spLocks noChangeArrowheads="1"/>
            </p:cNvSpPr>
            <p:nvPr/>
          </p:nvSpPr>
          <p:spPr bwMode="auto">
            <a:xfrm>
              <a:off x="3751155" y="3409147"/>
              <a:ext cx="6667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Rectangle 528"/>
            <p:cNvSpPr>
              <a:spLocks noChangeArrowheads="1"/>
            </p:cNvSpPr>
            <p:nvPr/>
          </p:nvSpPr>
          <p:spPr bwMode="auto">
            <a:xfrm>
              <a:off x="3817829" y="3448834"/>
              <a:ext cx="69849" cy="635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Rectangle 529"/>
            <p:cNvSpPr>
              <a:spLocks noChangeArrowheads="1"/>
            </p:cNvSpPr>
            <p:nvPr/>
          </p:nvSpPr>
          <p:spPr bwMode="auto">
            <a:xfrm>
              <a:off x="3868628" y="3475822"/>
              <a:ext cx="66674" cy="635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Rectangle 530"/>
            <p:cNvSpPr>
              <a:spLocks noChangeArrowheads="1"/>
            </p:cNvSpPr>
            <p:nvPr/>
          </p:nvSpPr>
          <p:spPr bwMode="auto">
            <a:xfrm>
              <a:off x="3874978" y="3498047"/>
              <a:ext cx="66674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9" name="Rectangle 531"/>
            <p:cNvSpPr>
              <a:spLocks noChangeArrowheads="1"/>
            </p:cNvSpPr>
            <p:nvPr/>
          </p:nvSpPr>
          <p:spPr bwMode="auto">
            <a:xfrm>
              <a:off x="3874978" y="3498047"/>
              <a:ext cx="66674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0" name="Rectangle 532"/>
            <p:cNvSpPr>
              <a:spLocks noChangeArrowheads="1"/>
            </p:cNvSpPr>
            <p:nvPr/>
          </p:nvSpPr>
          <p:spPr bwMode="auto">
            <a:xfrm>
              <a:off x="3982926" y="3572660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1" name="Rectangle 533"/>
            <p:cNvSpPr>
              <a:spLocks noChangeArrowheads="1"/>
            </p:cNvSpPr>
            <p:nvPr/>
          </p:nvSpPr>
          <p:spPr bwMode="auto">
            <a:xfrm>
              <a:off x="4122623" y="3599648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2" name="Rectangle 534"/>
            <p:cNvSpPr>
              <a:spLocks noChangeArrowheads="1"/>
            </p:cNvSpPr>
            <p:nvPr/>
          </p:nvSpPr>
          <p:spPr bwMode="auto">
            <a:xfrm>
              <a:off x="4176597" y="3626635"/>
              <a:ext cx="60324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Rectangle 535"/>
            <p:cNvSpPr>
              <a:spLocks noChangeArrowheads="1"/>
            </p:cNvSpPr>
            <p:nvPr/>
          </p:nvSpPr>
          <p:spPr bwMode="auto">
            <a:xfrm>
              <a:off x="4236921" y="3680610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4" name="Rectangle 536"/>
            <p:cNvSpPr>
              <a:spLocks noChangeArrowheads="1"/>
            </p:cNvSpPr>
            <p:nvPr/>
          </p:nvSpPr>
          <p:spPr bwMode="auto">
            <a:xfrm>
              <a:off x="4287720" y="3723473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5" name="Rectangle 537"/>
            <p:cNvSpPr>
              <a:spLocks noChangeArrowheads="1"/>
            </p:cNvSpPr>
            <p:nvPr/>
          </p:nvSpPr>
          <p:spPr bwMode="auto">
            <a:xfrm>
              <a:off x="4376619" y="3729823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6" name="Rectangle 538"/>
            <p:cNvSpPr>
              <a:spLocks noChangeArrowheads="1"/>
            </p:cNvSpPr>
            <p:nvPr/>
          </p:nvSpPr>
          <p:spPr bwMode="auto">
            <a:xfrm>
              <a:off x="4417893" y="3729823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7" name="Rectangle 539"/>
            <p:cNvSpPr>
              <a:spLocks noChangeArrowheads="1"/>
            </p:cNvSpPr>
            <p:nvPr/>
          </p:nvSpPr>
          <p:spPr bwMode="auto">
            <a:xfrm>
              <a:off x="4430593" y="3729823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8" name="Rectangle 540"/>
            <p:cNvSpPr>
              <a:spLocks noChangeArrowheads="1"/>
            </p:cNvSpPr>
            <p:nvPr/>
          </p:nvSpPr>
          <p:spPr bwMode="auto">
            <a:xfrm>
              <a:off x="4484567" y="3755223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9" name="Rectangle 541"/>
            <p:cNvSpPr>
              <a:spLocks noChangeArrowheads="1"/>
            </p:cNvSpPr>
            <p:nvPr/>
          </p:nvSpPr>
          <p:spPr bwMode="auto">
            <a:xfrm>
              <a:off x="4500441" y="3796498"/>
              <a:ext cx="66674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0" name="Rectangle 542"/>
            <p:cNvSpPr>
              <a:spLocks noChangeArrowheads="1"/>
            </p:cNvSpPr>
            <p:nvPr/>
          </p:nvSpPr>
          <p:spPr bwMode="auto">
            <a:xfrm>
              <a:off x="4506791" y="37964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1" name="Rectangle 543"/>
            <p:cNvSpPr>
              <a:spLocks noChangeArrowheads="1"/>
            </p:cNvSpPr>
            <p:nvPr/>
          </p:nvSpPr>
          <p:spPr bwMode="auto">
            <a:xfrm>
              <a:off x="4513141" y="37964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2" name="Rectangle 544"/>
            <p:cNvSpPr>
              <a:spLocks noChangeArrowheads="1"/>
            </p:cNvSpPr>
            <p:nvPr/>
          </p:nvSpPr>
          <p:spPr bwMode="auto">
            <a:xfrm>
              <a:off x="4519491" y="37964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3" name="Rectangle 545"/>
            <p:cNvSpPr>
              <a:spLocks noChangeArrowheads="1"/>
            </p:cNvSpPr>
            <p:nvPr/>
          </p:nvSpPr>
          <p:spPr bwMode="auto">
            <a:xfrm>
              <a:off x="4519491" y="37964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4" name="Rectangle 546"/>
            <p:cNvSpPr>
              <a:spLocks noChangeArrowheads="1"/>
            </p:cNvSpPr>
            <p:nvPr/>
          </p:nvSpPr>
          <p:spPr bwMode="auto">
            <a:xfrm>
              <a:off x="4519491" y="37964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" name="Rectangle 547"/>
            <p:cNvSpPr>
              <a:spLocks noChangeArrowheads="1"/>
            </p:cNvSpPr>
            <p:nvPr/>
          </p:nvSpPr>
          <p:spPr bwMode="auto">
            <a:xfrm>
              <a:off x="4519491" y="37964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6" name="Rectangle 548"/>
            <p:cNvSpPr>
              <a:spLocks noChangeArrowheads="1"/>
            </p:cNvSpPr>
            <p:nvPr/>
          </p:nvSpPr>
          <p:spPr bwMode="auto">
            <a:xfrm>
              <a:off x="4541715" y="3810785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" name="Rectangle 549"/>
            <p:cNvSpPr>
              <a:spLocks noChangeArrowheads="1"/>
            </p:cNvSpPr>
            <p:nvPr/>
          </p:nvSpPr>
          <p:spPr bwMode="auto">
            <a:xfrm>
              <a:off x="4541715" y="3810785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8" name="Rectangle 550"/>
            <p:cNvSpPr>
              <a:spLocks noChangeArrowheads="1"/>
            </p:cNvSpPr>
            <p:nvPr/>
          </p:nvSpPr>
          <p:spPr bwMode="auto">
            <a:xfrm>
              <a:off x="4541715" y="3810785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9" name="Rectangle 551"/>
            <p:cNvSpPr>
              <a:spLocks noChangeArrowheads="1"/>
            </p:cNvSpPr>
            <p:nvPr/>
          </p:nvSpPr>
          <p:spPr bwMode="auto">
            <a:xfrm>
              <a:off x="4548065" y="3815548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0" name="Rectangle 552"/>
            <p:cNvSpPr>
              <a:spLocks noChangeArrowheads="1"/>
            </p:cNvSpPr>
            <p:nvPr/>
          </p:nvSpPr>
          <p:spPr bwMode="auto">
            <a:xfrm>
              <a:off x="4548065" y="3815548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1" name="Rectangle 553"/>
            <p:cNvSpPr>
              <a:spLocks noChangeArrowheads="1"/>
            </p:cNvSpPr>
            <p:nvPr/>
          </p:nvSpPr>
          <p:spPr bwMode="auto">
            <a:xfrm>
              <a:off x="4554415" y="38218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2" name="Rectangle 554"/>
            <p:cNvSpPr>
              <a:spLocks noChangeArrowheads="1"/>
            </p:cNvSpPr>
            <p:nvPr/>
          </p:nvSpPr>
          <p:spPr bwMode="auto">
            <a:xfrm>
              <a:off x="4554415" y="3821898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4608389" y="3844123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4" name="Rectangle 556"/>
            <p:cNvSpPr>
              <a:spLocks noChangeArrowheads="1"/>
            </p:cNvSpPr>
            <p:nvPr/>
          </p:nvSpPr>
          <p:spPr bwMode="auto">
            <a:xfrm>
              <a:off x="4617914" y="3844123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5" name="Rectangle 557"/>
            <p:cNvSpPr>
              <a:spLocks noChangeArrowheads="1"/>
            </p:cNvSpPr>
            <p:nvPr/>
          </p:nvSpPr>
          <p:spPr bwMode="auto">
            <a:xfrm>
              <a:off x="4643314" y="3850473"/>
              <a:ext cx="6349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6" name="Rectangle 558"/>
            <p:cNvSpPr>
              <a:spLocks noChangeArrowheads="1"/>
            </p:cNvSpPr>
            <p:nvPr/>
          </p:nvSpPr>
          <p:spPr bwMode="auto">
            <a:xfrm>
              <a:off x="4678238" y="3859998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7" name="Rectangle 559"/>
            <p:cNvSpPr>
              <a:spLocks noChangeArrowheads="1"/>
            </p:cNvSpPr>
            <p:nvPr/>
          </p:nvSpPr>
          <p:spPr bwMode="auto">
            <a:xfrm>
              <a:off x="4706812" y="3871110"/>
              <a:ext cx="60324" cy="635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8" name="Rectangle 560"/>
            <p:cNvSpPr>
              <a:spLocks noChangeArrowheads="1"/>
            </p:cNvSpPr>
            <p:nvPr/>
          </p:nvSpPr>
          <p:spPr bwMode="auto">
            <a:xfrm>
              <a:off x="4719512" y="3871110"/>
              <a:ext cx="69849" cy="635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9" name="Rectangle 561"/>
            <p:cNvSpPr>
              <a:spLocks noChangeArrowheads="1"/>
            </p:cNvSpPr>
            <p:nvPr/>
          </p:nvSpPr>
          <p:spPr bwMode="auto">
            <a:xfrm>
              <a:off x="4754437" y="3891749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0" name="Rectangle 562"/>
            <p:cNvSpPr>
              <a:spLocks noChangeArrowheads="1"/>
            </p:cNvSpPr>
            <p:nvPr/>
          </p:nvSpPr>
          <p:spPr bwMode="auto">
            <a:xfrm>
              <a:off x="4754437" y="3891749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1" name="Rectangle 563"/>
            <p:cNvSpPr>
              <a:spLocks noChangeArrowheads="1"/>
            </p:cNvSpPr>
            <p:nvPr/>
          </p:nvSpPr>
          <p:spPr bwMode="auto">
            <a:xfrm>
              <a:off x="4821110" y="3904449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2" name="Rectangle 564"/>
            <p:cNvSpPr>
              <a:spLocks noChangeArrowheads="1"/>
            </p:cNvSpPr>
            <p:nvPr/>
          </p:nvSpPr>
          <p:spPr bwMode="auto">
            <a:xfrm>
              <a:off x="4830635" y="3920324"/>
              <a:ext cx="66674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3" name="Rectangle 565"/>
            <p:cNvSpPr>
              <a:spLocks noChangeArrowheads="1"/>
            </p:cNvSpPr>
            <p:nvPr/>
          </p:nvSpPr>
          <p:spPr bwMode="auto">
            <a:xfrm>
              <a:off x="4843335" y="3926674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4" name="Rectangle 566"/>
            <p:cNvSpPr>
              <a:spLocks noChangeArrowheads="1"/>
            </p:cNvSpPr>
            <p:nvPr/>
          </p:nvSpPr>
          <p:spPr bwMode="auto">
            <a:xfrm>
              <a:off x="4856035" y="3926674"/>
              <a:ext cx="6349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5" name="Rectangle 567"/>
            <p:cNvSpPr>
              <a:spLocks noChangeArrowheads="1"/>
            </p:cNvSpPr>
            <p:nvPr/>
          </p:nvSpPr>
          <p:spPr bwMode="auto">
            <a:xfrm>
              <a:off x="4862385" y="3926674"/>
              <a:ext cx="6349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6" name="Rectangle 568"/>
            <p:cNvSpPr>
              <a:spLocks noChangeArrowheads="1"/>
            </p:cNvSpPr>
            <p:nvPr/>
          </p:nvSpPr>
          <p:spPr bwMode="auto">
            <a:xfrm>
              <a:off x="4871909" y="3966361"/>
              <a:ext cx="6032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7" name="Rectangle 569"/>
            <p:cNvSpPr>
              <a:spLocks noChangeArrowheads="1"/>
            </p:cNvSpPr>
            <p:nvPr/>
          </p:nvSpPr>
          <p:spPr bwMode="auto">
            <a:xfrm>
              <a:off x="4871909" y="3966361"/>
              <a:ext cx="6032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8" name="Rectangle 570"/>
            <p:cNvSpPr>
              <a:spLocks noChangeArrowheads="1"/>
            </p:cNvSpPr>
            <p:nvPr/>
          </p:nvSpPr>
          <p:spPr bwMode="auto">
            <a:xfrm>
              <a:off x="4878259" y="3980649"/>
              <a:ext cx="66674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9" name="Rectangle 571"/>
            <p:cNvSpPr>
              <a:spLocks noChangeArrowheads="1"/>
            </p:cNvSpPr>
            <p:nvPr/>
          </p:nvSpPr>
          <p:spPr bwMode="auto">
            <a:xfrm>
              <a:off x="4925883" y="3988586"/>
              <a:ext cx="6032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0" name="Rectangle 572"/>
            <p:cNvSpPr>
              <a:spLocks noChangeArrowheads="1"/>
            </p:cNvSpPr>
            <p:nvPr/>
          </p:nvSpPr>
          <p:spPr bwMode="auto">
            <a:xfrm>
              <a:off x="4932233" y="3988586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1" name="Rectangle 573"/>
            <p:cNvSpPr>
              <a:spLocks noChangeArrowheads="1"/>
            </p:cNvSpPr>
            <p:nvPr/>
          </p:nvSpPr>
          <p:spPr bwMode="auto">
            <a:xfrm>
              <a:off x="4986207" y="4001286"/>
              <a:ext cx="6984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2" name="Rectangle 574"/>
            <p:cNvSpPr>
              <a:spLocks noChangeArrowheads="1"/>
            </p:cNvSpPr>
            <p:nvPr/>
          </p:nvSpPr>
          <p:spPr bwMode="auto">
            <a:xfrm>
              <a:off x="5027482" y="4001286"/>
              <a:ext cx="6349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3" name="Rectangle 575"/>
            <p:cNvSpPr>
              <a:spLocks noChangeArrowheads="1"/>
            </p:cNvSpPr>
            <p:nvPr/>
          </p:nvSpPr>
          <p:spPr bwMode="auto">
            <a:xfrm>
              <a:off x="5138605" y="4021924"/>
              <a:ext cx="63499" cy="6508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4" name="Rectangle 576"/>
            <p:cNvSpPr>
              <a:spLocks noChangeArrowheads="1"/>
            </p:cNvSpPr>
            <p:nvPr/>
          </p:nvSpPr>
          <p:spPr bwMode="auto">
            <a:xfrm>
              <a:off x="5144954" y="4021924"/>
              <a:ext cx="69849" cy="6508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" name="Rectangle 577"/>
            <p:cNvSpPr>
              <a:spLocks noChangeArrowheads="1"/>
            </p:cNvSpPr>
            <p:nvPr/>
          </p:nvSpPr>
          <p:spPr bwMode="auto">
            <a:xfrm>
              <a:off x="5160829" y="4048911"/>
              <a:ext cx="68261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6" name="Rectangle 578"/>
            <p:cNvSpPr>
              <a:spLocks noChangeArrowheads="1"/>
            </p:cNvSpPr>
            <p:nvPr/>
          </p:nvSpPr>
          <p:spPr bwMode="auto">
            <a:xfrm>
              <a:off x="5186229" y="4055261"/>
              <a:ext cx="65086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7" name="Rectangle 579"/>
            <p:cNvSpPr>
              <a:spLocks noChangeArrowheads="1"/>
            </p:cNvSpPr>
            <p:nvPr/>
          </p:nvSpPr>
          <p:spPr bwMode="auto">
            <a:xfrm>
              <a:off x="5186229" y="4055261"/>
              <a:ext cx="65086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8" name="Rectangle 580"/>
            <p:cNvSpPr>
              <a:spLocks noChangeArrowheads="1"/>
            </p:cNvSpPr>
            <p:nvPr/>
          </p:nvSpPr>
          <p:spPr bwMode="auto">
            <a:xfrm>
              <a:off x="5202103" y="4098124"/>
              <a:ext cx="68261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9" name="Rectangle 581"/>
            <p:cNvSpPr>
              <a:spLocks noChangeArrowheads="1"/>
            </p:cNvSpPr>
            <p:nvPr/>
          </p:nvSpPr>
          <p:spPr bwMode="auto">
            <a:xfrm>
              <a:off x="5202103" y="4098124"/>
              <a:ext cx="68261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0" name="Rectangle 582"/>
            <p:cNvSpPr>
              <a:spLocks noChangeArrowheads="1"/>
            </p:cNvSpPr>
            <p:nvPr/>
          </p:nvSpPr>
          <p:spPr bwMode="auto">
            <a:xfrm>
              <a:off x="5214803" y="4115586"/>
              <a:ext cx="71436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1" name="Rectangle 583"/>
            <p:cNvSpPr>
              <a:spLocks noChangeArrowheads="1"/>
            </p:cNvSpPr>
            <p:nvPr/>
          </p:nvSpPr>
          <p:spPr bwMode="auto">
            <a:xfrm>
              <a:off x="5257664" y="4131461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2" name="Rectangle 584"/>
            <p:cNvSpPr>
              <a:spLocks noChangeArrowheads="1"/>
            </p:cNvSpPr>
            <p:nvPr/>
          </p:nvSpPr>
          <p:spPr bwMode="auto">
            <a:xfrm>
              <a:off x="5270364" y="4131461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3" name="Rectangle 585"/>
            <p:cNvSpPr>
              <a:spLocks noChangeArrowheads="1"/>
            </p:cNvSpPr>
            <p:nvPr/>
          </p:nvSpPr>
          <p:spPr bwMode="auto">
            <a:xfrm>
              <a:off x="5400537" y="4131461"/>
              <a:ext cx="6349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4" name="Rectangle 586"/>
            <p:cNvSpPr>
              <a:spLocks noChangeArrowheads="1"/>
            </p:cNvSpPr>
            <p:nvPr/>
          </p:nvSpPr>
          <p:spPr bwMode="auto">
            <a:xfrm>
              <a:off x="5489435" y="4158449"/>
              <a:ext cx="69849" cy="6508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5" name="Rectangle 587"/>
            <p:cNvSpPr>
              <a:spLocks noChangeArrowheads="1"/>
            </p:cNvSpPr>
            <p:nvPr/>
          </p:nvSpPr>
          <p:spPr bwMode="auto">
            <a:xfrm>
              <a:off x="5524360" y="4183849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6" name="Rectangle 588"/>
            <p:cNvSpPr>
              <a:spLocks noChangeArrowheads="1"/>
            </p:cNvSpPr>
            <p:nvPr/>
          </p:nvSpPr>
          <p:spPr bwMode="auto">
            <a:xfrm>
              <a:off x="5530709" y="4183849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7" name="Rectangle 589"/>
            <p:cNvSpPr>
              <a:spLocks noChangeArrowheads="1"/>
            </p:cNvSpPr>
            <p:nvPr/>
          </p:nvSpPr>
          <p:spPr bwMode="auto">
            <a:xfrm>
              <a:off x="5530709" y="4183849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8" name="Rectangle 590"/>
            <p:cNvSpPr>
              <a:spLocks noChangeArrowheads="1"/>
            </p:cNvSpPr>
            <p:nvPr/>
          </p:nvSpPr>
          <p:spPr bwMode="auto">
            <a:xfrm>
              <a:off x="5530709" y="4183849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9" name="Rectangle 591"/>
            <p:cNvSpPr>
              <a:spLocks noChangeArrowheads="1"/>
            </p:cNvSpPr>
            <p:nvPr/>
          </p:nvSpPr>
          <p:spPr bwMode="auto">
            <a:xfrm>
              <a:off x="5530709" y="4183849"/>
              <a:ext cx="69849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0" name="Rectangle 592"/>
            <p:cNvSpPr>
              <a:spLocks noChangeArrowheads="1"/>
            </p:cNvSpPr>
            <p:nvPr/>
          </p:nvSpPr>
          <p:spPr bwMode="auto">
            <a:xfrm>
              <a:off x="5587858" y="4183849"/>
              <a:ext cx="66674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1" name="Rectangle 593"/>
            <p:cNvSpPr>
              <a:spLocks noChangeArrowheads="1"/>
            </p:cNvSpPr>
            <p:nvPr/>
          </p:nvSpPr>
          <p:spPr bwMode="auto">
            <a:xfrm>
              <a:off x="5622783" y="4183849"/>
              <a:ext cx="60324" cy="6826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Rectangle 594"/>
            <p:cNvSpPr>
              <a:spLocks noChangeArrowheads="1"/>
            </p:cNvSpPr>
            <p:nvPr/>
          </p:nvSpPr>
          <p:spPr bwMode="auto">
            <a:xfrm>
              <a:off x="5813279" y="419813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3" name="Rectangle 595"/>
            <p:cNvSpPr>
              <a:spLocks noChangeArrowheads="1"/>
            </p:cNvSpPr>
            <p:nvPr/>
          </p:nvSpPr>
          <p:spPr bwMode="auto">
            <a:xfrm>
              <a:off x="5813279" y="419813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4" name="Rectangle 596"/>
            <p:cNvSpPr>
              <a:spLocks noChangeArrowheads="1"/>
            </p:cNvSpPr>
            <p:nvPr/>
          </p:nvSpPr>
          <p:spPr bwMode="auto">
            <a:xfrm>
              <a:off x="5813279" y="419813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Rectangle 597"/>
            <p:cNvSpPr>
              <a:spLocks noChangeArrowheads="1"/>
            </p:cNvSpPr>
            <p:nvPr/>
          </p:nvSpPr>
          <p:spPr bwMode="auto">
            <a:xfrm>
              <a:off x="5829154" y="4198136"/>
              <a:ext cx="60324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6" name="Rectangle 598"/>
            <p:cNvSpPr>
              <a:spLocks noChangeArrowheads="1"/>
            </p:cNvSpPr>
            <p:nvPr/>
          </p:nvSpPr>
          <p:spPr bwMode="auto">
            <a:xfrm>
              <a:off x="5841854" y="419813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7" name="Rectangle 599"/>
            <p:cNvSpPr>
              <a:spLocks noChangeArrowheads="1"/>
            </p:cNvSpPr>
            <p:nvPr/>
          </p:nvSpPr>
          <p:spPr bwMode="auto">
            <a:xfrm>
              <a:off x="5841854" y="419813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8" name="Rectangle 600"/>
            <p:cNvSpPr>
              <a:spLocks noChangeArrowheads="1"/>
            </p:cNvSpPr>
            <p:nvPr/>
          </p:nvSpPr>
          <p:spPr bwMode="auto">
            <a:xfrm>
              <a:off x="5860903" y="4198136"/>
              <a:ext cx="69849" cy="6826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9" name="Rectangle 601"/>
            <p:cNvSpPr>
              <a:spLocks noChangeArrowheads="1"/>
            </p:cNvSpPr>
            <p:nvPr/>
          </p:nvSpPr>
          <p:spPr bwMode="auto">
            <a:xfrm>
              <a:off x="5883128" y="4218774"/>
              <a:ext cx="60324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0" name="Rectangle 602"/>
            <p:cNvSpPr>
              <a:spLocks noChangeArrowheads="1"/>
            </p:cNvSpPr>
            <p:nvPr/>
          </p:nvSpPr>
          <p:spPr bwMode="auto">
            <a:xfrm>
              <a:off x="5883128" y="4218774"/>
              <a:ext cx="60324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1" name="Rectangle 603"/>
            <p:cNvSpPr>
              <a:spLocks noChangeArrowheads="1"/>
            </p:cNvSpPr>
            <p:nvPr/>
          </p:nvSpPr>
          <p:spPr bwMode="auto">
            <a:xfrm>
              <a:off x="5889478" y="4218774"/>
              <a:ext cx="63499" cy="6985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2" name="Rectangle 604"/>
            <p:cNvSpPr>
              <a:spLocks noChangeArrowheads="1"/>
            </p:cNvSpPr>
            <p:nvPr/>
          </p:nvSpPr>
          <p:spPr bwMode="auto">
            <a:xfrm>
              <a:off x="6114899" y="4260050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3" name="Rectangle 605"/>
            <p:cNvSpPr>
              <a:spLocks noChangeArrowheads="1"/>
            </p:cNvSpPr>
            <p:nvPr/>
          </p:nvSpPr>
          <p:spPr bwMode="auto">
            <a:xfrm>
              <a:off x="6130773" y="4260050"/>
              <a:ext cx="6667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4" name="Rectangle 606"/>
            <p:cNvSpPr>
              <a:spLocks noChangeArrowheads="1"/>
            </p:cNvSpPr>
            <p:nvPr/>
          </p:nvSpPr>
          <p:spPr bwMode="auto">
            <a:xfrm>
              <a:off x="6165698" y="4288625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5" name="Rectangle 607"/>
            <p:cNvSpPr>
              <a:spLocks noChangeArrowheads="1"/>
            </p:cNvSpPr>
            <p:nvPr/>
          </p:nvSpPr>
          <p:spPr bwMode="auto">
            <a:xfrm>
              <a:off x="6197447" y="4288625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6" name="Rectangle 608"/>
            <p:cNvSpPr>
              <a:spLocks noChangeArrowheads="1"/>
            </p:cNvSpPr>
            <p:nvPr/>
          </p:nvSpPr>
          <p:spPr bwMode="auto">
            <a:xfrm>
              <a:off x="6308570" y="4288625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7" name="Rectangle 609"/>
            <p:cNvSpPr>
              <a:spLocks noChangeArrowheads="1"/>
            </p:cNvSpPr>
            <p:nvPr/>
          </p:nvSpPr>
          <p:spPr bwMode="auto">
            <a:xfrm>
              <a:off x="6527641" y="4288625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8" name="Rectangle 610"/>
            <p:cNvSpPr>
              <a:spLocks noChangeArrowheads="1"/>
            </p:cNvSpPr>
            <p:nvPr/>
          </p:nvSpPr>
          <p:spPr bwMode="auto">
            <a:xfrm>
              <a:off x="6527641" y="4288625"/>
              <a:ext cx="6349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9" name="Rectangle 611"/>
            <p:cNvSpPr>
              <a:spLocks noChangeArrowheads="1"/>
            </p:cNvSpPr>
            <p:nvPr/>
          </p:nvSpPr>
          <p:spPr bwMode="auto">
            <a:xfrm>
              <a:off x="6537166" y="4314025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0" name="Rectangle 612"/>
            <p:cNvSpPr>
              <a:spLocks noChangeArrowheads="1"/>
            </p:cNvSpPr>
            <p:nvPr/>
          </p:nvSpPr>
          <p:spPr bwMode="auto">
            <a:xfrm>
              <a:off x="6537166" y="4314025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1" name="Rectangle 613"/>
            <p:cNvSpPr>
              <a:spLocks noChangeArrowheads="1"/>
            </p:cNvSpPr>
            <p:nvPr/>
          </p:nvSpPr>
          <p:spPr bwMode="auto">
            <a:xfrm>
              <a:off x="6556216" y="4314025"/>
              <a:ext cx="69849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2" name="Rectangle 614"/>
            <p:cNvSpPr>
              <a:spLocks noChangeArrowheads="1"/>
            </p:cNvSpPr>
            <p:nvPr/>
          </p:nvSpPr>
          <p:spPr bwMode="auto">
            <a:xfrm>
              <a:off x="6578440" y="4348950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3" name="Rectangle 615"/>
            <p:cNvSpPr>
              <a:spLocks noChangeArrowheads="1"/>
            </p:cNvSpPr>
            <p:nvPr/>
          </p:nvSpPr>
          <p:spPr bwMode="auto">
            <a:xfrm>
              <a:off x="6584790" y="4348950"/>
              <a:ext cx="6032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4" name="Rectangle 616"/>
            <p:cNvSpPr>
              <a:spLocks noChangeArrowheads="1"/>
            </p:cNvSpPr>
            <p:nvPr/>
          </p:nvSpPr>
          <p:spPr bwMode="auto">
            <a:xfrm>
              <a:off x="7140405" y="442356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5" name="Rectangle 617"/>
            <p:cNvSpPr>
              <a:spLocks noChangeArrowheads="1"/>
            </p:cNvSpPr>
            <p:nvPr/>
          </p:nvSpPr>
          <p:spPr bwMode="auto">
            <a:xfrm>
              <a:off x="7188029" y="442356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6" name="Rectangle 618"/>
            <p:cNvSpPr>
              <a:spLocks noChangeArrowheads="1"/>
            </p:cNvSpPr>
            <p:nvPr/>
          </p:nvSpPr>
          <p:spPr bwMode="auto">
            <a:xfrm>
              <a:off x="7188029" y="442356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7" name="Rectangle 619"/>
            <p:cNvSpPr>
              <a:spLocks noChangeArrowheads="1"/>
            </p:cNvSpPr>
            <p:nvPr/>
          </p:nvSpPr>
          <p:spPr bwMode="auto">
            <a:xfrm>
              <a:off x="7519811" y="442356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8" name="Rectangle 620"/>
            <p:cNvSpPr>
              <a:spLocks noChangeArrowheads="1"/>
            </p:cNvSpPr>
            <p:nvPr/>
          </p:nvSpPr>
          <p:spPr bwMode="auto">
            <a:xfrm>
              <a:off x="7519811" y="442356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9" name="Rectangle 621"/>
            <p:cNvSpPr>
              <a:spLocks noChangeArrowheads="1"/>
            </p:cNvSpPr>
            <p:nvPr/>
          </p:nvSpPr>
          <p:spPr bwMode="auto">
            <a:xfrm>
              <a:off x="7526161" y="442356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0" name="Rectangle 622"/>
            <p:cNvSpPr>
              <a:spLocks noChangeArrowheads="1"/>
            </p:cNvSpPr>
            <p:nvPr/>
          </p:nvSpPr>
          <p:spPr bwMode="auto">
            <a:xfrm>
              <a:off x="7554735" y="4423562"/>
              <a:ext cx="69849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1" name="Rectangle 623"/>
            <p:cNvSpPr>
              <a:spLocks noChangeArrowheads="1"/>
            </p:cNvSpPr>
            <p:nvPr/>
          </p:nvSpPr>
          <p:spPr bwMode="auto">
            <a:xfrm>
              <a:off x="7796031" y="4529925"/>
              <a:ext cx="66674" cy="6032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2" name="Rectangle 624"/>
            <p:cNvSpPr>
              <a:spLocks noChangeArrowheads="1"/>
            </p:cNvSpPr>
            <p:nvPr/>
          </p:nvSpPr>
          <p:spPr bwMode="auto">
            <a:xfrm>
              <a:off x="8504043" y="4688676"/>
              <a:ext cx="60324" cy="6667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3" name="Freeform 625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4" name="Freeform 626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5" name="Freeform 627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6" name="Freeform 628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7" name="Freeform 629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8" name="Freeform 630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9" name="Freeform 631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0" name="Freeform 632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1" name="Freeform 633"/>
            <p:cNvSpPr>
              <a:spLocks/>
            </p:cNvSpPr>
            <p:nvPr/>
          </p:nvSpPr>
          <p:spPr bwMode="auto">
            <a:xfrm>
              <a:off x="1885876" y="1989918"/>
              <a:ext cx="69849" cy="60325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3416" name="Group 340"/>
          <p:cNvGrpSpPr>
            <a:grpSpLocks/>
          </p:cNvGrpSpPr>
          <p:nvPr/>
        </p:nvGrpSpPr>
        <p:grpSpPr bwMode="auto">
          <a:xfrm>
            <a:off x="1885950" y="1989138"/>
            <a:ext cx="5378450" cy="2862262"/>
            <a:chOff x="1885876" y="1989918"/>
            <a:chExt cx="5379013" cy="2861937"/>
          </a:xfrm>
        </p:grpSpPr>
        <p:sp>
          <p:nvSpPr>
            <p:cNvPr id="292" name="Freeform 634"/>
            <p:cNvSpPr>
              <a:spLocks/>
            </p:cNvSpPr>
            <p:nvPr/>
          </p:nvSpPr>
          <p:spPr bwMode="auto">
            <a:xfrm>
              <a:off x="1885876" y="1989918"/>
              <a:ext cx="69857" cy="60318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3" name="Freeform 635"/>
            <p:cNvSpPr>
              <a:spLocks/>
            </p:cNvSpPr>
            <p:nvPr/>
          </p:nvSpPr>
          <p:spPr bwMode="auto">
            <a:xfrm>
              <a:off x="2187533" y="2293096"/>
              <a:ext cx="63507" cy="71430"/>
            </a:xfrm>
            <a:custGeom>
              <a:avLst/>
              <a:gdLst>
                <a:gd name="T0" fmla="*/ 2147483647 w 40"/>
                <a:gd name="T1" fmla="*/ 0 h 46"/>
                <a:gd name="T2" fmla="*/ 2147483647 w 40"/>
                <a:gd name="T3" fmla="*/ 2147483647 h 46"/>
                <a:gd name="T4" fmla="*/ 0 w 40"/>
                <a:gd name="T5" fmla="*/ 2147483647 h 46"/>
                <a:gd name="T6" fmla="*/ 2147483647 w 4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6"/>
                <a:gd name="T14" fmla="*/ 40 w 4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6">
                  <a:moveTo>
                    <a:pt x="22" y="0"/>
                  </a:moveTo>
                  <a:lnTo>
                    <a:pt x="40" y="46"/>
                  </a:lnTo>
                  <a:lnTo>
                    <a:pt x="0" y="46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4" name="Freeform 636"/>
            <p:cNvSpPr>
              <a:spLocks/>
            </p:cNvSpPr>
            <p:nvPr/>
          </p:nvSpPr>
          <p:spPr bwMode="auto">
            <a:xfrm>
              <a:off x="2203409" y="2450241"/>
              <a:ext cx="66682" cy="60318"/>
            </a:xfrm>
            <a:custGeom>
              <a:avLst/>
              <a:gdLst>
                <a:gd name="T0" fmla="*/ 2147483647 w 42"/>
                <a:gd name="T1" fmla="*/ 0 h 40"/>
                <a:gd name="T2" fmla="*/ 2147483647 w 42"/>
                <a:gd name="T3" fmla="*/ 2147483647 h 40"/>
                <a:gd name="T4" fmla="*/ 0 w 42"/>
                <a:gd name="T5" fmla="*/ 2147483647 h 40"/>
                <a:gd name="T6" fmla="*/ 2147483647 w 4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0"/>
                <a:gd name="T14" fmla="*/ 42 w 4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0">
                  <a:moveTo>
                    <a:pt x="20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2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5" name="Freeform 637"/>
            <p:cNvSpPr>
              <a:spLocks/>
            </p:cNvSpPr>
            <p:nvPr/>
          </p:nvSpPr>
          <p:spPr bwMode="auto">
            <a:xfrm>
              <a:off x="2209760" y="2539131"/>
              <a:ext cx="66682" cy="61905"/>
            </a:xfrm>
            <a:custGeom>
              <a:avLst/>
              <a:gdLst>
                <a:gd name="T0" fmla="*/ 2147483647 w 42"/>
                <a:gd name="T1" fmla="*/ 0 h 42"/>
                <a:gd name="T2" fmla="*/ 2147483647 w 42"/>
                <a:gd name="T3" fmla="*/ 2147483647 h 42"/>
                <a:gd name="T4" fmla="*/ 0 w 42"/>
                <a:gd name="T5" fmla="*/ 2147483647 h 42"/>
                <a:gd name="T6" fmla="*/ 2147483647 w 42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2"/>
                <a:gd name="T14" fmla="*/ 42 w 4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2">
                  <a:moveTo>
                    <a:pt x="22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6" name="Freeform 638"/>
            <p:cNvSpPr>
              <a:spLocks/>
            </p:cNvSpPr>
            <p:nvPr/>
          </p:nvSpPr>
          <p:spPr bwMode="auto">
            <a:xfrm>
              <a:off x="2511416" y="3096279"/>
              <a:ext cx="63507" cy="60318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0 w 40"/>
                <a:gd name="T5" fmla="*/ 2147483647 h 40"/>
                <a:gd name="T6" fmla="*/ 2147483647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2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7" name="Freeform 639"/>
            <p:cNvSpPr>
              <a:spLocks/>
            </p:cNvSpPr>
            <p:nvPr/>
          </p:nvSpPr>
          <p:spPr bwMode="auto">
            <a:xfrm>
              <a:off x="2524118" y="3143899"/>
              <a:ext cx="69857" cy="68255"/>
            </a:xfrm>
            <a:custGeom>
              <a:avLst/>
              <a:gdLst>
                <a:gd name="T0" fmla="*/ 2147483647 w 44"/>
                <a:gd name="T1" fmla="*/ 0 h 46"/>
                <a:gd name="T2" fmla="*/ 2147483647 w 44"/>
                <a:gd name="T3" fmla="*/ 2147483647 h 46"/>
                <a:gd name="T4" fmla="*/ 0 w 44"/>
                <a:gd name="T5" fmla="*/ 2147483647 h 46"/>
                <a:gd name="T6" fmla="*/ 2147483647 w 44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6"/>
                <a:gd name="T14" fmla="*/ 44 w 44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6">
                  <a:moveTo>
                    <a:pt x="22" y="0"/>
                  </a:moveTo>
                  <a:lnTo>
                    <a:pt x="44" y="46"/>
                  </a:lnTo>
                  <a:lnTo>
                    <a:pt x="0" y="46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8" name="Freeform 640"/>
            <p:cNvSpPr>
              <a:spLocks/>
            </p:cNvSpPr>
            <p:nvPr/>
          </p:nvSpPr>
          <p:spPr bwMode="auto">
            <a:xfrm>
              <a:off x="2559046" y="3355013"/>
              <a:ext cx="63507" cy="60318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0 w 40"/>
                <a:gd name="T5" fmla="*/ 2147483647 h 40"/>
                <a:gd name="T6" fmla="*/ 2147483647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2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9" name="Freeform 641"/>
            <p:cNvSpPr>
              <a:spLocks/>
            </p:cNvSpPr>
            <p:nvPr/>
          </p:nvSpPr>
          <p:spPr bwMode="auto">
            <a:xfrm>
              <a:off x="2574923" y="3361362"/>
              <a:ext cx="66682" cy="68254"/>
            </a:xfrm>
            <a:custGeom>
              <a:avLst/>
              <a:gdLst>
                <a:gd name="T0" fmla="*/ 2147483647 w 42"/>
                <a:gd name="T1" fmla="*/ 0 h 46"/>
                <a:gd name="T2" fmla="*/ 2147483647 w 42"/>
                <a:gd name="T3" fmla="*/ 2147483647 h 46"/>
                <a:gd name="T4" fmla="*/ 0 w 42"/>
                <a:gd name="T5" fmla="*/ 2147483647 h 46"/>
                <a:gd name="T6" fmla="*/ 2147483647 w 42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6"/>
                <a:gd name="T14" fmla="*/ 42 w 4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6">
                  <a:moveTo>
                    <a:pt x="20" y="0"/>
                  </a:moveTo>
                  <a:lnTo>
                    <a:pt x="42" y="46"/>
                  </a:lnTo>
                  <a:lnTo>
                    <a:pt x="0" y="46"/>
                  </a:lnTo>
                  <a:lnTo>
                    <a:pt x="2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0" name="Freeform 642"/>
            <p:cNvSpPr>
              <a:spLocks/>
            </p:cNvSpPr>
            <p:nvPr/>
          </p:nvSpPr>
          <p:spPr bwMode="auto">
            <a:xfrm>
              <a:off x="2828950" y="3483585"/>
              <a:ext cx="60331" cy="60318"/>
            </a:xfrm>
            <a:custGeom>
              <a:avLst/>
              <a:gdLst>
                <a:gd name="T0" fmla="*/ 2147483647 w 38"/>
                <a:gd name="T1" fmla="*/ 0 h 40"/>
                <a:gd name="T2" fmla="*/ 2147483647 w 38"/>
                <a:gd name="T3" fmla="*/ 2147483647 h 40"/>
                <a:gd name="T4" fmla="*/ 0 w 38"/>
                <a:gd name="T5" fmla="*/ 2147483647 h 40"/>
                <a:gd name="T6" fmla="*/ 2147483647 w 38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40"/>
                <a:gd name="T14" fmla="*/ 38 w 3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40">
                  <a:moveTo>
                    <a:pt x="20" y="0"/>
                  </a:moveTo>
                  <a:lnTo>
                    <a:pt x="38" y="40"/>
                  </a:lnTo>
                  <a:lnTo>
                    <a:pt x="0" y="40"/>
                  </a:lnTo>
                  <a:lnTo>
                    <a:pt x="2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1" name="Freeform 643"/>
            <p:cNvSpPr>
              <a:spLocks/>
            </p:cNvSpPr>
            <p:nvPr/>
          </p:nvSpPr>
          <p:spPr bwMode="auto">
            <a:xfrm>
              <a:off x="3054398" y="3821685"/>
              <a:ext cx="69857" cy="69842"/>
            </a:xfrm>
            <a:custGeom>
              <a:avLst/>
              <a:gdLst>
                <a:gd name="T0" fmla="*/ 2147483647 w 44"/>
                <a:gd name="T1" fmla="*/ 0 h 46"/>
                <a:gd name="T2" fmla="*/ 2147483647 w 44"/>
                <a:gd name="T3" fmla="*/ 2147483647 h 46"/>
                <a:gd name="T4" fmla="*/ 0 w 44"/>
                <a:gd name="T5" fmla="*/ 2147483647 h 46"/>
                <a:gd name="T6" fmla="*/ 2147483647 w 44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6"/>
                <a:gd name="T14" fmla="*/ 44 w 44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6">
                  <a:moveTo>
                    <a:pt x="22" y="0"/>
                  </a:moveTo>
                  <a:lnTo>
                    <a:pt x="44" y="46"/>
                  </a:lnTo>
                  <a:lnTo>
                    <a:pt x="0" y="46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2" name="Freeform 644"/>
            <p:cNvSpPr>
              <a:spLocks/>
            </p:cNvSpPr>
            <p:nvPr/>
          </p:nvSpPr>
          <p:spPr bwMode="auto">
            <a:xfrm>
              <a:off x="3225866" y="4016925"/>
              <a:ext cx="71445" cy="66667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3" name="Freeform 645"/>
            <p:cNvSpPr>
              <a:spLocks/>
            </p:cNvSpPr>
            <p:nvPr/>
          </p:nvSpPr>
          <p:spPr bwMode="auto">
            <a:xfrm>
              <a:off x="3557689" y="4205816"/>
              <a:ext cx="69857" cy="66667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4" name="Freeform 646"/>
            <p:cNvSpPr>
              <a:spLocks/>
            </p:cNvSpPr>
            <p:nvPr/>
          </p:nvSpPr>
          <p:spPr bwMode="auto">
            <a:xfrm>
              <a:off x="3859346" y="4288357"/>
              <a:ext cx="69857" cy="66667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5" name="Freeform 647"/>
            <p:cNvSpPr>
              <a:spLocks/>
            </p:cNvSpPr>
            <p:nvPr/>
          </p:nvSpPr>
          <p:spPr bwMode="auto">
            <a:xfrm>
              <a:off x="3964132" y="4362961"/>
              <a:ext cx="69857" cy="66667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6" name="Freeform 648"/>
            <p:cNvSpPr>
              <a:spLocks/>
            </p:cNvSpPr>
            <p:nvPr/>
          </p:nvSpPr>
          <p:spPr bwMode="auto">
            <a:xfrm>
              <a:off x="4300717" y="4448676"/>
              <a:ext cx="69857" cy="66667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7" name="Freeform 649"/>
            <p:cNvSpPr>
              <a:spLocks/>
            </p:cNvSpPr>
            <p:nvPr/>
          </p:nvSpPr>
          <p:spPr bwMode="auto">
            <a:xfrm>
              <a:off x="4383275" y="4477248"/>
              <a:ext cx="60331" cy="66667"/>
            </a:xfrm>
            <a:custGeom>
              <a:avLst/>
              <a:gdLst>
                <a:gd name="T0" fmla="*/ 2147483647 w 38"/>
                <a:gd name="T1" fmla="*/ 0 h 44"/>
                <a:gd name="T2" fmla="*/ 2147483647 w 38"/>
                <a:gd name="T3" fmla="*/ 2147483647 h 44"/>
                <a:gd name="T4" fmla="*/ 0 w 38"/>
                <a:gd name="T5" fmla="*/ 2147483647 h 44"/>
                <a:gd name="T6" fmla="*/ 2147483647 w 38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44"/>
                <a:gd name="T14" fmla="*/ 38 w 38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44">
                  <a:moveTo>
                    <a:pt x="22" y="0"/>
                  </a:moveTo>
                  <a:lnTo>
                    <a:pt x="38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8" name="Freeform 650"/>
            <p:cNvSpPr>
              <a:spLocks/>
            </p:cNvSpPr>
            <p:nvPr/>
          </p:nvSpPr>
          <p:spPr bwMode="auto">
            <a:xfrm>
              <a:off x="4430905" y="4477248"/>
              <a:ext cx="63507" cy="66667"/>
            </a:xfrm>
            <a:custGeom>
              <a:avLst/>
              <a:gdLst>
                <a:gd name="T0" fmla="*/ 2147483647 w 40"/>
                <a:gd name="T1" fmla="*/ 0 h 44"/>
                <a:gd name="T2" fmla="*/ 2147483647 w 40"/>
                <a:gd name="T3" fmla="*/ 2147483647 h 44"/>
                <a:gd name="T4" fmla="*/ 0 w 40"/>
                <a:gd name="T5" fmla="*/ 2147483647 h 44"/>
                <a:gd name="T6" fmla="*/ 2147483647 w 4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4"/>
                <a:gd name="T14" fmla="*/ 40 w 40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4">
                  <a:moveTo>
                    <a:pt x="22" y="0"/>
                  </a:moveTo>
                  <a:lnTo>
                    <a:pt x="40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9" name="Freeform 651"/>
            <p:cNvSpPr>
              <a:spLocks/>
            </p:cNvSpPr>
            <p:nvPr/>
          </p:nvSpPr>
          <p:spPr bwMode="auto">
            <a:xfrm>
              <a:off x="4507113" y="4477248"/>
              <a:ext cx="69857" cy="66667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0" name="Freeform 652"/>
            <p:cNvSpPr>
              <a:spLocks/>
            </p:cNvSpPr>
            <p:nvPr/>
          </p:nvSpPr>
          <p:spPr bwMode="auto">
            <a:xfrm>
              <a:off x="4567445" y="4531216"/>
              <a:ext cx="69857" cy="66667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1" name="Freeform 653"/>
            <p:cNvSpPr>
              <a:spLocks/>
            </p:cNvSpPr>
            <p:nvPr/>
          </p:nvSpPr>
          <p:spPr bwMode="auto">
            <a:xfrm>
              <a:off x="4815121" y="4531216"/>
              <a:ext cx="63507" cy="66667"/>
            </a:xfrm>
            <a:custGeom>
              <a:avLst/>
              <a:gdLst>
                <a:gd name="T0" fmla="*/ 2147483647 w 40"/>
                <a:gd name="T1" fmla="*/ 0 h 44"/>
                <a:gd name="T2" fmla="*/ 2147483647 w 40"/>
                <a:gd name="T3" fmla="*/ 2147483647 h 44"/>
                <a:gd name="T4" fmla="*/ 0 w 40"/>
                <a:gd name="T5" fmla="*/ 2147483647 h 44"/>
                <a:gd name="T6" fmla="*/ 2147483647 w 4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4"/>
                <a:gd name="T14" fmla="*/ 40 w 40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4">
                  <a:moveTo>
                    <a:pt x="22" y="0"/>
                  </a:moveTo>
                  <a:lnTo>
                    <a:pt x="40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2" name="Freeform 654"/>
            <p:cNvSpPr>
              <a:spLocks/>
            </p:cNvSpPr>
            <p:nvPr/>
          </p:nvSpPr>
          <p:spPr bwMode="auto">
            <a:xfrm>
              <a:off x="4830997" y="4531216"/>
              <a:ext cx="66682" cy="66667"/>
            </a:xfrm>
            <a:custGeom>
              <a:avLst/>
              <a:gdLst>
                <a:gd name="T0" fmla="*/ 2147483647 w 42"/>
                <a:gd name="T1" fmla="*/ 0 h 44"/>
                <a:gd name="T2" fmla="*/ 2147483647 w 42"/>
                <a:gd name="T3" fmla="*/ 2147483647 h 44"/>
                <a:gd name="T4" fmla="*/ 0 w 42"/>
                <a:gd name="T5" fmla="*/ 2147483647 h 44"/>
                <a:gd name="T6" fmla="*/ 2147483647 w 4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4"/>
                <a:gd name="T14" fmla="*/ 42 w 4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4">
                  <a:moveTo>
                    <a:pt x="20" y="0"/>
                  </a:moveTo>
                  <a:lnTo>
                    <a:pt x="42" y="44"/>
                  </a:lnTo>
                  <a:lnTo>
                    <a:pt x="0" y="44"/>
                  </a:lnTo>
                  <a:lnTo>
                    <a:pt x="2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3" name="Freeform 655"/>
            <p:cNvSpPr>
              <a:spLocks/>
            </p:cNvSpPr>
            <p:nvPr/>
          </p:nvSpPr>
          <p:spPr bwMode="auto">
            <a:xfrm>
              <a:off x="4878627" y="4531216"/>
              <a:ext cx="66682" cy="66667"/>
            </a:xfrm>
            <a:custGeom>
              <a:avLst/>
              <a:gdLst>
                <a:gd name="T0" fmla="*/ 2147483647 w 42"/>
                <a:gd name="T1" fmla="*/ 0 h 44"/>
                <a:gd name="T2" fmla="*/ 2147483647 w 42"/>
                <a:gd name="T3" fmla="*/ 2147483647 h 44"/>
                <a:gd name="T4" fmla="*/ 0 w 42"/>
                <a:gd name="T5" fmla="*/ 2147483647 h 44"/>
                <a:gd name="T6" fmla="*/ 2147483647 w 4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4"/>
                <a:gd name="T14" fmla="*/ 42 w 4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4">
                  <a:moveTo>
                    <a:pt x="22" y="0"/>
                  </a:moveTo>
                  <a:lnTo>
                    <a:pt x="42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4" name="Freeform 656"/>
            <p:cNvSpPr>
              <a:spLocks/>
            </p:cNvSpPr>
            <p:nvPr/>
          </p:nvSpPr>
          <p:spPr bwMode="auto">
            <a:xfrm>
              <a:off x="4878627" y="4531216"/>
              <a:ext cx="66682" cy="66667"/>
            </a:xfrm>
            <a:custGeom>
              <a:avLst/>
              <a:gdLst>
                <a:gd name="T0" fmla="*/ 2147483647 w 42"/>
                <a:gd name="T1" fmla="*/ 0 h 44"/>
                <a:gd name="T2" fmla="*/ 2147483647 w 42"/>
                <a:gd name="T3" fmla="*/ 2147483647 h 44"/>
                <a:gd name="T4" fmla="*/ 0 w 42"/>
                <a:gd name="T5" fmla="*/ 2147483647 h 44"/>
                <a:gd name="T6" fmla="*/ 2147483647 w 4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4"/>
                <a:gd name="T14" fmla="*/ 42 w 4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4">
                  <a:moveTo>
                    <a:pt x="22" y="0"/>
                  </a:moveTo>
                  <a:lnTo>
                    <a:pt x="42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5" name="Freeform 657"/>
            <p:cNvSpPr>
              <a:spLocks/>
            </p:cNvSpPr>
            <p:nvPr/>
          </p:nvSpPr>
          <p:spPr bwMode="auto">
            <a:xfrm>
              <a:off x="5139004" y="4559788"/>
              <a:ext cx="63507" cy="60318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0 w 40"/>
                <a:gd name="T5" fmla="*/ 2147483647 h 40"/>
                <a:gd name="T6" fmla="*/ 2147483647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2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6" name="Freeform 658"/>
            <p:cNvSpPr>
              <a:spLocks/>
            </p:cNvSpPr>
            <p:nvPr/>
          </p:nvSpPr>
          <p:spPr bwMode="auto">
            <a:xfrm>
              <a:off x="5167582" y="4559788"/>
              <a:ext cx="66682" cy="60318"/>
            </a:xfrm>
            <a:custGeom>
              <a:avLst/>
              <a:gdLst>
                <a:gd name="T0" fmla="*/ 2147483647 w 42"/>
                <a:gd name="T1" fmla="*/ 0 h 40"/>
                <a:gd name="T2" fmla="*/ 2147483647 w 42"/>
                <a:gd name="T3" fmla="*/ 2147483647 h 40"/>
                <a:gd name="T4" fmla="*/ 0 w 42"/>
                <a:gd name="T5" fmla="*/ 2147483647 h 40"/>
                <a:gd name="T6" fmla="*/ 2147483647 w 4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0"/>
                <a:gd name="T14" fmla="*/ 42 w 4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0">
                  <a:moveTo>
                    <a:pt x="22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7" name="Freeform 659"/>
            <p:cNvSpPr>
              <a:spLocks/>
            </p:cNvSpPr>
            <p:nvPr/>
          </p:nvSpPr>
          <p:spPr bwMode="auto">
            <a:xfrm>
              <a:off x="5208862" y="4559788"/>
              <a:ext cx="66682" cy="60318"/>
            </a:xfrm>
            <a:custGeom>
              <a:avLst/>
              <a:gdLst>
                <a:gd name="T0" fmla="*/ 2147483647 w 42"/>
                <a:gd name="T1" fmla="*/ 0 h 40"/>
                <a:gd name="T2" fmla="*/ 2147483647 w 42"/>
                <a:gd name="T3" fmla="*/ 2147483647 h 40"/>
                <a:gd name="T4" fmla="*/ 0 w 42"/>
                <a:gd name="T5" fmla="*/ 2147483647 h 40"/>
                <a:gd name="T6" fmla="*/ 2147483647 w 4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0"/>
                <a:gd name="T14" fmla="*/ 42 w 4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0">
                  <a:moveTo>
                    <a:pt x="22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8" name="Freeform 660"/>
            <p:cNvSpPr>
              <a:spLocks/>
            </p:cNvSpPr>
            <p:nvPr/>
          </p:nvSpPr>
          <p:spPr bwMode="auto">
            <a:xfrm>
              <a:off x="5523220" y="4620106"/>
              <a:ext cx="69857" cy="68255"/>
            </a:xfrm>
            <a:custGeom>
              <a:avLst/>
              <a:gdLst>
                <a:gd name="T0" fmla="*/ 2147483647 w 44"/>
                <a:gd name="T1" fmla="*/ 0 h 46"/>
                <a:gd name="T2" fmla="*/ 2147483647 w 44"/>
                <a:gd name="T3" fmla="*/ 2147483647 h 46"/>
                <a:gd name="T4" fmla="*/ 0 w 44"/>
                <a:gd name="T5" fmla="*/ 2147483647 h 46"/>
                <a:gd name="T6" fmla="*/ 2147483647 w 44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6"/>
                <a:gd name="T14" fmla="*/ 44 w 44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6">
                  <a:moveTo>
                    <a:pt x="22" y="0"/>
                  </a:moveTo>
                  <a:lnTo>
                    <a:pt x="44" y="46"/>
                  </a:lnTo>
                  <a:lnTo>
                    <a:pt x="0" y="46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9" name="Freeform 661"/>
            <p:cNvSpPr>
              <a:spLocks/>
            </p:cNvSpPr>
            <p:nvPr/>
          </p:nvSpPr>
          <p:spPr bwMode="auto">
            <a:xfrm>
              <a:off x="5847104" y="4620106"/>
              <a:ext cx="69857" cy="68255"/>
            </a:xfrm>
            <a:custGeom>
              <a:avLst/>
              <a:gdLst>
                <a:gd name="T0" fmla="*/ 2147483647 w 44"/>
                <a:gd name="T1" fmla="*/ 0 h 46"/>
                <a:gd name="T2" fmla="*/ 2147483647 w 44"/>
                <a:gd name="T3" fmla="*/ 2147483647 h 46"/>
                <a:gd name="T4" fmla="*/ 0 w 44"/>
                <a:gd name="T5" fmla="*/ 2147483647 h 46"/>
                <a:gd name="T6" fmla="*/ 2147483647 w 44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6"/>
                <a:gd name="T14" fmla="*/ 44 w 44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6">
                  <a:moveTo>
                    <a:pt x="22" y="0"/>
                  </a:moveTo>
                  <a:lnTo>
                    <a:pt x="44" y="46"/>
                  </a:lnTo>
                  <a:lnTo>
                    <a:pt x="0" y="46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0" name="Freeform 662"/>
            <p:cNvSpPr>
              <a:spLocks/>
            </p:cNvSpPr>
            <p:nvPr/>
          </p:nvSpPr>
          <p:spPr bwMode="auto">
            <a:xfrm>
              <a:off x="5859805" y="4666139"/>
              <a:ext cx="71444" cy="60318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1" name="Freeform 663"/>
            <p:cNvSpPr>
              <a:spLocks/>
            </p:cNvSpPr>
            <p:nvPr/>
          </p:nvSpPr>
          <p:spPr bwMode="auto">
            <a:xfrm>
              <a:off x="7195032" y="4791537"/>
              <a:ext cx="69857" cy="60318"/>
            </a:xfrm>
            <a:custGeom>
              <a:avLst/>
              <a:gdLst>
                <a:gd name="T0" fmla="*/ 2147483647 w 44"/>
                <a:gd name="T1" fmla="*/ 0 h 40"/>
                <a:gd name="T2" fmla="*/ 2147483647 w 44"/>
                <a:gd name="T3" fmla="*/ 2147483647 h 40"/>
                <a:gd name="T4" fmla="*/ 0 w 44"/>
                <a:gd name="T5" fmla="*/ 2147483647 h 40"/>
                <a:gd name="T6" fmla="*/ 2147483647 w 4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0"/>
                <a:gd name="T14" fmla="*/ 44 w 4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0">
                  <a:moveTo>
                    <a:pt x="22" y="0"/>
                  </a:moveTo>
                  <a:lnTo>
                    <a:pt x="44" y="40"/>
                  </a:lnTo>
                  <a:lnTo>
                    <a:pt x="0" y="40"/>
                  </a:lnTo>
                  <a:lnTo>
                    <a:pt x="2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322" name="Freeform 664"/>
          <p:cNvSpPr>
            <a:spLocks/>
          </p:cNvSpPr>
          <p:nvPr/>
        </p:nvSpPr>
        <p:spPr bwMode="auto">
          <a:xfrm>
            <a:off x="1914525" y="2017713"/>
            <a:ext cx="6621463" cy="2703512"/>
          </a:xfrm>
          <a:custGeom>
            <a:avLst/>
            <a:gdLst>
              <a:gd name="T0" fmla="*/ 2147483647 w 4168"/>
              <a:gd name="T1" fmla="*/ 2147483647 h 1794"/>
              <a:gd name="T2" fmla="*/ 2147483647 w 4168"/>
              <a:gd name="T3" fmla="*/ 2147483647 h 1794"/>
              <a:gd name="T4" fmla="*/ 2147483647 w 4168"/>
              <a:gd name="T5" fmla="*/ 2147483647 h 1794"/>
              <a:gd name="T6" fmla="*/ 2147483647 w 4168"/>
              <a:gd name="T7" fmla="*/ 2147483647 h 1794"/>
              <a:gd name="T8" fmla="*/ 2147483647 w 4168"/>
              <a:gd name="T9" fmla="*/ 2147483647 h 1794"/>
              <a:gd name="T10" fmla="*/ 2147483647 w 4168"/>
              <a:gd name="T11" fmla="*/ 2147483647 h 1794"/>
              <a:gd name="T12" fmla="*/ 2147483647 w 4168"/>
              <a:gd name="T13" fmla="*/ 2147483647 h 1794"/>
              <a:gd name="T14" fmla="*/ 2147483647 w 4168"/>
              <a:gd name="T15" fmla="*/ 2147483647 h 1794"/>
              <a:gd name="T16" fmla="*/ 2147483647 w 4168"/>
              <a:gd name="T17" fmla="*/ 2147483647 h 1794"/>
              <a:gd name="T18" fmla="*/ 2147483647 w 4168"/>
              <a:gd name="T19" fmla="*/ 2147483647 h 1794"/>
              <a:gd name="T20" fmla="*/ 2147483647 w 4168"/>
              <a:gd name="T21" fmla="*/ 2147483647 h 1794"/>
              <a:gd name="T22" fmla="*/ 2147483647 w 4168"/>
              <a:gd name="T23" fmla="*/ 2147483647 h 1794"/>
              <a:gd name="T24" fmla="*/ 2147483647 w 4168"/>
              <a:gd name="T25" fmla="*/ 2147483647 h 1794"/>
              <a:gd name="T26" fmla="*/ 2147483647 w 4168"/>
              <a:gd name="T27" fmla="*/ 2147483647 h 1794"/>
              <a:gd name="T28" fmla="*/ 2147483647 w 4168"/>
              <a:gd name="T29" fmla="*/ 2147483647 h 1794"/>
              <a:gd name="T30" fmla="*/ 2147483647 w 4168"/>
              <a:gd name="T31" fmla="*/ 2147483647 h 1794"/>
              <a:gd name="T32" fmla="*/ 2147483647 w 4168"/>
              <a:gd name="T33" fmla="*/ 2147483647 h 1794"/>
              <a:gd name="T34" fmla="*/ 2147483647 w 4168"/>
              <a:gd name="T35" fmla="*/ 2147483647 h 1794"/>
              <a:gd name="T36" fmla="*/ 2147483647 w 4168"/>
              <a:gd name="T37" fmla="*/ 2147483647 h 1794"/>
              <a:gd name="T38" fmla="*/ 2147483647 w 4168"/>
              <a:gd name="T39" fmla="*/ 2147483647 h 1794"/>
              <a:gd name="T40" fmla="*/ 2147483647 w 4168"/>
              <a:gd name="T41" fmla="*/ 2147483647 h 1794"/>
              <a:gd name="T42" fmla="*/ 2147483647 w 4168"/>
              <a:gd name="T43" fmla="*/ 2147483647 h 1794"/>
              <a:gd name="T44" fmla="*/ 2147483647 w 4168"/>
              <a:gd name="T45" fmla="*/ 2147483647 h 1794"/>
              <a:gd name="T46" fmla="*/ 2147483647 w 4168"/>
              <a:gd name="T47" fmla="*/ 2147483647 h 1794"/>
              <a:gd name="T48" fmla="*/ 2147483647 w 4168"/>
              <a:gd name="T49" fmla="*/ 2147483647 h 1794"/>
              <a:gd name="T50" fmla="*/ 2147483647 w 4168"/>
              <a:gd name="T51" fmla="*/ 2147483647 h 1794"/>
              <a:gd name="T52" fmla="*/ 2147483647 w 4168"/>
              <a:gd name="T53" fmla="*/ 2147483647 h 1794"/>
              <a:gd name="T54" fmla="*/ 2147483647 w 4168"/>
              <a:gd name="T55" fmla="*/ 2147483647 h 1794"/>
              <a:gd name="T56" fmla="*/ 2147483647 w 4168"/>
              <a:gd name="T57" fmla="*/ 2147483647 h 1794"/>
              <a:gd name="T58" fmla="*/ 2147483647 w 4168"/>
              <a:gd name="T59" fmla="*/ 2147483647 h 1794"/>
              <a:gd name="T60" fmla="*/ 2147483647 w 4168"/>
              <a:gd name="T61" fmla="*/ 2147483647 h 1794"/>
              <a:gd name="T62" fmla="*/ 2147483647 w 4168"/>
              <a:gd name="T63" fmla="*/ 2147483647 h 1794"/>
              <a:gd name="T64" fmla="*/ 2147483647 w 4168"/>
              <a:gd name="T65" fmla="*/ 2147483647 h 1794"/>
              <a:gd name="T66" fmla="*/ 2147483647 w 4168"/>
              <a:gd name="T67" fmla="*/ 2147483647 h 1794"/>
              <a:gd name="T68" fmla="*/ 2147483647 w 4168"/>
              <a:gd name="T69" fmla="*/ 2147483647 h 1794"/>
              <a:gd name="T70" fmla="*/ 2147483647 w 4168"/>
              <a:gd name="T71" fmla="*/ 2147483647 h 1794"/>
              <a:gd name="T72" fmla="*/ 2147483647 w 4168"/>
              <a:gd name="T73" fmla="*/ 2147483647 h 1794"/>
              <a:gd name="T74" fmla="*/ 2147483647 w 4168"/>
              <a:gd name="T75" fmla="*/ 2147483647 h 1794"/>
              <a:gd name="T76" fmla="*/ 2147483647 w 4168"/>
              <a:gd name="T77" fmla="*/ 2147483647 h 1794"/>
              <a:gd name="T78" fmla="*/ 2147483647 w 4168"/>
              <a:gd name="T79" fmla="*/ 2147483647 h 1794"/>
              <a:gd name="T80" fmla="*/ 2147483647 w 4168"/>
              <a:gd name="T81" fmla="*/ 2147483647 h 1794"/>
              <a:gd name="T82" fmla="*/ 2147483647 w 4168"/>
              <a:gd name="T83" fmla="*/ 2147483647 h 1794"/>
              <a:gd name="T84" fmla="*/ 2147483647 w 4168"/>
              <a:gd name="T85" fmla="*/ 2147483647 h 1794"/>
              <a:gd name="T86" fmla="*/ 2147483647 w 4168"/>
              <a:gd name="T87" fmla="*/ 2147483647 h 1794"/>
              <a:gd name="T88" fmla="*/ 2147483647 w 4168"/>
              <a:gd name="T89" fmla="*/ 2147483647 h 1794"/>
              <a:gd name="T90" fmla="*/ 2147483647 w 4168"/>
              <a:gd name="T91" fmla="*/ 2147483647 h 1794"/>
              <a:gd name="T92" fmla="*/ 2147483647 w 4168"/>
              <a:gd name="T93" fmla="*/ 2147483647 h 1794"/>
              <a:gd name="T94" fmla="*/ 2147483647 w 4168"/>
              <a:gd name="T95" fmla="*/ 2147483647 h 1794"/>
              <a:gd name="T96" fmla="*/ 2147483647 w 4168"/>
              <a:gd name="T97" fmla="*/ 2147483647 h 1794"/>
              <a:gd name="T98" fmla="*/ 2147483647 w 4168"/>
              <a:gd name="T99" fmla="*/ 2147483647 h 1794"/>
              <a:gd name="T100" fmla="*/ 2147483647 w 4168"/>
              <a:gd name="T101" fmla="*/ 2147483647 h 1794"/>
              <a:gd name="T102" fmla="*/ 2147483647 w 4168"/>
              <a:gd name="T103" fmla="*/ 2147483647 h 1794"/>
              <a:gd name="T104" fmla="*/ 2147483647 w 4168"/>
              <a:gd name="T105" fmla="*/ 2147483647 h 1794"/>
              <a:gd name="T106" fmla="*/ 2147483647 w 4168"/>
              <a:gd name="T107" fmla="*/ 2147483647 h 1794"/>
              <a:gd name="T108" fmla="*/ 2147483647 w 4168"/>
              <a:gd name="T109" fmla="*/ 2147483647 h 1794"/>
              <a:gd name="T110" fmla="*/ 2147483647 w 4168"/>
              <a:gd name="T111" fmla="*/ 2147483647 h 1794"/>
              <a:gd name="T112" fmla="*/ 2147483647 w 4168"/>
              <a:gd name="T113" fmla="*/ 2147483647 h 17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68"/>
              <a:gd name="T172" fmla="*/ 0 h 1794"/>
              <a:gd name="T173" fmla="*/ 4168 w 4168"/>
              <a:gd name="T174" fmla="*/ 1794 h 17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68" h="1794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38" y="4"/>
                </a:lnTo>
                <a:lnTo>
                  <a:pt x="38" y="8"/>
                </a:lnTo>
                <a:lnTo>
                  <a:pt x="74" y="8"/>
                </a:lnTo>
                <a:lnTo>
                  <a:pt x="74" y="12"/>
                </a:lnTo>
                <a:lnTo>
                  <a:pt x="78" y="12"/>
                </a:lnTo>
                <a:lnTo>
                  <a:pt x="78" y="18"/>
                </a:lnTo>
                <a:lnTo>
                  <a:pt x="94" y="18"/>
                </a:lnTo>
                <a:lnTo>
                  <a:pt x="94" y="22"/>
                </a:lnTo>
                <a:lnTo>
                  <a:pt x="146" y="22"/>
                </a:lnTo>
                <a:lnTo>
                  <a:pt x="164" y="22"/>
                </a:lnTo>
                <a:lnTo>
                  <a:pt x="164" y="26"/>
                </a:lnTo>
                <a:lnTo>
                  <a:pt x="172" y="26"/>
                </a:lnTo>
                <a:lnTo>
                  <a:pt x="172" y="36"/>
                </a:lnTo>
                <a:lnTo>
                  <a:pt x="176" y="36"/>
                </a:lnTo>
                <a:lnTo>
                  <a:pt x="176" y="40"/>
                </a:lnTo>
                <a:lnTo>
                  <a:pt x="190" y="40"/>
                </a:lnTo>
                <a:lnTo>
                  <a:pt x="190" y="68"/>
                </a:lnTo>
                <a:lnTo>
                  <a:pt x="194" y="68"/>
                </a:lnTo>
                <a:lnTo>
                  <a:pt x="194" y="72"/>
                </a:lnTo>
                <a:lnTo>
                  <a:pt x="198" y="72"/>
                </a:lnTo>
                <a:lnTo>
                  <a:pt x="198" y="86"/>
                </a:lnTo>
                <a:lnTo>
                  <a:pt x="202" y="86"/>
                </a:lnTo>
                <a:lnTo>
                  <a:pt x="202" y="108"/>
                </a:lnTo>
                <a:lnTo>
                  <a:pt x="208" y="108"/>
                </a:lnTo>
                <a:lnTo>
                  <a:pt x="208" y="148"/>
                </a:lnTo>
                <a:lnTo>
                  <a:pt x="212" y="148"/>
                </a:lnTo>
                <a:lnTo>
                  <a:pt x="212" y="176"/>
                </a:lnTo>
                <a:lnTo>
                  <a:pt x="220" y="176"/>
                </a:lnTo>
                <a:lnTo>
                  <a:pt x="220" y="202"/>
                </a:lnTo>
                <a:lnTo>
                  <a:pt x="224" y="202"/>
                </a:lnTo>
                <a:lnTo>
                  <a:pt x="228" y="202"/>
                </a:lnTo>
                <a:lnTo>
                  <a:pt x="228" y="206"/>
                </a:lnTo>
                <a:lnTo>
                  <a:pt x="234" y="206"/>
                </a:lnTo>
                <a:lnTo>
                  <a:pt x="234" y="212"/>
                </a:lnTo>
                <a:lnTo>
                  <a:pt x="238" y="212"/>
                </a:lnTo>
                <a:lnTo>
                  <a:pt x="238" y="216"/>
                </a:lnTo>
                <a:lnTo>
                  <a:pt x="242" y="216"/>
                </a:lnTo>
                <a:lnTo>
                  <a:pt x="246" y="216"/>
                </a:lnTo>
                <a:lnTo>
                  <a:pt x="260" y="216"/>
                </a:lnTo>
                <a:lnTo>
                  <a:pt x="260" y="220"/>
                </a:lnTo>
                <a:lnTo>
                  <a:pt x="268" y="220"/>
                </a:lnTo>
                <a:lnTo>
                  <a:pt x="268" y="224"/>
                </a:lnTo>
                <a:lnTo>
                  <a:pt x="290" y="224"/>
                </a:lnTo>
                <a:lnTo>
                  <a:pt x="312" y="224"/>
                </a:lnTo>
                <a:lnTo>
                  <a:pt x="312" y="230"/>
                </a:lnTo>
                <a:lnTo>
                  <a:pt x="324" y="230"/>
                </a:lnTo>
                <a:lnTo>
                  <a:pt x="324" y="234"/>
                </a:lnTo>
                <a:lnTo>
                  <a:pt x="342" y="234"/>
                </a:lnTo>
                <a:lnTo>
                  <a:pt x="342" y="238"/>
                </a:lnTo>
                <a:lnTo>
                  <a:pt x="346" y="238"/>
                </a:lnTo>
                <a:lnTo>
                  <a:pt x="354" y="238"/>
                </a:lnTo>
                <a:lnTo>
                  <a:pt x="364" y="238"/>
                </a:lnTo>
                <a:lnTo>
                  <a:pt x="368" y="238"/>
                </a:lnTo>
                <a:lnTo>
                  <a:pt x="368" y="242"/>
                </a:lnTo>
                <a:lnTo>
                  <a:pt x="372" y="242"/>
                </a:lnTo>
                <a:lnTo>
                  <a:pt x="372" y="248"/>
                </a:lnTo>
                <a:lnTo>
                  <a:pt x="390" y="248"/>
                </a:lnTo>
                <a:lnTo>
                  <a:pt x="390" y="252"/>
                </a:lnTo>
                <a:lnTo>
                  <a:pt x="394" y="252"/>
                </a:lnTo>
                <a:lnTo>
                  <a:pt x="394" y="270"/>
                </a:lnTo>
                <a:lnTo>
                  <a:pt x="398" y="270"/>
                </a:lnTo>
                <a:lnTo>
                  <a:pt x="398" y="278"/>
                </a:lnTo>
                <a:lnTo>
                  <a:pt x="402" y="278"/>
                </a:lnTo>
                <a:lnTo>
                  <a:pt x="406" y="278"/>
                </a:lnTo>
                <a:lnTo>
                  <a:pt x="406" y="298"/>
                </a:lnTo>
                <a:lnTo>
                  <a:pt x="410" y="298"/>
                </a:lnTo>
                <a:lnTo>
                  <a:pt x="410" y="306"/>
                </a:lnTo>
                <a:lnTo>
                  <a:pt x="416" y="306"/>
                </a:lnTo>
                <a:lnTo>
                  <a:pt x="416" y="320"/>
                </a:lnTo>
                <a:lnTo>
                  <a:pt x="424" y="320"/>
                </a:lnTo>
                <a:lnTo>
                  <a:pt x="424" y="352"/>
                </a:lnTo>
                <a:lnTo>
                  <a:pt x="428" y="352"/>
                </a:lnTo>
                <a:lnTo>
                  <a:pt x="428" y="374"/>
                </a:lnTo>
                <a:lnTo>
                  <a:pt x="432" y="374"/>
                </a:lnTo>
                <a:lnTo>
                  <a:pt x="432" y="378"/>
                </a:lnTo>
                <a:lnTo>
                  <a:pt x="436" y="378"/>
                </a:lnTo>
                <a:lnTo>
                  <a:pt x="436" y="392"/>
                </a:lnTo>
                <a:lnTo>
                  <a:pt x="442" y="392"/>
                </a:lnTo>
                <a:lnTo>
                  <a:pt x="442" y="400"/>
                </a:lnTo>
                <a:lnTo>
                  <a:pt x="446" y="400"/>
                </a:lnTo>
                <a:lnTo>
                  <a:pt x="458" y="400"/>
                </a:lnTo>
                <a:lnTo>
                  <a:pt x="458" y="410"/>
                </a:lnTo>
                <a:lnTo>
                  <a:pt x="462" y="410"/>
                </a:lnTo>
                <a:lnTo>
                  <a:pt x="462" y="414"/>
                </a:lnTo>
                <a:lnTo>
                  <a:pt x="468" y="414"/>
                </a:lnTo>
                <a:lnTo>
                  <a:pt x="468" y="428"/>
                </a:lnTo>
                <a:lnTo>
                  <a:pt x="480" y="428"/>
                </a:lnTo>
                <a:lnTo>
                  <a:pt x="488" y="428"/>
                </a:lnTo>
                <a:lnTo>
                  <a:pt x="488" y="432"/>
                </a:lnTo>
                <a:lnTo>
                  <a:pt x="524" y="432"/>
                </a:lnTo>
                <a:lnTo>
                  <a:pt x="524" y="436"/>
                </a:lnTo>
                <a:lnTo>
                  <a:pt x="570" y="436"/>
                </a:lnTo>
                <a:lnTo>
                  <a:pt x="570" y="442"/>
                </a:lnTo>
                <a:lnTo>
                  <a:pt x="592" y="442"/>
                </a:lnTo>
                <a:lnTo>
                  <a:pt x="596" y="442"/>
                </a:lnTo>
                <a:lnTo>
                  <a:pt x="596" y="450"/>
                </a:lnTo>
                <a:lnTo>
                  <a:pt x="602" y="450"/>
                </a:lnTo>
                <a:lnTo>
                  <a:pt x="602" y="464"/>
                </a:lnTo>
                <a:lnTo>
                  <a:pt x="606" y="464"/>
                </a:lnTo>
                <a:lnTo>
                  <a:pt x="606" y="468"/>
                </a:lnTo>
                <a:lnTo>
                  <a:pt x="610" y="468"/>
                </a:lnTo>
                <a:lnTo>
                  <a:pt x="610" y="482"/>
                </a:lnTo>
                <a:lnTo>
                  <a:pt x="614" y="482"/>
                </a:lnTo>
                <a:lnTo>
                  <a:pt x="614" y="490"/>
                </a:lnTo>
                <a:lnTo>
                  <a:pt x="618" y="490"/>
                </a:lnTo>
                <a:lnTo>
                  <a:pt x="618" y="508"/>
                </a:lnTo>
                <a:lnTo>
                  <a:pt x="628" y="508"/>
                </a:lnTo>
                <a:lnTo>
                  <a:pt x="628" y="532"/>
                </a:lnTo>
                <a:lnTo>
                  <a:pt x="632" y="532"/>
                </a:lnTo>
                <a:lnTo>
                  <a:pt x="632" y="572"/>
                </a:lnTo>
                <a:lnTo>
                  <a:pt x="636" y="572"/>
                </a:lnTo>
                <a:lnTo>
                  <a:pt x="636" y="576"/>
                </a:lnTo>
                <a:lnTo>
                  <a:pt x="640" y="576"/>
                </a:lnTo>
                <a:lnTo>
                  <a:pt x="640" y="582"/>
                </a:lnTo>
                <a:lnTo>
                  <a:pt x="648" y="582"/>
                </a:lnTo>
                <a:lnTo>
                  <a:pt x="648" y="590"/>
                </a:lnTo>
                <a:lnTo>
                  <a:pt x="658" y="590"/>
                </a:lnTo>
                <a:lnTo>
                  <a:pt x="658" y="600"/>
                </a:lnTo>
                <a:lnTo>
                  <a:pt x="662" y="600"/>
                </a:lnTo>
                <a:lnTo>
                  <a:pt x="662" y="604"/>
                </a:lnTo>
                <a:lnTo>
                  <a:pt x="666" y="604"/>
                </a:lnTo>
                <a:lnTo>
                  <a:pt x="666" y="612"/>
                </a:lnTo>
                <a:lnTo>
                  <a:pt x="670" y="612"/>
                </a:lnTo>
                <a:lnTo>
                  <a:pt x="670" y="618"/>
                </a:lnTo>
                <a:lnTo>
                  <a:pt x="680" y="618"/>
                </a:lnTo>
                <a:lnTo>
                  <a:pt x="680" y="622"/>
                </a:lnTo>
                <a:lnTo>
                  <a:pt x="684" y="622"/>
                </a:lnTo>
                <a:lnTo>
                  <a:pt x="684" y="626"/>
                </a:lnTo>
                <a:lnTo>
                  <a:pt x="692" y="626"/>
                </a:lnTo>
                <a:lnTo>
                  <a:pt x="696" y="626"/>
                </a:lnTo>
                <a:lnTo>
                  <a:pt x="696" y="630"/>
                </a:lnTo>
                <a:lnTo>
                  <a:pt x="706" y="630"/>
                </a:lnTo>
                <a:lnTo>
                  <a:pt x="706" y="636"/>
                </a:lnTo>
                <a:lnTo>
                  <a:pt x="710" y="636"/>
                </a:lnTo>
                <a:lnTo>
                  <a:pt x="710" y="640"/>
                </a:lnTo>
                <a:lnTo>
                  <a:pt x="774" y="640"/>
                </a:lnTo>
                <a:lnTo>
                  <a:pt x="774" y="644"/>
                </a:lnTo>
                <a:lnTo>
                  <a:pt x="778" y="644"/>
                </a:lnTo>
                <a:lnTo>
                  <a:pt x="778" y="648"/>
                </a:lnTo>
                <a:lnTo>
                  <a:pt x="788" y="648"/>
                </a:lnTo>
                <a:lnTo>
                  <a:pt x="788" y="654"/>
                </a:lnTo>
                <a:lnTo>
                  <a:pt x="800" y="654"/>
                </a:lnTo>
                <a:lnTo>
                  <a:pt x="800" y="658"/>
                </a:lnTo>
                <a:lnTo>
                  <a:pt x="810" y="658"/>
                </a:lnTo>
                <a:lnTo>
                  <a:pt x="810" y="666"/>
                </a:lnTo>
                <a:lnTo>
                  <a:pt x="818" y="666"/>
                </a:lnTo>
                <a:lnTo>
                  <a:pt x="818" y="684"/>
                </a:lnTo>
                <a:lnTo>
                  <a:pt x="826" y="684"/>
                </a:lnTo>
                <a:lnTo>
                  <a:pt x="830" y="684"/>
                </a:lnTo>
                <a:lnTo>
                  <a:pt x="830" y="698"/>
                </a:lnTo>
                <a:lnTo>
                  <a:pt x="836" y="698"/>
                </a:lnTo>
                <a:lnTo>
                  <a:pt x="836" y="712"/>
                </a:lnTo>
                <a:lnTo>
                  <a:pt x="840" y="712"/>
                </a:lnTo>
                <a:lnTo>
                  <a:pt x="840" y="734"/>
                </a:lnTo>
                <a:lnTo>
                  <a:pt x="844" y="734"/>
                </a:lnTo>
                <a:lnTo>
                  <a:pt x="844" y="752"/>
                </a:lnTo>
                <a:lnTo>
                  <a:pt x="848" y="752"/>
                </a:lnTo>
                <a:lnTo>
                  <a:pt x="848" y="756"/>
                </a:lnTo>
                <a:lnTo>
                  <a:pt x="862" y="756"/>
                </a:lnTo>
                <a:lnTo>
                  <a:pt x="862" y="762"/>
                </a:lnTo>
                <a:lnTo>
                  <a:pt x="866" y="762"/>
                </a:lnTo>
                <a:lnTo>
                  <a:pt x="870" y="762"/>
                </a:lnTo>
                <a:lnTo>
                  <a:pt x="874" y="762"/>
                </a:lnTo>
                <a:lnTo>
                  <a:pt x="874" y="766"/>
                </a:lnTo>
                <a:lnTo>
                  <a:pt x="900" y="766"/>
                </a:lnTo>
                <a:lnTo>
                  <a:pt x="922" y="766"/>
                </a:lnTo>
                <a:lnTo>
                  <a:pt x="922" y="770"/>
                </a:lnTo>
                <a:lnTo>
                  <a:pt x="934" y="770"/>
                </a:lnTo>
                <a:lnTo>
                  <a:pt x="934" y="776"/>
                </a:lnTo>
                <a:lnTo>
                  <a:pt x="1012" y="776"/>
                </a:lnTo>
                <a:lnTo>
                  <a:pt x="1012" y="788"/>
                </a:lnTo>
                <a:lnTo>
                  <a:pt x="1022" y="788"/>
                </a:lnTo>
                <a:lnTo>
                  <a:pt x="1022" y="802"/>
                </a:lnTo>
                <a:lnTo>
                  <a:pt x="1030" y="802"/>
                </a:lnTo>
                <a:lnTo>
                  <a:pt x="1030" y="816"/>
                </a:lnTo>
                <a:lnTo>
                  <a:pt x="1034" y="816"/>
                </a:lnTo>
                <a:lnTo>
                  <a:pt x="1034" y="834"/>
                </a:lnTo>
                <a:lnTo>
                  <a:pt x="1042" y="834"/>
                </a:lnTo>
                <a:lnTo>
                  <a:pt x="1042" y="848"/>
                </a:lnTo>
                <a:lnTo>
                  <a:pt x="1048" y="848"/>
                </a:lnTo>
                <a:lnTo>
                  <a:pt x="1048" y="888"/>
                </a:lnTo>
                <a:lnTo>
                  <a:pt x="1052" y="888"/>
                </a:lnTo>
                <a:lnTo>
                  <a:pt x="1052" y="902"/>
                </a:lnTo>
                <a:lnTo>
                  <a:pt x="1056" y="902"/>
                </a:lnTo>
                <a:lnTo>
                  <a:pt x="1056" y="906"/>
                </a:lnTo>
                <a:lnTo>
                  <a:pt x="1064" y="906"/>
                </a:lnTo>
                <a:lnTo>
                  <a:pt x="1064" y="910"/>
                </a:lnTo>
                <a:lnTo>
                  <a:pt x="1068" y="910"/>
                </a:lnTo>
                <a:lnTo>
                  <a:pt x="1068" y="914"/>
                </a:lnTo>
                <a:lnTo>
                  <a:pt x="1078" y="914"/>
                </a:lnTo>
                <a:lnTo>
                  <a:pt x="1078" y="920"/>
                </a:lnTo>
                <a:lnTo>
                  <a:pt x="1082" y="920"/>
                </a:lnTo>
                <a:lnTo>
                  <a:pt x="1082" y="924"/>
                </a:lnTo>
                <a:lnTo>
                  <a:pt x="1108" y="924"/>
                </a:lnTo>
                <a:lnTo>
                  <a:pt x="1108" y="928"/>
                </a:lnTo>
                <a:lnTo>
                  <a:pt x="1112" y="928"/>
                </a:lnTo>
                <a:lnTo>
                  <a:pt x="1112" y="938"/>
                </a:lnTo>
                <a:lnTo>
                  <a:pt x="1120" y="938"/>
                </a:lnTo>
                <a:lnTo>
                  <a:pt x="1120" y="942"/>
                </a:lnTo>
                <a:lnTo>
                  <a:pt x="1146" y="942"/>
                </a:lnTo>
                <a:lnTo>
                  <a:pt x="1146" y="946"/>
                </a:lnTo>
                <a:lnTo>
                  <a:pt x="1178" y="946"/>
                </a:lnTo>
                <a:lnTo>
                  <a:pt x="1182" y="946"/>
                </a:lnTo>
                <a:lnTo>
                  <a:pt x="1182" y="950"/>
                </a:lnTo>
                <a:lnTo>
                  <a:pt x="1216" y="950"/>
                </a:lnTo>
                <a:lnTo>
                  <a:pt x="1216" y="960"/>
                </a:lnTo>
                <a:lnTo>
                  <a:pt x="1220" y="960"/>
                </a:lnTo>
                <a:lnTo>
                  <a:pt x="1220" y="968"/>
                </a:lnTo>
                <a:lnTo>
                  <a:pt x="1224" y="968"/>
                </a:lnTo>
                <a:lnTo>
                  <a:pt x="1224" y="974"/>
                </a:lnTo>
                <a:lnTo>
                  <a:pt x="1238" y="974"/>
                </a:lnTo>
                <a:lnTo>
                  <a:pt x="1238" y="978"/>
                </a:lnTo>
                <a:lnTo>
                  <a:pt x="1246" y="978"/>
                </a:lnTo>
                <a:lnTo>
                  <a:pt x="1246" y="986"/>
                </a:lnTo>
                <a:lnTo>
                  <a:pt x="1250" y="986"/>
                </a:lnTo>
                <a:lnTo>
                  <a:pt x="1256" y="986"/>
                </a:lnTo>
                <a:lnTo>
                  <a:pt x="1256" y="1004"/>
                </a:lnTo>
                <a:lnTo>
                  <a:pt x="1260" y="1004"/>
                </a:lnTo>
                <a:lnTo>
                  <a:pt x="1260" y="1010"/>
                </a:lnTo>
                <a:lnTo>
                  <a:pt x="1272" y="1010"/>
                </a:lnTo>
                <a:lnTo>
                  <a:pt x="1272" y="1018"/>
                </a:lnTo>
                <a:lnTo>
                  <a:pt x="1282" y="1018"/>
                </a:lnTo>
                <a:lnTo>
                  <a:pt x="1282" y="1036"/>
                </a:lnTo>
                <a:lnTo>
                  <a:pt x="1290" y="1036"/>
                </a:lnTo>
                <a:lnTo>
                  <a:pt x="1290" y="1046"/>
                </a:lnTo>
                <a:lnTo>
                  <a:pt x="1298" y="1046"/>
                </a:lnTo>
                <a:lnTo>
                  <a:pt x="1298" y="1050"/>
                </a:lnTo>
                <a:lnTo>
                  <a:pt x="1320" y="1050"/>
                </a:lnTo>
                <a:lnTo>
                  <a:pt x="1320" y="1054"/>
                </a:lnTo>
                <a:lnTo>
                  <a:pt x="1324" y="1054"/>
                </a:lnTo>
                <a:lnTo>
                  <a:pt x="1338" y="1054"/>
                </a:lnTo>
                <a:lnTo>
                  <a:pt x="1338" y="1064"/>
                </a:lnTo>
                <a:lnTo>
                  <a:pt x="1394" y="1064"/>
                </a:lnTo>
                <a:lnTo>
                  <a:pt x="1394" y="1068"/>
                </a:lnTo>
                <a:lnTo>
                  <a:pt x="1410" y="1068"/>
                </a:lnTo>
                <a:lnTo>
                  <a:pt x="1420" y="1068"/>
                </a:lnTo>
                <a:lnTo>
                  <a:pt x="1420" y="1072"/>
                </a:lnTo>
                <a:lnTo>
                  <a:pt x="1428" y="1072"/>
                </a:lnTo>
                <a:lnTo>
                  <a:pt x="1428" y="1078"/>
                </a:lnTo>
                <a:lnTo>
                  <a:pt x="1442" y="1078"/>
                </a:lnTo>
                <a:lnTo>
                  <a:pt x="1442" y="1086"/>
                </a:lnTo>
                <a:lnTo>
                  <a:pt x="1446" y="1086"/>
                </a:lnTo>
                <a:lnTo>
                  <a:pt x="1446" y="1090"/>
                </a:lnTo>
                <a:lnTo>
                  <a:pt x="1454" y="1090"/>
                </a:lnTo>
                <a:lnTo>
                  <a:pt x="1454" y="1096"/>
                </a:lnTo>
                <a:lnTo>
                  <a:pt x="1458" y="1096"/>
                </a:lnTo>
                <a:lnTo>
                  <a:pt x="1458" y="1100"/>
                </a:lnTo>
                <a:lnTo>
                  <a:pt x="1468" y="1100"/>
                </a:lnTo>
                <a:lnTo>
                  <a:pt x="1468" y="1114"/>
                </a:lnTo>
                <a:lnTo>
                  <a:pt x="1476" y="1114"/>
                </a:lnTo>
                <a:lnTo>
                  <a:pt x="1476" y="1118"/>
                </a:lnTo>
                <a:lnTo>
                  <a:pt x="1484" y="1118"/>
                </a:lnTo>
                <a:lnTo>
                  <a:pt x="1484" y="1126"/>
                </a:lnTo>
                <a:lnTo>
                  <a:pt x="1488" y="1126"/>
                </a:lnTo>
                <a:lnTo>
                  <a:pt x="1488" y="1132"/>
                </a:lnTo>
                <a:lnTo>
                  <a:pt x="1494" y="1132"/>
                </a:lnTo>
                <a:lnTo>
                  <a:pt x="1494" y="1140"/>
                </a:lnTo>
                <a:lnTo>
                  <a:pt x="1502" y="1140"/>
                </a:lnTo>
                <a:lnTo>
                  <a:pt x="1502" y="1144"/>
                </a:lnTo>
                <a:lnTo>
                  <a:pt x="1514" y="1144"/>
                </a:lnTo>
                <a:lnTo>
                  <a:pt x="1514" y="1150"/>
                </a:lnTo>
                <a:lnTo>
                  <a:pt x="1536" y="1150"/>
                </a:lnTo>
                <a:lnTo>
                  <a:pt x="1536" y="1154"/>
                </a:lnTo>
                <a:lnTo>
                  <a:pt x="1572" y="1154"/>
                </a:lnTo>
                <a:lnTo>
                  <a:pt x="1598" y="1154"/>
                </a:lnTo>
                <a:lnTo>
                  <a:pt x="1606" y="1154"/>
                </a:lnTo>
                <a:lnTo>
                  <a:pt x="1624" y="1154"/>
                </a:lnTo>
                <a:lnTo>
                  <a:pt x="1624" y="1162"/>
                </a:lnTo>
                <a:lnTo>
                  <a:pt x="1636" y="1162"/>
                </a:lnTo>
                <a:lnTo>
                  <a:pt x="1636" y="1168"/>
                </a:lnTo>
                <a:lnTo>
                  <a:pt x="1640" y="1168"/>
                </a:lnTo>
                <a:lnTo>
                  <a:pt x="1640" y="1176"/>
                </a:lnTo>
                <a:lnTo>
                  <a:pt x="1644" y="1176"/>
                </a:lnTo>
                <a:lnTo>
                  <a:pt x="1644" y="1186"/>
                </a:lnTo>
                <a:lnTo>
                  <a:pt x="1650" y="1186"/>
                </a:lnTo>
                <a:lnTo>
                  <a:pt x="1650" y="1204"/>
                </a:lnTo>
                <a:lnTo>
                  <a:pt x="1654" y="1204"/>
                </a:lnTo>
                <a:lnTo>
                  <a:pt x="1658" y="1204"/>
                </a:lnTo>
                <a:lnTo>
                  <a:pt x="1662" y="1204"/>
                </a:lnTo>
                <a:lnTo>
                  <a:pt x="1676" y="1204"/>
                </a:lnTo>
                <a:lnTo>
                  <a:pt x="1676" y="1208"/>
                </a:lnTo>
                <a:lnTo>
                  <a:pt x="1680" y="1208"/>
                </a:lnTo>
                <a:lnTo>
                  <a:pt x="1680" y="1212"/>
                </a:lnTo>
                <a:lnTo>
                  <a:pt x="1684" y="1212"/>
                </a:lnTo>
                <a:lnTo>
                  <a:pt x="1684" y="1222"/>
                </a:lnTo>
                <a:lnTo>
                  <a:pt x="1688" y="1222"/>
                </a:lnTo>
                <a:lnTo>
                  <a:pt x="1688" y="1230"/>
                </a:lnTo>
                <a:lnTo>
                  <a:pt x="1718" y="1230"/>
                </a:lnTo>
                <a:lnTo>
                  <a:pt x="1722" y="1230"/>
                </a:lnTo>
                <a:lnTo>
                  <a:pt x="1740" y="1230"/>
                </a:lnTo>
                <a:lnTo>
                  <a:pt x="1740" y="1240"/>
                </a:lnTo>
                <a:lnTo>
                  <a:pt x="1744" y="1240"/>
                </a:lnTo>
                <a:lnTo>
                  <a:pt x="1744" y="1244"/>
                </a:lnTo>
                <a:lnTo>
                  <a:pt x="1762" y="1244"/>
                </a:lnTo>
                <a:lnTo>
                  <a:pt x="1766" y="1244"/>
                </a:lnTo>
                <a:lnTo>
                  <a:pt x="1766" y="1248"/>
                </a:lnTo>
                <a:lnTo>
                  <a:pt x="1778" y="1248"/>
                </a:lnTo>
                <a:lnTo>
                  <a:pt x="1788" y="1248"/>
                </a:lnTo>
                <a:lnTo>
                  <a:pt x="1792" y="1248"/>
                </a:lnTo>
                <a:lnTo>
                  <a:pt x="1792" y="1262"/>
                </a:lnTo>
                <a:lnTo>
                  <a:pt x="1810" y="1262"/>
                </a:lnTo>
                <a:lnTo>
                  <a:pt x="1830" y="1262"/>
                </a:lnTo>
                <a:lnTo>
                  <a:pt x="1830" y="1272"/>
                </a:lnTo>
                <a:lnTo>
                  <a:pt x="1848" y="1272"/>
                </a:lnTo>
                <a:lnTo>
                  <a:pt x="1848" y="1276"/>
                </a:lnTo>
                <a:lnTo>
                  <a:pt x="1852" y="1276"/>
                </a:lnTo>
                <a:lnTo>
                  <a:pt x="1856" y="1276"/>
                </a:lnTo>
                <a:lnTo>
                  <a:pt x="1856" y="1280"/>
                </a:lnTo>
                <a:lnTo>
                  <a:pt x="1866" y="1280"/>
                </a:lnTo>
                <a:lnTo>
                  <a:pt x="1866" y="1290"/>
                </a:lnTo>
                <a:lnTo>
                  <a:pt x="1874" y="1290"/>
                </a:lnTo>
                <a:lnTo>
                  <a:pt x="1878" y="1290"/>
                </a:lnTo>
                <a:lnTo>
                  <a:pt x="1882" y="1290"/>
                </a:lnTo>
                <a:lnTo>
                  <a:pt x="1882" y="1316"/>
                </a:lnTo>
                <a:lnTo>
                  <a:pt x="1888" y="1316"/>
                </a:lnTo>
                <a:lnTo>
                  <a:pt x="1888" y="1320"/>
                </a:lnTo>
                <a:lnTo>
                  <a:pt x="1914" y="1320"/>
                </a:lnTo>
                <a:lnTo>
                  <a:pt x="1914" y="1330"/>
                </a:lnTo>
                <a:lnTo>
                  <a:pt x="1918" y="1330"/>
                </a:lnTo>
                <a:lnTo>
                  <a:pt x="1922" y="1330"/>
                </a:lnTo>
                <a:lnTo>
                  <a:pt x="1948" y="1330"/>
                </a:lnTo>
                <a:lnTo>
                  <a:pt x="1948" y="1338"/>
                </a:lnTo>
                <a:lnTo>
                  <a:pt x="1956" y="1338"/>
                </a:lnTo>
                <a:lnTo>
                  <a:pt x="1982" y="1338"/>
                </a:lnTo>
                <a:lnTo>
                  <a:pt x="1986" y="1338"/>
                </a:lnTo>
                <a:lnTo>
                  <a:pt x="1986" y="1344"/>
                </a:lnTo>
                <a:lnTo>
                  <a:pt x="1992" y="1344"/>
                </a:lnTo>
                <a:lnTo>
                  <a:pt x="1992" y="1352"/>
                </a:lnTo>
                <a:lnTo>
                  <a:pt x="2052" y="1352"/>
                </a:lnTo>
                <a:lnTo>
                  <a:pt x="2056" y="1352"/>
                </a:lnTo>
                <a:lnTo>
                  <a:pt x="2060" y="1352"/>
                </a:lnTo>
                <a:lnTo>
                  <a:pt x="2060" y="1366"/>
                </a:lnTo>
                <a:lnTo>
                  <a:pt x="2064" y="1366"/>
                </a:lnTo>
                <a:lnTo>
                  <a:pt x="2070" y="1366"/>
                </a:lnTo>
                <a:lnTo>
                  <a:pt x="2070" y="1374"/>
                </a:lnTo>
                <a:lnTo>
                  <a:pt x="2082" y="1374"/>
                </a:lnTo>
                <a:lnTo>
                  <a:pt x="2086" y="1374"/>
                </a:lnTo>
                <a:lnTo>
                  <a:pt x="2086" y="1384"/>
                </a:lnTo>
                <a:lnTo>
                  <a:pt x="2090" y="1384"/>
                </a:lnTo>
                <a:lnTo>
                  <a:pt x="2090" y="1398"/>
                </a:lnTo>
                <a:lnTo>
                  <a:pt x="2096" y="1398"/>
                </a:lnTo>
                <a:lnTo>
                  <a:pt x="2096" y="1416"/>
                </a:lnTo>
                <a:lnTo>
                  <a:pt x="2100" y="1416"/>
                </a:lnTo>
                <a:lnTo>
                  <a:pt x="2116" y="1416"/>
                </a:lnTo>
                <a:lnTo>
                  <a:pt x="2116" y="1424"/>
                </a:lnTo>
                <a:lnTo>
                  <a:pt x="2126" y="1424"/>
                </a:lnTo>
                <a:lnTo>
                  <a:pt x="2134" y="1424"/>
                </a:lnTo>
                <a:lnTo>
                  <a:pt x="2216" y="1424"/>
                </a:lnTo>
                <a:lnTo>
                  <a:pt x="2268" y="1424"/>
                </a:lnTo>
                <a:lnTo>
                  <a:pt x="2268" y="1442"/>
                </a:lnTo>
                <a:lnTo>
                  <a:pt x="2276" y="1442"/>
                </a:lnTo>
                <a:lnTo>
                  <a:pt x="2290" y="1442"/>
                </a:lnTo>
                <a:lnTo>
                  <a:pt x="2290" y="1452"/>
                </a:lnTo>
                <a:lnTo>
                  <a:pt x="2294" y="1452"/>
                </a:lnTo>
                <a:lnTo>
                  <a:pt x="2294" y="1460"/>
                </a:lnTo>
                <a:lnTo>
                  <a:pt x="2298" y="1460"/>
                </a:lnTo>
                <a:lnTo>
                  <a:pt x="2334" y="1460"/>
                </a:lnTo>
                <a:lnTo>
                  <a:pt x="2354" y="1460"/>
                </a:lnTo>
                <a:lnTo>
                  <a:pt x="2472" y="1460"/>
                </a:lnTo>
                <a:lnTo>
                  <a:pt x="2472" y="1470"/>
                </a:lnTo>
                <a:lnTo>
                  <a:pt x="2480" y="1470"/>
                </a:lnTo>
                <a:lnTo>
                  <a:pt x="2484" y="1470"/>
                </a:lnTo>
                <a:lnTo>
                  <a:pt x="2494" y="1470"/>
                </a:lnTo>
                <a:lnTo>
                  <a:pt x="2506" y="1470"/>
                </a:lnTo>
                <a:lnTo>
                  <a:pt x="2516" y="1470"/>
                </a:lnTo>
                <a:lnTo>
                  <a:pt x="2516" y="1482"/>
                </a:lnTo>
                <a:lnTo>
                  <a:pt x="2520" y="1482"/>
                </a:lnTo>
                <a:lnTo>
                  <a:pt x="2524" y="1482"/>
                </a:lnTo>
                <a:lnTo>
                  <a:pt x="2528" y="1482"/>
                </a:lnTo>
                <a:lnTo>
                  <a:pt x="2528" y="1496"/>
                </a:lnTo>
                <a:lnTo>
                  <a:pt x="2554" y="1496"/>
                </a:lnTo>
                <a:lnTo>
                  <a:pt x="2554" y="1510"/>
                </a:lnTo>
                <a:lnTo>
                  <a:pt x="2666" y="1510"/>
                </a:lnTo>
                <a:lnTo>
                  <a:pt x="2676" y="1510"/>
                </a:lnTo>
                <a:lnTo>
                  <a:pt x="2696" y="1510"/>
                </a:lnTo>
                <a:lnTo>
                  <a:pt x="2696" y="1524"/>
                </a:lnTo>
                <a:lnTo>
                  <a:pt x="2718" y="1524"/>
                </a:lnTo>
                <a:lnTo>
                  <a:pt x="2788" y="1524"/>
                </a:lnTo>
                <a:lnTo>
                  <a:pt x="2926" y="1524"/>
                </a:lnTo>
                <a:lnTo>
                  <a:pt x="2930" y="1524"/>
                </a:lnTo>
                <a:lnTo>
                  <a:pt x="2930" y="1542"/>
                </a:lnTo>
                <a:lnTo>
                  <a:pt x="2944" y="1542"/>
                </a:lnTo>
                <a:lnTo>
                  <a:pt x="2952" y="1542"/>
                </a:lnTo>
                <a:lnTo>
                  <a:pt x="2952" y="1564"/>
                </a:lnTo>
                <a:lnTo>
                  <a:pt x="2956" y="1564"/>
                </a:lnTo>
                <a:lnTo>
                  <a:pt x="2960" y="1564"/>
                </a:lnTo>
                <a:lnTo>
                  <a:pt x="3134" y="1564"/>
                </a:lnTo>
                <a:lnTo>
                  <a:pt x="3134" y="1592"/>
                </a:lnTo>
                <a:lnTo>
                  <a:pt x="3204" y="1592"/>
                </a:lnTo>
                <a:lnTo>
                  <a:pt x="3204" y="1618"/>
                </a:lnTo>
                <a:lnTo>
                  <a:pt x="3312" y="1618"/>
                </a:lnTo>
                <a:lnTo>
                  <a:pt x="3342" y="1618"/>
                </a:lnTo>
                <a:lnTo>
                  <a:pt x="3550" y="1618"/>
                </a:lnTo>
                <a:lnTo>
                  <a:pt x="3558" y="1618"/>
                </a:lnTo>
                <a:lnTo>
                  <a:pt x="3572" y="1618"/>
                </a:lnTo>
                <a:lnTo>
                  <a:pt x="3710" y="1618"/>
                </a:lnTo>
                <a:lnTo>
                  <a:pt x="3710" y="1686"/>
                </a:lnTo>
                <a:lnTo>
                  <a:pt x="3728" y="1686"/>
                </a:lnTo>
                <a:lnTo>
                  <a:pt x="3770" y="1686"/>
                </a:lnTo>
                <a:lnTo>
                  <a:pt x="3770" y="1794"/>
                </a:lnTo>
                <a:lnTo>
                  <a:pt x="4168" y="1794"/>
                </a:lnTo>
              </a:path>
            </a:pathLst>
          </a:custGeom>
          <a:noFill/>
          <a:ln w="2857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3" name="Freeform 665"/>
          <p:cNvSpPr>
            <a:spLocks/>
          </p:cNvSpPr>
          <p:nvPr/>
        </p:nvSpPr>
        <p:spPr bwMode="auto">
          <a:xfrm>
            <a:off x="1917700" y="2028825"/>
            <a:ext cx="5314950" cy="2800350"/>
          </a:xfrm>
          <a:custGeom>
            <a:avLst/>
            <a:gdLst>
              <a:gd name="T0" fmla="*/ 2147483647 w 3346"/>
              <a:gd name="T1" fmla="*/ 2147483647 h 1858"/>
              <a:gd name="T2" fmla="*/ 2147483647 w 3346"/>
              <a:gd name="T3" fmla="*/ 2147483647 h 1858"/>
              <a:gd name="T4" fmla="*/ 2147483647 w 3346"/>
              <a:gd name="T5" fmla="*/ 2147483647 h 1858"/>
              <a:gd name="T6" fmla="*/ 2147483647 w 3346"/>
              <a:gd name="T7" fmla="*/ 2147483647 h 1858"/>
              <a:gd name="T8" fmla="*/ 2147483647 w 3346"/>
              <a:gd name="T9" fmla="*/ 2147483647 h 1858"/>
              <a:gd name="T10" fmla="*/ 2147483647 w 3346"/>
              <a:gd name="T11" fmla="*/ 2147483647 h 1858"/>
              <a:gd name="T12" fmla="*/ 2147483647 w 3346"/>
              <a:gd name="T13" fmla="*/ 2147483647 h 1858"/>
              <a:gd name="T14" fmla="*/ 2147483647 w 3346"/>
              <a:gd name="T15" fmla="*/ 2147483647 h 1858"/>
              <a:gd name="T16" fmla="*/ 2147483647 w 3346"/>
              <a:gd name="T17" fmla="*/ 2147483647 h 1858"/>
              <a:gd name="T18" fmla="*/ 2147483647 w 3346"/>
              <a:gd name="T19" fmla="*/ 2147483647 h 1858"/>
              <a:gd name="T20" fmla="*/ 2147483647 w 3346"/>
              <a:gd name="T21" fmla="*/ 2147483647 h 1858"/>
              <a:gd name="T22" fmla="*/ 2147483647 w 3346"/>
              <a:gd name="T23" fmla="*/ 2147483647 h 1858"/>
              <a:gd name="T24" fmla="*/ 2147483647 w 3346"/>
              <a:gd name="T25" fmla="*/ 2147483647 h 1858"/>
              <a:gd name="T26" fmla="*/ 2147483647 w 3346"/>
              <a:gd name="T27" fmla="*/ 2147483647 h 1858"/>
              <a:gd name="T28" fmla="*/ 2147483647 w 3346"/>
              <a:gd name="T29" fmla="*/ 2147483647 h 1858"/>
              <a:gd name="T30" fmla="*/ 2147483647 w 3346"/>
              <a:gd name="T31" fmla="*/ 2147483647 h 1858"/>
              <a:gd name="T32" fmla="*/ 2147483647 w 3346"/>
              <a:gd name="T33" fmla="*/ 2147483647 h 1858"/>
              <a:gd name="T34" fmla="*/ 2147483647 w 3346"/>
              <a:gd name="T35" fmla="*/ 2147483647 h 1858"/>
              <a:gd name="T36" fmla="*/ 2147483647 w 3346"/>
              <a:gd name="T37" fmla="*/ 2147483647 h 1858"/>
              <a:gd name="T38" fmla="*/ 2147483647 w 3346"/>
              <a:gd name="T39" fmla="*/ 2147483647 h 1858"/>
              <a:gd name="T40" fmla="*/ 2147483647 w 3346"/>
              <a:gd name="T41" fmla="*/ 2147483647 h 1858"/>
              <a:gd name="T42" fmla="*/ 2147483647 w 3346"/>
              <a:gd name="T43" fmla="*/ 2147483647 h 1858"/>
              <a:gd name="T44" fmla="*/ 2147483647 w 3346"/>
              <a:gd name="T45" fmla="*/ 2147483647 h 1858"/>
              <a:gd name="T46" fmla="*/ 2147483647 w 3346"/>
              <a:gd name="T47" fmla="*/ 2147483647 h 1858"/>
              <a:gd name="T48" fmla="*/ 2147483647 w 3346"/>
              <a:gd name="T49" fmla="*/ 2147483647 h 1858"/>
              <a:gd name="T50" fmla="*/ 2147483647 w 3346"/>
              <a:gd name="T51" fmla="*/ 2147483647 h 1858"/>
              <a:gd name="T52" fmla="*/ 2147483647 w 3346"/>
              <a:gd name="T53" fmla="*/ 2147483647 h 1858"/>
              <a:gd name="T54" fmla="*/ 2147483647 w 3346"/>
              <a:gd name="T55" fmla="*/ 2147483647 h 1858"/>
              <a:gd name="T56" fmla="*/ 2147483647 w 3346"/>
              <a:gd name="T57" fmla="*/ 2147483647 h 1858"/>
              <a:gd name="T58" fmla="*/ 2147483647 w 3346"/>
              <a:gd name="T59" fmla="*/ 2147483647 h 1858"/>
              <a:gd name="T60" fmla="*/ 2147483647 w 3346"/>
              <a:gd name="T61" fmla="*/ 2147483647 h 1858"/>
              <a:gd name="T62" fmla="*/ 2147483647 w 3346"/>
              <a:gd name="T63" fmla="*/ 2147483647 h 1858"/>
              <a:gd name="T64" fmla="*/ 2147483647 w 3346"/>
              <a:gd name="T65" fmla="*/ 2147483647 h 1858"/>
              <a:gd name="T66" fmla="*/ 2147483647 w 3346"/>
              <a:gd name="T67" fmla="*/ 2147483647 h 1858"/>
              <a:gd name="T68" fmla="*/ 2147483647 w 3346"/>
              <a:gd name="T69" fmla="*/ 2147483647 h 1858"/>
              <a:gd name="T70" fmla="*/ 2147483647 w 3346"/>
              <a:gd name="T71" fmla="*/ 2147483647 h 1858"/>
              <a:gd name="T72" fmla="*/ 2147483647 w 3346"/>
              <a:gd name="T73" fmla="*/ 2147483647 h 1858"/>
              <a:gd name="T74" fmla="*/ 2147483647 w 3346"/>
              <a:gd name="T75" fmla="*/ 2147483647 h 1858"/>
              <a:gd name="T76" fmla="*/ 2147483647 w 3346"/>
              <a:gd name="T77" fmla="*/ 2147483647 h 1858"/>
              <a:gd name="T78" fmla="*/ 2147483647 w 3346"/>
              <a:gd name="T79" fmla="*/ 2147483647 h 1858"/>
              <a:gd name="T80" fmla="*/ 2147483647 w 3346"/>
              <a:gd name="T81" fmla="*/ 2147483647 h 1858"/>
              <a:gd name="T82" fmla="*/ 2147483647 w 3346"/>
              <a:gd name="T83" fmla="*/ 2147483647 h 1858"/>
              <a:gd name="T84" fmla="*/ 2147483647 w 3346"/>
              <a:gd name="T85" fmla="*/ 2147483647 h 1858"/>
              <a:gd name="T86" fmla="*/ 2147483647 w 3346"/>
              <a:gd name="T87" fmla="*/ 2147483647 h 1858"/>
              <a:gd name="T88" fmla="*/ 2147483647 w 3346"/>
              <a:gd name="T89" fmla="*/ 2147483647 h 1858"/>
              <a:gd name="T90" fmla="*/ 2147483647 w 3346"/>
              <a:gd name="T91" fmla="*/ 2147483647 h 1858"/>
              <a:gd name="T92" fmla="*/ 2147483647 w 3346"/>
              <a:gd name="T93" fmla="*/ 2147483647 h 1858"/>
              <a:gd name="T94" fmla="*/ 2147483647 w 3346"/>
              <a:gd name="T95" fmla="*/ 2147483647 h 1858"/>
              <a:gd name="T96" fmla="*/ 2147483647 w 3346"/>
              <a:gd name="T97" fmla="*/ 2147483647 h 1858"/>
              <a:gd name="T98" fmla="*/ 2147483647 w 3346"/>
              <a:gd name="T99" fmla="*/ 2147483647 h 18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46"/>
              <a:gd name="T151" fmla="*/ 0 h 1858"/>
              <a:gd name="T152" fmla="*/ 3346 w 3346"/>
              <a:gd name="T153" fmla="*/ 1858 h 185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46" h="1858">
                <a:moveTo>
                  <a:pt x="0" y="0"/>
                </a:moveTo>
                <a:lnTo>
                  <a:pt x="4" y="0"/>
                </a:lnTo>
                <a:lnTo>
                  <a:pt x="74" y="0"/>
                </a:lnTo>
                <a:lnTo>
                  <a:pt x="74" y="8"/>
                </a:lnTo>
                <a:lnTo>
                  <a:pt x="100" y="8"/>
                </a:lnTo>
                <a:lnTo>
                  <a:pt x="100" y="18"/>
                </a:lnTo>
                <a:lnTo>
                  <a:pt x="108" y="18"/>
                </a:lnTo>
                <a:lnTo>
                  <a:pt x="108" y="26"/>
                </a:lnTo>
                <a:lnTo>
                  <a:pt x="120" y="26"/>
                </a:lnTo>
                <a:lnTo>
                  <a:pt x="120" y="40"/>
                </a:lnTo>
                <a:lnTo>
                  <a:pt x="138" y="40"/>
                </a:lnTo>
                <a:lnTo>
                  <a:pt x="138" y="50"/>
                </a:lnTo>
                <a:lnTo>
                  <a:pt x="146" y="50"/>
                </a:lnTo>
                <a:lnTo>
                  <a:pt x="146" y="68"/>
                </a:lnTo>
                <a:lnTo>
                  <a:pt x="168" y="68"/>
                </a:lnTo>
                <a:lnTo>
                  <a:pt x="168" y="76"/>
                </a:lnTo>
                <a:lnTo>
                  <a:pt x="172" y="76"/>
                </a:lnTo>
                <a:lnTo>
                  <a:pt x="172" y="98"/>
                </a:lnTo>
                <a:lnTo>
                  <a:pt x="176" y="98"/>
                </a:lnTo>
                <a:lnTo>
                  <a:pt x="176" y="116"/>
                </a:lnTo>
                <a:lnTo>
                  <a:pt x="186" y="116"/>
                </a:lnTo>
                <a:lnTo>
                  <a:pt x="186" y="140"/>
                </a:lnTo>
                <a:lnTo>
                  <a:pt x="190" y="140"/>
                </a:lnTo>
                <a:lnTo>
                  <a:pt x="190" y="166"/>
                </a:lnTo>
                <a:lnTo>
                  <a:pt x="194" y="166"/>
                </a:lnTo>
                <a:lnTo>
                  <a:pt x="194" y="206"/>
                </a:lnTo>
                <a:lnTo>
                  <a:pt x="198" y="206"/>
                </a:lnTo>
                <a:lnTo>
                  <a:pt x="198" y="248"/>
                </a:lnTo>
                <a:lnTo>
                  <a:pt x="202" y="248"/>
                </a:lnTo>
                <a:lnTo>
                  <a:pt x="202" y="306"/>
                </a:lnTo>
                <a:lnTo>
                  <a:pt x="208" y="306"/>
                </a:lnTo>
                <a:lnTo>
                  <a:pt x="208" y="364"/>
                </a:lnTo>
                <a:lnTo>
                  <a:pt x="212" y="364"/>
                </a:lnTo>
                <a:lnTo>
                  <a:pt x="212" y="500"/>
                </a:lnTo>
                <a:lnTo>
                  <a:pt x="220" y="500"/>
                </a:lnTo>
                <a:lnTo>
                  <a:pt x="220" y="568"/>
                </a:lnTo>
                <a:lnTo>
                  <a:pt x="224" y="568"/>
                </a:lnTo>
                <a:lnTo>
                  <a:pt x="224" y="618"/>
                </a:lnTo>
                <a:lnTo>
                  <a:pt x="228" y="618"/>
                </a:lnTo>
                <a:lnTo>
                  <a:pt x="228" y="654"/>
                </a:lnTo>
                <a:lnTo>
                  <a:pt x="264" y="654"/>
                </a:lnTo>
                <a:lnTo>
                  <a:pt x="264" y="662"/>
                </a:lnTo>
                <a:lnTo>
                  <a:pt x="290" y="662"/>
                </a:lnTo>
                <a:lnTo>
                  <a:pt x="290" y="666"/>
                </a:lnTo>
                <a:lnTo>
                  <a:pt x="306" y="666"/>
                </a:lnTo>
                <a:lnTo>
                  <a:pt x="306" y="676"/>
                </a:lnTo>
                <a:lnTo>
                  <a:pt x="364" y="676"/>
                </a:lnTo>
                <a:lnTo>
                  <a:pt x="364" y="684"/>
                </a:lnTo>
                <a:lnTo>
                  <a:pt x="372" y="684"/>
                </a:lnTo>
                <a:lnTo>
                  <a:pt x="372" y="694"/>
                </a:lnTo>
                <a:lnTo>
                  <a:pt x="380" y="694"/>
                </a:lnTo>
                <a:lnTo>
                  <a:pt x="380" y="702"/>
                </a:lnTo>
                <a:lnTo>
                  <a:pt x="390" y="702"/>
                </a:lnTo>
                <a:lnTo>
                  <a:pt x="390" y="720"/>
                </a:lnTo>
                <a:lnTo>
                  <a:pt x="394" y="720"/>
                </a:lnTo>
                <a:lnTo>
                  <a:pt x="394" y="726"/>
                </a:lnTo>
                <a:lnTo>
                  <a:pt x="398" y="726"/>
                </a:lnTo>
                <a:lnTo>
                  <a:pt x="398" y="734"/>
                </a:lnTo>
                <a:lnTo>
                  <a:pt x="402" y="734"/>
                </a:lnTo>
                <a:lnTo>
                  <a:pt x="402" y="752"/>
                </a:lnTo>
                <a:lnTo>
                  <a:pt x="406" y="752"/>
                </a:lnTo>
                <a:lnTo>
                  <a:pt x="406" y="770"/>
                </a:lnTo>
                <a:lnTo>
                  <a:pt x="416" y="770"/>
                </a:lnTo>
                <a:lnTo>
                  <a:pt x="416" y="838"/>
                </a:lnTo>
                <a:lnTo>
                  <a:pt x="424" y="838"/>
                </a:lnTo>
                <a:lnTo>
                  <a:pt x="424" y="878"/>
                </a:lnTo>
                <a:lnTo>
                  <a:pt x="428" y="878"/>
                </a:lnTo>
                <a:lnTo>
                  <a:pt x="428" y="906"/>
                </a:lnTo>
                <a:lnTo>
                  <a:pt x="432" y="906"/>
                </a:lnTo>
                <a:lnTo>
                  <a:pt x="432" y="914"/>
                </a:lnTo>
                <a:lnTo>
                  <a:pt x="436" y="914"/>
                </a:lnTo>
                <a:lnTo>
                  <a:pt x="442" y="914"/>
                </a:lnTo>
                <a:lnTo>
                  <a:pt x="442" y="924"/>
                </a:lnTo>
                <a:lnTo>
                  <a:pt x="446" y="924"/>
                </a:lnTo>
                <a:lnTo>
                  <a:pt x="446" y="942"/>
                </a:lnTo>
                <a:lnTo>
                  <a:pt x="480" y="942"/>
                </a:lnTo>
                <a:lnTo>
                  <a:pt x="480" y="950"/>
                </a:lnTo>
                <a:lnTo>
                  <a:pt x="502" y="950"/>
                </a:lnTo>
                <a:lnTo>
                  <a:pt x="502" y="960"/>
                </a:lnTo>
                <a:lnTo>
                  <a:pt x="524" y="960"/>
                </a:lnTo>
                <a:lnTo>
                  <a:pt x="524" y="968"/>
                </a:lnTo>
                <a:lnTo>
                  <a:pt x="596" y="968"/>
                </a:lnTo>
                <a:lnTo>
                  <a:pt x="596" y="992"/>
                </a:lnTo>
                <a:lnTo>
                  <a:pt x="606" y="992"/>
                </a:lnTo>
                <a:lnTo>
                  <a:pt x="606" y="1000"/>
                </a:lnTo>
                <a:lnTo>
                  <a:pt x="610" y="1000"/>
                </a:lnTo>
                <a:lnTo>
                  <a:pt x="610" y="1010"/>
                </a:lnTo>
                <a:lnTo>
                  <a:pt x="614" y="1010"/>
                </a:lnTo>
                <a:lnTo>
                  <a:pt x="614" y="1036"/>
                </a:lnTo>
                <a:lnTo>
                  <a:pt x="618" y="1036"/>
                </a:lnTo>
                <a:lnTo>
                  <a:pt x="618" y="1054"/>
                </a:lnTo>
                <a:lnTo>
                  <a:pt x="628" y="1054"/>
                </a:lnTo>
                <a:lnTo>
                  <a:pt x="628" y="1100"/>
                </a:lnTo>
                <a:lnTo>
                  <a:pt x="632" y="1100"/>
                </a:lnTo>
                <a:lnTo>
                  <a:pt x="632" y="1158"/>
                </a:lnTo>
                <a:lnTo>
                  <a:pt x="636" y="1158"/>
                </a:lnTo>
                <a:lnTo>
                  <a:pt x="636" y="1176"/>
                </a:lnTo>
                <a:lnTo>
                  <a:pt x="640" y="1176"/>
                </a:lnTo>
                <a:lnTo>
                  <a:pt x="640" y="1194"/>
                </a:lnTo>
                <a:lnTo>
                  <a:pt x="662" y="1194"/>
                </a:lnTo>
                <a:lnTo>
                  <a:pt x="662" y="1212"/>
                </a:lnTo>
                <a:lnTo>
                  <a:pt x="710" y="1212"/>
                </a:lnTo>
                <a:lnTo>
                  <a:pt x="710" y="1222"/>
                </a:lnTo>
                <a:lnTo>
                  <a:pt x="740" y="1222"/>
                </a:lnTo>
                <a:lnTo>
                  <a:pt x="796" y="1222"/>
                </a:lnTo>
                <a:lnTo>
                  <a:pt x="796" y="1230"/>
                </a:lnTo>
                <a:lnTo>
                  <a:pt x="800" y="1230"/>
                </a:lnTo>
                <a:lnTo>
                  <a:pt x="800" y="1248"/>
                </a:lnTo>
                <a:lnTo>
                  <a:pt x="818" y="1248"/>
                </a:lnTo>
                <a:lnTo>
                  <a:pt x="818" y="1284"/>
                </a:lnTo>
                <a:lnTo>
                  <a:pt x="830" y="1284"/>
                </a:lnTo>
                <a:lnTo>
                  <a:pt x="830" y="1302"/>
                </a:lnTo>
                <a:lnTo>
                  <a:pt x="836" y="1302"/>
                </a:lnTo>
                <a:lnTo>
                  <a:pt x="836" y="1312"/>
                </a:lnTo>
                <a:lnTo>
                  <a:pt x="840" y="1312"/>
                </a:lnTo>
                <a:lnTo>
                  <a:pt x="840" y="1330"/>
                </a:lnTo>
                <a:lnTo>
                  <a:pt x="844" y="1330"/>
                </a:lnTo>
                <a:lnTo>
                  <a:pt x="844" y="1338"/>
                </a:lnTo>
                <a:lnTo>
                  <a:pt x="848" y="1338"/>
                </a:lnTo>
                <a:lnTo>
                  <a:pt x="848" y="1348"/>
                </a:lnTo>
                <a:lnTo>
                  <a:pt x="1008" y="1348"/>
                </a:lnTo>
                <a:lnTo>
                  <a:pt x="1008" y="1356"/>
                </a:lnTo>
                <a:lnTo>
                  <a:pt x="1012" y="1356"/>
                </a:lnTo>
                <a:lnTo>
                  <a:pt x="1012" y="1366"/>
                </a:lnTo>
                <a:lnTo>
                  <a:pt x="1022" y="1366"/>
                </a:lnTo>
                <a:lnTo>
                  <a:pt x="1022" y="1384"/>
                </a:lnTo>
                <a:lnTo>
                  <a:pt x="1030" y="1384"/>
                </a:lnTo>
                <a:lnTo>
                  <a:pt x="1030" y="1410"/>
                </a:lnTo>
                <a:lnTo>
                  <a:pt x="1038" y="1410"/>
                </a:lnTo>
                <a:lnTo>
                  <a:pt x="1038" y="1446"/>
                </a:lnTo>
                <a:lnTo>
                  <a:pt x="1048" y="1446"/>
                </a:lnTo>
                <a:lnTo>
                  <a:pt x="1048" y="1456"/>
                </a:lnTo>
                <a:lnTo>
                  <a:pt x="1052" y="1456"/>
                </a:lnTo>
                <a:lnTo>
                  <a:pt x="1052" y="1464"/>
                </a:lnTo>
                <a:lnTo>
                  <a:pt x="1056" y="1464"/>
                </a:lnTo>
                <a:lnTo>
                  <a:pt x="1056" y="1474"/>
                </a:lnTo>
                <a:lnTo>
                  <a:pt x="1064" y="1474"/>
                </a:lnTo>
                <a:lnTo>
                  <a:pt x="1064" y="1482"/>
                </a:lnTo>
                <a:lnTo>
                  <a:pt x="1068" y="1482"/>
                </a:lnTo>
                <a:lnTo>
                  <a:pt x="1068" y="1492"/>
                </a:lnTo>
                <a:lnTo>
                  <a:pt x="1078" y="1492"/>
                </a:lnTo>
                <a:lnTo>
                  <a:pt x="1078" y="1500"/>
                </a:lnTo>
                <a:lnTo>
                  <a:pt x="1090" y="1500"/>
                </a:lnTo>
                <a:lnTo>
                  <a:pt x="1090" y="1510"/>
                </a:lnTo>
                <a:lnTo>
                  <a:pt x="1234" y="1510"/>
                </a:lnTo>
                <a:lnTo>
                  <a:pt x="1234" y="1520"/>
                </a:lnTo>
                <a:lnTo>
                  <a:pt x="1238" y="1520"/>
                </a:lnTo>
                <a:lnTo>
                  <a:pt x="1238" y="1528"/>
                </a:lnTo>
                <a:lnTo>
                  <a:pt x="1246" y="1528"/>
                </a:lnTo>
                <a:lnTo>
                  <a:pt x="1250" y="1528"/>
                </a:lnTo>
                <a:lnTo>
                  <a:pt x="1250" y="1538"/>
                </a:lnTo>
                <a:lnTo>
                  <a:pt x="1256" y="1538"/>
                </a:lnTo>
                <a:lnTo>
                  <a:pt x="1256" y="1546"/>
                </a:lnTo>
                <a:lnTo>
                  <a:pt x="1298" y="1546"/>
                </a:lnTo>
                <a:lnTo>
                  <a:pt x="1298" y="1556"/>
                </a:lnTo>
                <a:lnTo>
                  <a:pt x="1302" y="1556"/>
                </a:lnTo>
                <a:lnTo>
                  <a:pt x="1302" y="1574"/>
                </a:lnTo>
                <a:lnTo>
                  <a:pt x="1312" y="1574"/>
                </a:lnTo>
                <a:lnTo>
                  <a:pt x="1350" y="1574"/>
                </a:lnTo>
                <a:lnTo>
                  <a:pt x="1350" y="1586"/>
                </a:lnTo>
                <a:lnTo>
                  <a:pt x="1428" y="1586"/>
                </a:lnTo>
                <a:lnTo>
                  <a:pt x="1428" y="1604"/>
                </a:lnTo>
                <a:lnTo>
                  <a:pt x="1458" y="1604"/>
                </a:lnTo>
                <a:lnTo>
                  <a:pt x="1458" y="1614"/>
                </a:lnTo>
                <a:lnTo>
                  <a:pt x="1476" y="1614"/>
                </a:lnTo>
                <a:lnTo>
                  <a:pt x="1476" y="1622"/>
                </a:lnTo>
                <a:lnTo>
                  <a:pt x="1506" y="1622"/>
                </a:lnTo>
                <a:lnTo>
                  <a:pt x="1506" y="1632"/>
                </a:lnTo>
                <a:lnTo>
                  <a:pt x="1524" y="1632"/>
                </a:lnTo>
                <a:lnTo>
                  <a:pt x="1540" y="1632"/>
                </a:lnTo>
                <a:lnTo>
                  <a:pt x="1540" y="1646"/>
                </a:lnTo>
                <a:lnTo>
                  <a:pt x="1558" y="1646"/>
                </a:lnTo>
                <a:lnTo>
                  <a:pt x="1558" y="1654"/>
                </a:lnTo>
                <a:lnTo>
                  <a:pt x="1576" y="1654"/>
                </a:lnTo>
                <a:lnTo>
                  <a:pt x="1606" y="1654"/>
                </a:lnTo>
                <a:lnTo>
                  <a:pt x="1654" y="1654"/>
                </a:lnTo>
                <a:lnTo>
                  <a:pt x="1670" y="1654"/>
                </a:lnTo>
                <a:lnTo>
                  <a:pt x="1670" y="1668"/>
                </a:lnTo>
                <a:lnTo>
                  <a:pt x="1676" y="1668"/>
                </a:lnTo>
                <a:lnTo>
                  <a:pt x="1676" y="1676"/>
                </a:lnTo>
                <a:lnTo>
                  <a:pt x="1692" y="1676"/>
                </a:lnTo>
                <a:lnTo>
                  <a:pt x="1692" y="1690"/>
                </a:lnTo>
                <a:lnTo>
                  <a:pt x="1848" y="1690"/>
                </a:lnTo>
                <a:lnTo>
                  <a:pt x="1856" y="1690"/>
                </a:lnTo>
                <a:lnTo>
                  <a:pt x="1888" y="1690"/>
                </a:lnTo>
                <a:lnTo>
                  <a:pt x="1918" y="1690"/>
                </a:lnTo>
                <a:lnTo>
                  <a:pt x="1918" y="1704"/>
                </a:lnTo>
                <a:lnTo>
                  <a:pt x="2052" y="1704"/>
                </a:lnTo>
                <a:lnTo>
                  <a:pt x="2070" y="1704"/>
                </a:lnTo>
                <a:lnTo>
                  <a:pt x="2096" y="1704"/>
                </a:lnTo>
                <a:lnTo>
                  <a:pt x="2264" y="1704"/>
                </a:lnTo>
                <a:lnTo>
                  <a:pt x="2264" y="1726"/>
                </a:lnTo>
                <a:lnTo>
                  <a:pt x="2294" y="1726"/>
                </a:lnTo>
                <a:lnTo>
                  <a:pt x="2294" y="1750"/>
                </a:lnTo>
                <a:lnTo>
                  <a:pt x="2498" y="1750"/>
                </a:lnTo>
                <a:lnTo>
                  <a:pt x="2502" y="1750"/>
                </a:lnTo>
                <a:lnTo>
                  <a:pt x="2502" y="1776"/>
                </a:lnTo>
                <a:lnTo>
                  <a:pt x="2506" y="1776"/>
                </a:lnTo>
                <a:lnTo>
                  <a:pt x="2718" y="1776"/>
                </a:lnTo>
                <a:lnTo>
                  <a:pt x="2718" y="1816"/>
                </a:lnTo>
                <a:lnTo>
                  <a:pt x="2852" y="1816"/>
                </a:lnTo>
                <a:lnTo>
                  <a:pt x="2852" y="1858"/>
                </a:lnTo>
                <a:lnTo>
                  <a:pt x="3346" y="1858"/>
                </a:lnTo>
              </a:path>
            </a:pathLst>
          </a:custGeom>
          <a:noFill/>
          <a:ln w="28575">
            <a:solidFill>
              <a:srgbClr val="B614C2"/>
            </a:solidFill>
            <a:prstDash val="solid"/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4" name="Line 643"/>
          <p:cNvSpPr>
            <a:spLocks noChangeShapeType="1"/>
          </p:cNvSpPr>
          <p:nvPr/>
        </p:nvSpPr>
        <p:spPr bwMode="auto">
          <a:xfrm>
            <a:off x="3454400" y="2444750"/>
            <a:ext cx="24606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5" name="Line 644"/>
          <p:cNvSpPr>
            <a:spLocks noChangeShapeType="1"/>
          </p:cNvSpPr>
          <p:nvPr/>
        </p:nvSpPr>
        <p:spPr bwMode="auto">
          <a:xfrm>
            <a:off x="3454400" y="2714625"/>
            <a:ext cx="246063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0" name="TextBox 326"/>
          <p:cNvSpPr txBox="1">
            <a:spLocks noChangeArrowheads="1"/>
          </p:cNvSpPr>
          <p:nvPr/>
        </p:nvSpPr>
        <p:spPr bwMode="auto">
          <a:xfrm>
            <a:off x="3689350" y="2108200"/>
            <a:ext cx="2406650" cy="7254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Censoring times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EVE + EXE (n/N = 310/485)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PBO + EXE (n/N = 200/239)</a:t>
            </a:r>
          </a:p>
        </p:txBody>
      </p:sp>
      <p:sp>
        <p:nvSpPr>
          <p:cNvPr id="331" name="TextBox 326"/>
          <p:cNvSpPr txBox="1">
            <a:spLocks noChangeArrowheads="1"/>
          </p:cNvSpPr>
          <p:nvPr/>
        </p:nvSpPr>
        <p:spPr bwMode="auto">
          <a:xfrm>
            <a:off x="6230938" y="1914525"/>
            <a:ext cx="2616200" cy="1169988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/>
              </a:rPr>
              <a:t>Median </a:t>
            </a:r>
            <a:r>
              <a:rPr lang="en-US" sz="1400" b="1" kern="0" dirty="0" smtClean="0">
                <a:solidFill>
                  <a:prstClr val="black"/>
                </a:solidFill>
                <a:latin typeface="Calibri"/>
              </a:rPr>
              <a:t>PFS, Mos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>
                <a:solidFill>
                  <a:prstClr val="black"/>
                </a:solidFill>
                <a:latin typeface="Calibri"/>
              </a:rPr>
            </a:br>
            <a:r>
              <a:rPr lang="en-US" sz="1400" kern="0" dirty="0">
                <a:solidFill>
                  <a:prstClr val="black"/>
                </a:solidFill>
                <a:latin typeface="Calibri"/>
              </a:rPr>
              <a:t>EVE + EXE: 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7.82</a:t>
            </a:r>
            <a:endParaRPr lang="en-US" sz="1400" kern="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PBO + EXE: 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3.19</a:t>
            </a:r>
            <a:endParaRPr lang="en-US" sz="1400" kern="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Hazard ratio: 0.45 (95% CI: 0.38-0.54; log-rank </a:t>
            </a:r>
            <a:r>
              <a:rPr lang="en-US" sz="1400" i="1" kern="0" dirty="0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 &lt; .0001)</a:t>
            </a:r>
          </a:p>
        </p:txBody>
      </p:sp>
      <p:sp>
        <p:nvSpPr>
          <p:cNvPr id="332" name="TextBox 104"/>
          <p:cNvSpPr txBox="1">
            <a:spLocks noChangeArrowheads="1"/>
          </p:cNvSpPr>
          <p:nvPr/>
        </p:nvSpPr>
        <p:spPr bwMode="auto">
          <a:xfrm rot="16200000">
            <a:off x="91282" y="3464719"/>
            <a:ext cx="2058987" cy="193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Calibri"/>
              </a:rPr>
              <a:t>Probability of Event</a:t>
            </a:r>
            <a:r>
              <a:rPr lang="en-US" sz="1400" b="1" kern="0" dirty="0" smtClean="0">
                <a:solidFill>
                  <a:prstClr val="black"/>
                </a:solidFill>
              </a:rPr>
              <a:t> (%) </a:t>
            </a:r>
            <a:endParaRPr lang="en-US" sz="1400" b="1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Rectangle 345"/>
          <p:cNvSpPr>
            <a:spLocks noChangeArrowheads="1"/>
          </p:cNvSpPr>
          <p:nvPr/>
        </p:nvSpPr>
        <p:spPr bwMode="auto">
          <a:xfrm>
            <a:off x="5041900" y="5345113"/>
            <a:ext cx="26828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Wk</a:t>
            </a:r>
          </a:p>
        </p:txBody>
      </p:sp>
      <p:sp>
        <p:nvSpPr>
          <p:cNvPr id="13426" name="Rectangle 5"/>
          <p:cNvSpPr>
            <a:spLocks noChangeArrowheads="1"/>
          </p:cNvSpPr>
          <p:nvPr/>
        </p:nvSpPr>
        <p:spPr bwMode="auto">
          <a:xfrm>
            <a:off x="284163" y="6372225"/>
            <a:ext cx="4572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pitchFamily="34" charset="0"/>
              <a:buNone/>
            </a:pPr>
            <a:r>
              <a:rPr lang="en-US" altLang="es-AR" sz="1400" smtClean="0">
                <a:solidFill>
                  <a:srgbClr val="EEECE1"/>
                </a:solidFill>
              </a:rPr>
              <a:t>28. Piccart-Gebhart M, et al. ASCO 2012. Abstract 559.</a:t>
            </a:r>
          </a:p>
        </p:txBody>
      </p:sp>
      <p:sp>
        <p:nvSpPr>
          <p:cNvPr id="336" name="Rectangle 624"/>
          <p:cNvSpPr>
            <a:spLocks noChangeArrowheads="1"/>
          </p:cNvSpPr>
          <p:nvPr/>
        </p:nvSpPr>
        <p:spPr bwMode="auto">
          <a:xfrm>
            <a:off x="3408363" y="2184400"/>
            <a:ext cx="92075" cy="100013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7" name="Freeform 644"/>
          <p:cNvSpPr>
            <a:spLocks/>
          </p:cNvSpPr>
          <p:nvPr/>
        </p:nvSpPr>
        <p:spPr bwMode="auto">
          <a:xfrm>
            <a:off x="3557588" y="2178050"/>
            <a:ext cx="114300" cy="107950"/>
          </a:xfrm>
          <a:custGeom>
            <a:avLst/>
            <a:gdLst>
              <a:gd name="T0" fmla="*/ 2147483647 w 44"/>
              <a:gd name="T1" fmla="*/ 0 h 44"/>
              <a:gd name="T2" fmla="*/ 2147483647 w 44"/>
              <a:gd name="T3" fmla="*/ 2147483647 h 44"/>
              <a:gd name="T4" fmla="*/ 0 w 44"/>
              <a:gd name="T5" fmla="*/ 2147483647 h 44"/>
              <a:gd name="T6" fmla="*/ 2147483647 w 44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44"/>
              <a:gd name="T14" fmla="*/ 44 w 44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44">
                <a:moveTo>
                  <a:pt x="22" y="0"/>
                </a:moveTo>
                <a:lnTo>
                  <a:pt x="44" y="44"/>
                </a:lnTo>
                <a:lnTo>
                  <a:pt x="0" y="44"/>
                </a:lnTo>
                <a:lnTo>
                  <a:pt x="22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8" name="Rectangle 624"/>
          <p:cNvSpPr>
            <a:spLocks noChangeArrowheads="1"/>
          </p:cNvSpPr>
          <p:nvPr/>
        </p:nvSpPr>
        <p:spPr bwMode="auto">
          <a:xfrm>
            <a:off x="3530600" y="2387600"/>
            <a:ext cx="92075" cy="100013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9" name="Freeform 644"/>
          <p:cNvSpPr>
            <a:spLocks/>
          </p:cNvSpPr>
          <p:nvPr/>
        </p:nvSpPr>
        <p:spPr bwMode="auto">
          <a:xfrm>
            <a:off x="3517900" y="2641600"/>
            <a:ext cx="112713" cy="107950"/>
          </a:xfrm>
          <a:custGeom>
            <a:avLst/>
            <a:gdLst>
              <a:gd name="T0" fmla="*/ 2147483647 w 44"/>
              <a:gd name="T1" fmla="*/ 0 h 44"/>
              <a:gd name="T2" fmla="*/ 2147483647 w 44"/>
              <a:gd name="T3" fmla="*/ 2147483647 h 44"/>
              <a:gd name="T4" fmla="*/ 0 w 44"/>
              <a:gd name="T5" fmla="*/ 2147483647 h 44"/>
              <a:gd name="T6" fmla="*/ 2147483647 w 44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44"/>
              <a:gd name="T14" fmla="*/ 44 w 44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44">
                <a:moveTo>
                  <a:pt x="22" y="0"/>
                </a:moveTo>
                <a:lnTo>
                  <a:pt x="44" y="44"/>
                </a:lnTo>
                <a:lnTo>
                  <a:pt x="0" y="44"/>
                </a:lnTo>
                <a:lnTo>
                  <a:pt x="22" y="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lIns="91407" tIns="45704" rIns="91407" bIns="45704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AR" sz="4000" dirty="0">
                <a:solidFill>
                  <a:prstClr val="white"/>
                </a:solidFill>
              </a:rPr>
              <a:t>BOLERO-2: PFS </a:t>
            </a:r>
            <a:endParaRPr lang="es-AR" sz="4000" dirty="0">
              <a:solidFill>
                <a:prstClr val="white"/>
              </a:solidFill>
            </a:endParaRPr>
          </a:p>
        </p:txBody>
      </p:sp>
      <p:sp>
        <p:nvSpPr>
          <p:cNvPr id="340" name="Rectangle 19"/>
          <p:cNvSpPr>
            <a:spLocks noChangeArrowheads="1"/>
          </p:cNvSpPr>
          <p:nvPr/>
        </p:nvSpPr>
        <p:spPr bwMode="auto">
          <a:xfrm>
            <a:off x="2723157" y="6486525"/>
            <a:ext cx="4572000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1400" b="0" dirty="0">
                <a:latin typeface="+mn-lt"/>
                <a:cs typeface="Arial" pitchFamily="34" charset="0"/>
              </a:rPr>
              <a:t>25. </a:t>
            </a:r>
            <a:r>
              <a:rPr lang="en-US" sz="1400" b="0" dirty="0" err="1">
                <a:latin typeface="+mn-lt"/>
                <a:cs typeface="Arial" pitchFamily="34" charset="0"/>
              </a:rPr>
              <a:t>Baselga</a:t>
            </a:r>
            <a:r>
              <a:rPr lang="en-US" sz="1400" b="0" dirty="0">
                <a:latin typeface="+mn-lt"/>
                <a:cs typeface="Arial" pitchFamily="34" charset="0"/>
              </a:rPr>
              <a:t> J, et al. N Engl J Med</a:t>
            </a:r>
            <a:r>
              <a:rPr lang="en-US" sz="1400" b="0" i="1" dirty="0">
                <a:latin typeface="+mn-lt"/>
                <a:cs typeface="Arial" pitchFamily="34" charset="0"/>
              </a:rPr>
              <a:t>. </a:t>
            </a:r>
            <a:r>
              <a:rPr lang="en-US" sz="1400" b="0" dirty="0">
                <a:latin typeface="+mn-lt"/>
                <a:cs typeface="Arial" pitchFamily="34" charset="0"/>
              </a:rPr>
              <a:t>2012;366:520-529.</a:t>
            </a:r>
          </a:p>
        </p:txBody>
      </p:sp>
    </p:spTree>
    <p:extLst>
      <p:ext uri="{BB962C8B-B14F-4D97-AF65-F5344CB8AC3E}">
        <p14:creationId xmlns:p14="http://schemas.microsoft.com/office/powerpoint/2010/main" val="3437698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E009E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BOLERO-2 : </a:t>
            </a:r>
            <a:r>
              <a:rPr lang="en-US" sz="2800" b="1" dirty="0" err="1" smtClean="0">
                <a:solidFill>
                  <a:schemeClr val="bg1"/>
                </a:solidFill>
              </a:rPr>
              <a:t>análisis</a:t>
            </a:r>
            <a:r>
              <a:rPr lang="en-US" sz="2800" b="1" dirty="0" smtClean="0">
                <a:solidFill>
                  <a:schemeClr val="bg1"/>
                </a:solidFill>
              </a:rPr>
              <a:t> final de OS (39-meses)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" y="1400932"/>
            <a:ext cx="870323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528" y="639236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Piccart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M, et al.  Presented at EBCC-9; 19-21 March 2014; Glasgow, Scotland. Abstract 1LBA</a:t>
            </a:r>
            <a:r>
              <a:rPr lang="en-US" sz="1200" dirty="0" smtClean="0">
                <a:solidFill>
                  <a:prstClr val="black"/>
                </a:solidFill>
              </a:rPr>
              <a:t>. 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23474" y="3043989"/>
            <a:ext cx="70424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54435" y="32795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4.4-meses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7596336" y="2492896"/>
            <a:ext cx="432048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8172400" y="5896732"/>
            <a:ext cx="751215" cy="77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https://encrypted-tbn1.gstatic.com/images?q=tbn:ANd9GcS2hDGsQJPu2SRsMywMQ0Z5iTfG6RI6WbMbqzeZkHWIsbxmfnuty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60648"/>
            <a:ext cx="6048672" cy="32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987824" y="1421743"/>
            <a:ext cx="388843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SABCS </a:t>
            </a:r>
            <a:r>
              <a:rPr lang="en-US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2014</a:t>
            </a:r>
            <a:endParaRPr lang="es-AR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AutoShape 4" descr="Resultado de imagen para proyector de cine caricatur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284984"/>
            <a:ext cx="604867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1" y="3861048"/>
            <a:ext cx="2808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RH+</a:t>
            </a:r>
            <a:r>
              <a:rPr lang="en-US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Her2-</a:t>
            </a:r>
            <a:endParaRPr lang="es-AR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rgbClr val="7A007A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Cancer de mama </a:t>
            </a:r>
            <a:r>
              <a:rPr lang="en-US" dirty="0" err="1" smtClean="0">
                <a:solidFill>
                  <a:schemeClr val="bg1"/>
                </a:solidFill>
              </a:rPr>
              <a:t>metastásico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567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3500438"/>
            <a:ext cx="4032448" cy="1656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1321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99"/>
            <a:ext cx="9144000" cy="1512168"/>
          </a:xfrm>
          <a:solidFill>
            <a:srgbClr val="7A007A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Terapia</a:t>
            </a:r>
            <a:r>
              <a:rPr lang="en-US" sz="4000" dirty="0" smtClean="0">
                <a:solidFill>
                  <a:schemeClr val="bg1"/>
                </a:solidFill>
              </a:rPr>
              <a:t> Hormonal y </a:t>
            </a:r>
            <a:r>
              <a:rPr lang="en-US" sz="4000" dirty="0" err="1" smtClean="0">
                <a:solidFill>
                  <a:schemeClr val="bg1"/>
                </a:solidFill>
              </a:rPr>
              <a:t>sus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potenciales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err="1" smtClean="0">
                <a:solidFill>
                  <a:schemeClr val="bg1"/>
                </a:solidFill>
              </a:rPr>
              <a:t>nuevos</a:t>
            </a:r>
            <a:r>
              <a:rPr lang="en-US" sz="4000" dirty="0" smtClean="0">
                <a:solidFill>
                  <a:schemeClr val="bg1"/>
                </a:solidFill>
              </a:rPr>
              <a:t> amigos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TEhUTExQWFhUXGR4bGRgXGRseHxsbHx0dHyAcIBwbHSggHCIlHx0YITEiJykrLi4uGCAzODMsNygtLywBCgoKDg0OGxAQGzQkICQ0LDQ0LCwsLDQsNCwvLCwsLCwvLCwsLCw0LCwsLCwsNCwsLCwsLCwsLCw0LCwsLCwsLP/AABEIANAAyAMBEQACEQEDEQH/xAAcAAABBQEBAQAAAAAAAAAAAAAGAAMEBQcCAQj/xABDEAACAQIDBQUFBgQEBgIDAAABAgMAEQQSIQUGMUFREyJhcYEHMpGhsRRCUnLB8CNigtGSosLhJDNDstLxFWMIFoP/xAAbAQABBQEBAAAAAAAAAAAAAAAAAQIDBAUGB//EADsRAAEDAgQCCAUDAwQCAwAAAAEAAgMEEQUhMUESUQYTYXGRobHBIjKB0fAUQuEjUvEVM2JyFsKCkqL/2gAMAwEAAhEDEQA/ANxoQlQhKhCVCEqEJUISoQlQhD2K3ywkTyJNKsbI+SxNye6rXsBcDvW9KcGOOgUbpWN1KsdkbYixPaGJgyo2XMDcE5VbT0YUhBGqeCDorCkSpUIWRbegO15MRDJi58OqTPh4oYwcjGMAl5NO/cnhcAACq80zmGwGSkay4V3uBK+HxH2IYmXFQmDOryjVHR8jKD+E3Fgb2ta9PhkLwbhI9oC0KpUxKhCVCEqEJUISoQlQhKhCVCEqEJUISoQlQhKhCpt4NoOmVUKrcEszECw8zoOdz4DrWdX1EsZbHFbidfM7WttzzCljaDcnZUuztpyJLGua4YgMM+YHMSAwuSQNLgjQ3tWfQy1sUpEx4mk2z9R9lLI1hGSM66FVVGfaEQkERljEh4IWXMfJb3NCFJoQvnDe/dPFYzHYuVIrxmZlWTtEAUpe4ytqSTltYjgePIdKxpDXlMaw2LmjdaL7FcJJBHioJUMbJIhyMwYjMml2UAHQDlTi/jaHBIxnCXDtWlU1SJUIQXFGI2xKIFkcSs9hYsA9rkaG5voR5dRWfO20mZyU7DknNjdmMTDmyRyJEwAPdJzlbLra7d3MfMdalphmSDkmyaIwq2okqEJUIWY7z+2rB4aUxRI2JKmzMhAQHoGN83pp40IRJuTv9hNpgiElZFF2iewYDqLGzDxFCFe7a2iuGglncErEhcgc7C9vWhC+a8d7YtpyTZ0lWNb92NUBFuQNwSaELevZxvOdo4FMQ6hZLlHA4Zl5jpfQ28aEInoQlQhKhCVCEqEJUIQ5vHhAZ4XbKVYNGytwNwSPDWx+VVapmj9x7qSM7KrTBgugCBGeZSDbK2VLsRa3uiw9WNQRN43gX0zT3GwJRRvBiXjws8kYu6ROyjj3gpI0561oqBfPmwd2cDnknxuO7WVj3RGXVhK3/UZ+Ojcx0J8KrvfJ+0KQNC0vYvtSgXDRjF9oMSqASqsZ98aEfr0q42JzhxNzVV1RG13CTmhHZ+/3ZvOOxWWKSZpVVmsy5mvrYEH9D1p8uGiWzg6xVZmIdWSC3LZTN1faKkGIxEmJQ/8AEFTeO1kCAgCxNyLEa1I6j6toa03siKtDnEvFromf2oK6uIsNIJB7va2C3I0vY36Gw68aWKikl+Ui3NJPiUUI+IG/LfvQpid6tom//EHU37gUeguNB8aJcMqW/KQfL1VykxzCX365rm25m9/C1j5J3dTbOHgQxTg/8xm0u1wygHVe8DddeoNZc1DKw5kX/wCwWhJWR1Tw+nY8tsLfA7buBUbevaUE7w/Z2/5Ze2hW1+zK6nUtdCb+AqSChkebBzb/APYXSxYhHSNe6eN/ARY/AbfW9lF2fi8TGVZcTKpQ3AzFgdbm4YkEHpbnxrYgwk2vK435BYGI9JYnOLKWIcP9xGZ7gLWWk7ob5mdxBOFEh9x1uFe3EEEnK1teJB14WqCrozBmDcIoMRbU3aRZw2UH237xNhNnERkh527IEcQpBLH4C39VUlpIF9nW52HMMbujl5Ye0MuXMqre2UXsov6k68KyqpkkjieOzRlYWH3PorETg3bMoP23if8A4zasc+GjeELlk7JrjQk5kIPAEA6cr6cKvU7XNZwudcjfL2UT7ahfQe+c0OJ2fjIxKukJLa6r3cwJHEXFrVM4G2SaMjcrNMDsjD5I3yRjNFHrlUlO7fNrzta1+dc1JO4mxJyJvnrnstQMFskc+zGFcPhMQzSJ2QnkNxYKgUKGv07wY8TxrepSTECfNZ8ws8hZBvD7YcZLjFmgPZwxnuQ3NmGur2tcnpwFhVhRLXfZZ7QxtRJFdFjnisWVSSGU/eW+o10I1tp1oQjyhCVCE1isQsaM7myqCSTyAoJshAeI34nc3iRI05doCzEdTZgFv01rEnxgNdaNt+0n2WvDhRc273WS/wD2gyKBOoJF7GMWGumqsxPz51G7FWyCzhbzTjhb2n4DfyXk28CL3okOcMCM/CwFspIJPM+p4UjMRjjPEM03/TZXZGwSl32lsRJFCVIIK5mUkdAdeXhUrcZBOceXf/Ca/DOEf7gupGDxFow4SxsO4VFy490ki4Bsbnnx5UjqiHgMgd8PNVQ06KHHFA6WlSK49/OqjUaE3Yai/MVqUtXDMwGNw0GV8x3qq9hBzCDd68Bg4pCowc7dwOWgDFdTYDTQUlTXPicGtLbn+42223TW00bhcjwUrAjC4ZM0WGZZizBe2BJAU27Qg+7x0GhJ8jVzDi+uaDoN7G4+h3VOtljom8Vs9uahu5YlmJJJuSeZPE11McbY2hrdAuOmldK8vfqVEGJDLZXUNwIJ1B56cetRvfxsIY4B35srELGxTB0rC5l9BuO9d4XE5JQxCLc2UOMygHxtrbrx1vXB1+HSws4JbnfiBtc9/byXqtDiNHWQcMJOWZAsHDvHLuyUlscDJIDFDISCpZQVAJ56fSwOnGo6DCJ6kN6l7mgEG5N/pf8AlQYrXUlFThz3El37MiT9h3qGMUoFrl2A5DU2620FehB4a0C9yvL5IzJIXBoY0nS+Q7M81KglIKurEMLFWXkeRFOexsjOF2YKijlfDJxMyIUX2mbeOM2aolZTJBMCHFh2ikMpFvxKct7aEa9bc9VU3Um7Tdp/LLrqGsNQ0h4s4ajsO6uPZPtOTE7NbDjNH2L5c8ShiQ121Rh56jpWLO0Nffmthkl8yFnm/wBtM4/apUqUs6wd4jNdWyFjbS97+FWYGcLR2qJxL3ALRN88N9qIxGGTJJEpicI+YsF0FrAHMBcEc9OlX4nWHCc1diiLWkHMJyMqiKIw0lgMioLm1hY30Cf1aXFcjHTTTyH4bcydB+dinyAACrk3emkjYYl2kUIwSESEhWI7pPI200FiTY3rqyeFnC0baqB8R4bMFvVDu7u5cEuGDurswGoDgESfgsOFrag6i9YVVWSRvsCBnpY6c/8ACZHAxzRdG3sf3a+zbRxBjzGNYEDM2tnY3yXGlwADblp1q9TTGVvFlqdP5VeZgYbBbLVlQpueZUVnchVUEkngAOJNCFnG8W33xN1F1h/BwLeLf+PLxrm6zE3SXZHk3nuf4XQUmGtYA6TM8uSGMZtDI4XKCCbZuQY8ieRtrrVKKAPaSTpsrc05jda3+VOUg6g3HUVWII1VkEHMLmaTKCfl1PSla0uNgop5mwxmR+gUPC7feMlWAYAmxFgykjXKSCNeFj05VelwtkzQ5psfI20v/Cz6KmkrKcVDjZziTbYDQDyUiXexF72U5gQobL3iTYBQe0tqSBbhVX/RpMwXC2uuXf8ALdElE+MFziLDdRYN4ZJmyjuBL3BILAnXiO6Lhr90cDxqwMMhjaHnO/ZYeGvj4LKxSUQ0zXRO+JxI7rC59QiXd3GBomR9TDrc/gNyD8mHp410NIWSxAOF7ZZ5rNppzIy++6Gcdiu1kaS1gbZR0UcB05k+ZNdhR04hjtudVymI1f6ia40GQ+/1VZi5HBAuAp+9bX8vQef9qq4nVTwMBYMjvyWz0ZwujxCYtncbtsQ3+7n25bgLzB2ByEacVP1H6+tQYPV8bTE/UadvNX+l+EGCQVUIsx2RtoCNPoR6KTKb921yfl4mtiVrXjgcL32XHQPfE4SMNiNwuUkA0A0va/jpqfPrTYwyMBjBYDLJOmc+Zxkkddxzz/PLkvMdKQuUcW0Hh1PoKgr6r9PCXbnILRwLCnYjViP9ozcez+dFFwmZSES1rXsfugdP7GsvCKmd/wDS1aN+S6bpfhlFBapFw95+UaHmez3Te7fs5OMmnjfEOkKAOmUX7zlgLg6fdbhVfE+KmcBqDcqphcrKlnHazhYErU9z914dmxfZopgXkOdi9s7kaXC5uAGlrczWJJIZDcrYaywUDbns52dPKzygpPOSQyOVOa2rKhJBI4nT605s72jLZBjvmgQSvs62CF1KMe1kKqxe5uHQE6AgnT56VedRtqmCUXJAyHGWi/bZWIW/DkpmN2njHRFw0Eqhte1fIXfhyWyov1vx6xUWHvilMk0l+TWl3CP/ALEk+Sf3Kw2gcTBHE0JLsR/EjcZmZuJYZelze3hWk3h0KdoE3gp2xERl0TViVjbUdc1xe5IJ5Edda52vkEVU4Nbe9tRvzH5ZKBfdFPsx2/NiWyLGkUEa3bvFnkkbxNrAcTYH7utbgpWUzBG0qhUM4Tcm5K0emqsgb2g7UJYYcG0YAeUnS/4V6WFsx/p8aycUqSxoiZq70/lamG0we4yO0b6/whbdoDGTGESKndurlT3uoCkjUcdTw9arQYM42dKbdm6c7HonOMcJDiN9vpzV7vRuuuHCPEC0ZXJKTYkte6yN1vdlOn4eAqbE6W0TXRi3By5fnujDqn+qWyH5vVD0UKroqgDwFq59z3O+Y3W61jW/KLLpdnmeSKMNlu/G19LG58wL2q1RZyEdiy8YpxNAATbMfVVG8OyGw07RuQ1wGDDmDp+hraYLNCtYC3gpeqvfhJ88wq7EKXUB2VluCoDKSCANe6bgioohG1x4GkfQj1VqOGnfdgYc+w+qkbBwBMmRCe9q7uSSBdRnJJubaDy8qKh7AGhxtc2AtvyyWLjuGxmGNseVifAgXPkEbY3Za7PKyh2IMbK7ML94WYWAItmOgGtRvqJYLdS0EkgZ39vqsqCiY08Lb3Kz3DzuCzaG5uyjhc6kr0FyRboK6OjxR0JLX5t8wreL9FGVTA6ns14y7Hcye26mJiEfunS/Jha/l19K3oqqnqRwgg32P2XCVOF4hhzg97C237hp4hW0G6EzR9rewUBwrA5j3tB01AvfxHWuXdLBTVfE03Y06+vgu5lxGorcMMMzP6jm2+xtsSuMNs6R3mQABocua5/Fe2voat1HS2jiYx4a4h97ZctdVy3/AItVBge9wAN7alP4jYEkauWyd1S5Ckm4HHlp+tU4umtJI4NEbszbbf6p/wD4zKSLSC/cudnbsyYoI4IQZHZOeY3UZTqMvnrT6/GqerPUsBuw53WvgtDPg9TIX2dcWyvsc1W4+EYaRonBzgnSxuw+6fAEemprZoqmkgpmkOAvrzvusjEqXE8UrXHgLgNP7QO/REO4WLZYdoTEAZETKPyrIRc+ZHCsPEqsVUrSBYBbtJhD8OaIXm7nZ9lzlZRMPPh5IGxMz5pCLyMTZw2ui/gtrlt4k6CuUqZK39WI2C3Llbmefby0Ga3bSh4jYLDYbdt/e/outsO+HPaM8mInyKYrrqO9pwGljr18+diilmxGRvDZrWn4s+z30VaQ/wBOwADb+e17nQWNla727LXaWDXFRoyzxqTkYWaw1eJgeY1tzB8zW/TyuppSw6H8BVVruHRRcHtyKRQy3AI5j3fC/AnwFz4VoHI2KtcYXf2hu1RihVSGW546lSCQPdFwBc82ApLpC+zhfdQ9owpJIYw6JiB3lJUXYHlfjp4GkcxrhZ4uEGxNl5smOeCIEhFaI5lZbWOlzcCxuLa8mDVTbUcVU6K5ta9iMxnYEHcO8RZMe3iHCVrOyses8YkGl+K/hbmKsLNc0tNigv2mbDmmZGw8LuSCJSpWxUe6LFgc1+Y5XBvpaM08b5GyO1booaiWoEDoov3ZFZ62DxMDB2hnhZSCGZGUX5Wa1j8as5LmjS1MDg4A5bjNW+3PaFi5IezIhXSzG3veJJYBeunx5Ux0bXNIOlitKDFZDI0Nbn7+ylw4vAu2RMYrt7zWdLBF1bXL000N9a89cyta3idFYaDI3udN/Zdk6tc7IO8E9sXbuD7SKePvLlf/AJbZgCCouQdbhW/zVpUMc0L3tn1ytcc78tslnVVc1gaHk2N+3T/KpvaNjTI0cuHCysWkQsSQAoEZUEeGYi3ietaFK4moka4/DZpHmtDDZ5bE04Dr+Hf56Idxiv2MZiv25P8AF7TL2eg+5bvfEnnViIvMrg+3Dta/F9dlfFXUvldCws4xYkZ7/bf6Ii9nTvmxP2hUv2QsFJIZQWzaHUfdrG6QDKIsvqfHK3uoq3ryG9cBvpptzRTtXaceKjXCRhnZlsXPC4Q6gnU962tWq2ZsUfHf5SPX7LCp6xjpQ2M3Iz7MlnOGN1U9QDWmdV3TCC0EbrtlBFjqKEpAIsVZy7x4rsxGJWI4cyQOfDU6cze1OjgMp4WtusatpqKnAlkcGC41Nh+dyru1JLNmN2943Nz5/wC9R9S1lmFtrbW0WnG2GRgcyxbsRYj6LxdOGl+NHCOSk6pn9o8Auo8XLHlMbyKqc1YgAc+dvH0q1HQSua6VrMudtfusStrsLbO2CVw4ydPuRp9SvHYkkkkkm5JNyT1J51XW4xjY2hrRYBGGwIMuysa/483+VQPremH5gufxF16to5cPrdD27eFiaZjKSFWzAcmOtxc9AFJHO9R1kFa+C9Ky97gnl+eSmxLE4aaTqeMBzhc558vNH8u0oomjxeYHKGAsdWQ2LADmwsCB1FudY3R6KrirHU/ARl8QIzFtD+arEqamIQcfEOE2zvko82IiwYZ2cZcdMXV82iRtzN9FBF7Hq3hXR4jHM6JzohcgGwGv86pkR48uSyuHByyO7QRuVLEgqCAASbC+gGlbsVmxMbJqAL99s1oZWzWp+yvZbdhio8SpLOyghmuezy6a3Nu9n9RVecgu+FUKvJ4Vdt/dhTMvas6yxapKpALLybUWPj0N+VDXZKzE8SC+6z7be0XklkCyu8eYgMDYEdAQADU8bI76Dit9bfZSCxWx+z3FZ7lWLoyKxJtow01tpmI0P5BVV4sbKnVAZG+aNaYqi8IoQsi9tezIGEcUaIk0l2eQDggOgIBA7zc+iNT23sqNXPHT8Li25J/yVgeOwTxOUcWPyI6imkWVmGZkreJqL/Zns12+0YgXyxBQRyOYn6AXrHxSpax0cR1dfy+90lTAZIXEbZrR9j7v/bAyiQoYi7cNCXCZQfDuNqKq04Ie53MNHhxfdXMJq3xUpEVuI3z5fRQpNmvm7AxN2nDION+oPC3PNwtShrw/LxWLF+riqeJpIfz9T3K4TdeTBjt2kVhlZXUDgGBA14HW3IUyvj66Cw1Fj4Fdc6vlmiDJgL8xl5XP5sou7UR7VJLkBCqeZdTf4WX/ABVl4nIOAx87nwI/nwXPYNFkZD3ff2VFtjC9niJU5ByR5N3v1+VbOHy9bTMd2W8Ml39C/igHZkodXFbXeDF3Y/hAA8zqfkFrocCiyfJ3BecdOqkmSKAaAFx+uQ9E/PBfUaH6+daNdQMqW8nDQ+xXP4FjsuGy84zq33Hb6qLAA7ZenvD5W+vwrCw6h6yciQZN1Hau66RY+2no2mldd0mhGwyue/MfgVhYcLacLeHSustsvJ7nVVkQsMp+6SPhw+Vq4Wqi6qZzOR8tl7rhNWauijmOpGffofNGW6+KDbOxkB4qGKgC9w6k/wDcrfKq5aSQQszEWcFWCf3WPsnNhbry/ZMwWFzMgYZi2Zb63VhpfUaHpWtHiUUZawXAby3O+S5aropah8srrEvJ12H7RfsVfNhNFw/YSDE5zcluIPAAcLcO94VsNnYS6p4xwW+uW3PfRYD4DwNpeA9Zftt3+AVq2FCmSCY59bEtwYkBiPCxY2GmlYsMnG3iAsu6phZnCfFSlAUWFlUegA/SpVZ0Vjunjh9pAF8roVuRYEg3W1+Omf40xypVYuAQpftCWOWOPDMLl2zGxsVReJuOFzlW3O56UjL3UNM0l6Bod3IrGNHfss4MkLWIJXhY2zLy56ilfGx8rZXD4mggHsOy0OEFHu5WNAzYUqoKDOhUAZlJsbgaZgbXPO4PWkcLLOni4HIqpqgSoQsH3u2j2+Mmk5Bii/lQlR87n1qUaLmcSl45iNhl90O47YDY0pBGB2rNZCdNedz0sCfSkIyTsLkeJuEaHX7rQtwN2ThMG2HmAzs79pY3B+7x56CvPMdqXGuJafktb19V2sDB1fern2fQlY5w3vCbKf6VUf3PrXQxODo2uboc/FZ9FCYWuaeZVltHEZcXhlFrZZMx565QuvQkN8KeZGtIadTp9NVbtndRd+8Vlw4XlI4U36WLfpQ4kNJCqV8hZCbbqk2LGfs4JFrzKw04jMov9da5avcP1BAP7SPI5KXDWOZTAOFs/dU+/MGXEK340HxBI/tWtgMnFTubyPquqwx3wubyt5/4Q7W4tNPYAaMerfQAV1eDNtTX5kryXpk/ixIjk1vuV1PiMpPgBYdWN7D0A+dXqiobC0vdt6rCoaGSskbDEM3HwA1KiQHs8pOthZj1B1J+Otcxh9b1U5c/R2v3Xp3SHBP1OHtjgF3RfKOYtYj62U+Brjjextf6fK1da05LyaQWKhuO+/mD8hXKYw21STzAXq/Q2Tiw3h5OI9/dFXs7xBE8sYFxNEVOtuHA/wCZvjWfHIGXutHG4uKNjxqD6/4RbuM7jCiCQWkw5MTDy1U+IKkG9Vn63WRNwmQluhz8dvporp0HaKbC+Vhfna686bc8NtlDYcV0JYuzyTE6qZCP8Nl+q1r0rbRBWYR8KhRR9/s2YuAoZc1r2uRr+K1hYn51OngZ2KlSzFB2g4oQ/wDhN/oCKU6JJW8TCFM3nUvjJLsQAkYGU2P3zx6XJ4UxqrUguCqrKYzfV81hfQNpe1zoDz109acrWitN2kK4qIn3mzg26Fb28hlHwprtFWqx8AJ5rQKYqCVCF82s9gW8Cf1qYZrkJjxzO7T7rTvZhuwyf8XMO8y2iB5KeLnxbS3QX60xx2W9h1L1TC9wzPkOSHvbXvFLs6fC/ZCELiRpVIur6rluDw1z6i3Gsuqwqlqbl7M+YyK1WyvboVc+yfeA43DzTMio3bWYLwJ7NNddRf8ASqraQUrBE03A596na/juU3t3ebCjETRmdBOpRI07xJdO8BZQeLvaqFVDVOqYnRsJa3U5b5HXsCcHNANyibacUeKwjEqGVoyyhhwOUkaciD9K0xdrkxwDm5oHbfQMo/gaWHF/hwFc+3AHA3MnkugGGPOrh5qi2ttAzuGKhcoIABY8SCfePgOFq2KOjbStIBvfu9lepaQQXzvdQHa3K54ADma0I43SODGi5KfVVUVLC6aU2a1ScGuUMD+L4kgfr9K7WliEEYZyXieJ1bq2odOR82duQ2H0FlGLZnZuIvYemh+f0rm8WqDJOWg5D1XpPRHD2wUQmI+J/psPddVlrq17gnCZwTpcN6HT4Aj0uK6jB6jihLXHNvpsvKul+HdTWtkYLB4//Q19QliYyGZ+V9fKw19Df4+FNxWjdK0yN1b6fwn9FMZZRy/p5TZr7Z8nXPkfspOz8U8ZZ42KOouGFtO8Bz0PHnXKPPxNHP7FejVcbZSyN2hJ9CiPc3bZGNYvoMVxF9BILlSPO7D1HSgHiBHIrFqaURx5fsNj3HMHxR9j8QI2VzwVJCfQKf0poF8lmuNkIYFHVAsgtItxIP57nN563PrW60ACwVyEgsFk3joyIWmXSQy5E0veNU7w4WHfPPpUkIY6QB5ssvEaqWHidFqOy/1/yoODxeaCQMSTlfUg8xz0sNTbW1LV8EBHEbA5C/Pl3pcMreuiLXn4hfwOivsbJmmc/wAsY+EYP+o1ExXKMfAVDxJ70a9Wv6AEn52+NOVk6hW+7kebFx/yo7H/ACqPqfhTHqrWHIBHNMVBC2/m8y4SLs1P8eUEIB90cC56Wvp1Pkac0XVarqBBGXHXZZdutsVsXiEiynILNIeQQHUevD186eTYLCoKYyyh2w/At5AqJdMvmn/8gNodptPswbiKJV8ibsfqKEI69iGyGhwAmbTtnL2P4O6AfgrEfmrOqXXfbkrEYs1Answwwxe08RjGGiFpADyaRjb4C/wrQaLABV3Zra9k3bOgYFbhuvdYkn0PeHpVCqbwvvzU8Zu2y+cNuY/FYPEzYdnv2ble8FNwD3Te3MWPrVlsbHNBsrf+q1bT83kPslht8H+/Gp8VJHyN6Q042KuRY68f7jQe78KL8WjwygSJayqwsQRZ+enOw4G3E1Yopm0snE4XJy7huVXxaJ+MwcERLWtuSObv2jlbt7fB2aUMhYcRoNeBOlx42rdfWMkp3TM2vbvXER4NNBiMVHMAeItJtoW759md00igAAcBXIXuvY2tDRYZAL2hKuXfLZjwB18joauYfL1dQ0nQ5H6rD6R0n6jDpABcgXHPLPL6J3EYoJ3AL2sBf6a1v1eJMgJjaLkeHd4LgcJ6Ny1zGVEhsxxOmTrbEbaqVsDZc0sbZYmyE9mJG0QNmGUE8T6A8K5Ooju9r25N4vW4/hd6awQMjjlPE9mvbYWvyz1siPAbokSFZJbSROgURjRnJL3u3AKFudNac1rWOfc6W9FQlxKR5dwtAD+eeiMsSl54ozqupJOvvMth5aEehptOAXhUJNFT7ZV1xM9xpe46m4Fvl9a1hfhyVqmP9PJVW28R2aJFCpk7UMdLklTY3FjfUse6OGU3vWJgkDK+R1RWOu5h+TQNPd7+6y8TqJYgGwjN26poMFPHMMocuo7wVZAQh0zXIs1jbSujroaOpi4HNFtc/wAvdUKF1VFNeW5GQ28dtESqhB1yh7DtAp0z2HDppbTyrncAfK6BxcSWX+G+tvz3XURi35uo2HYPK7XuE/hjz0L/AOgf0mtxOGZujHc7BZRJMeMllX8qX+rM3wFMcc1nVL+J9uSI6aq6wTefaRxGLmlvcZiq/kQlRbz1P9VSjILmMRlL5yNhktD9k+zTHhnmYazN3fyLoPmXPrTHFbOHQ9XCL6nNHFNV5fI+9sc2O2vihCjSyNM6qqi5IU5QfAWA1oQvofZTrhtmxltBFh1J8wnD46VkuBdJbtVq4Dbr5+3PxsuHjxMQBQy5FYnQhVz3A883HwroaWHjdc7WWPV1IDBwG975rY/ZzvDFMxgDjtVgjuv5S4PnoUPrWXiMZa9X6OTjYCom93svXaWMlm7YxMI4wBluCe9qdR0A9KKU/AnyfMsQ3t3Zn2fiDBONeKsPddeTA/pyqyo0enGPNleVCj5I1Kt4ILH1GvrVOc/GuswVlqa/Mn2RVuhuN9shed5TGpNogoBBK3DMwPjcAAjmelTRtPVcJORzWbX1jW1gkjAJYCLnt19PVDG8mEmwWMjwkseYzMohkU2V8xC8/dsxsRyqM052KtR4623xs8CiGPcLaB07KNfFpRb/ACgn5Un6d3NSf67D/afJW2B9l8zf8+dFHNY1LH4tYfKninG5VOXHJHCzGgd+f55ob3p3d+wz9lcsjDNGzcSBoQTzKm3xBplQDx8ROqv4LM10HVAW4PTZGHs1hE+CxMBPCXTwuikH43perEsJYf8AHI/RZeLjgq78wPsqrbG1Z8FjTmyOxTMwJvqx45gBY2UcuZqqIXsaRK67ibkjLsCfh9E2pa517WsB7qy3T3ibG40Dsgqjvk5r6ICoFrDQs5N6np2WddQ11IYGAl17kjw3UTfveSPD4qVdWey2A4DujieF/CtNrHFt2+eijpiRGqbdXb5mZx2Y7SItJh0J95CCHiJ6ka36nwrn6mnkwuVlSXXa+wkPbs7u/N0TQh7c/orjGb/IUJUSlRFms2Qi7e6LgXY3Hy1raqWSM4WMtxP07Bu76etlQpmCUn/ibeCa2Xie0VTDeQy5it+OfSynp66ADwp0cTYGCNosAtUuEYupmIVUziIiyELe3vFbBm/qIbWlY4EXBUUJIiLj3rRtn4QRRJGuoRQLnnbnTFnE3Te2cZ2MEsv4EZh5gafO1ASEgC5WLblbtnGSiM37KMAysOnAKD1ax15AHwqVxXPUNN+okMjtAfE8luUMSooVQFVQAAOAA4AVEuiXdCFnXsd3dTD4ZsY4HbYpmcseSZiVUdObHrfwFCFZQz4fEJHhg6SC6rIgP3QDe/hpWfELzeKl61pbYHNYzvBgWw+IlifUxd2/4gLkH1BBro6U2YXLm5IOrf1Y5+RVj7E9hPM+J2gc14bCOxtmY6utudksLHm4PKsqYdYDfdb8YDAANltuCxsYnIzpd4wfeF+6T49H+VVaQ5EKWXUId9q+5y49MKct2jnRSRx7J2AkHoLN6eNXFEs43ixoabEyi1u0fLbhlU5Vt4WUVSeOKSwXYUZFNQh7tgT7o39n2NddkosUmVop8jGwY2Zh1/OD6VZxNzqaOR7NWi+emQXF0j+taC7dS9v7B+1mFp53LQSCSNgkYKsLHjl1BIFxzsK4n/yeq2a3z+60f0zVaifEGw+1t6JD+qmg9J6r+xvgfuj9Ozmr/YWLMuGhkb3mjUtpbvWF9OWt67lpuAVSKFPazgM+GjmHvRSf5X7pHxyH+mopm3atPCJeCpA55Kn9kOJAnxMZ++kbL/SXDf8AclNpzkQrmPMs9j+YI8P8qr9osbSbQmVOIjB8gsZYn5GklbxSAJ2HT9RQvfvfLvsLK+9j+z7Cee2hKxJ5KMzH1LAf0U6Btm35qvjcodMIx+0eZ/Ag3fLCNgpsTG57WTEASdqRqqMz5lHnZBfwPhUzqY1E8b3O+Bl/h5uysT3Z/l1VhkDh8WQFlJ9n+xlSWTt7rOgGRCdQjD39OLcvD1rm+kuIyTQs6jOIk3dzc02sezftU97pb44R48P/ABXBDzqECgCy2a504m3Xx61PhdZDNVD9MyxEbib31ysBfYHlkkFxorn2fbHfD4yRL3jTM634nKMt7Dh7wHjbwrdiqv1MEcu7gCVXqj8ICrdw8S2IgiU95u0RJPJmzBteoLj+mqhcKWtdCdJBxN7xk4ehUr/gjI7FtNXFmrPvafvGoT7JGQztrLY+4o1CnxY8uQBvxFPaN1m4lUiOPgGp9E97M5YYcJd5I1eV2axYA2HdAOvQfOmvIupqCPgp29uaOlYEXBuOopFcXtCFTbc2MHwbYeM5AF7nHTLw4a017eJpAyTXguFgbLMtz5s+KwxsQCw8Puk/CsakbaYfVZFK20w+qE96doricbNJG1w8lkPMrcKCB6XFdexvBAkqCZJjYX2Rd7PdoTYeCfDjDytG7SaogBjkNwwJJAIBsONxb4YVZX0tO7hlkAPn5K/RiocOF7chv3ZKLLseeNRNLBaKK0kg7RM7KneIULm1Nra2rnabEqUzNaHEkkDIG2fabIgw2ZpD3nzWibT2tPKkqQGOMG6rKSSRcDvAWA4HTWrtfjsdJKYeAkj3WnFBxAOOiyzefdabDQZlKSRiwJUEFRcWNiTccrg6dOkeE4vFVVLYyOF18r6HsWrX4iXUkjOHUWy5f4ULc/bDRTIim8c7xqw8Q4KsPEajyJrp8dYHUMrx/afRcfhsjmTCM7rSd7482EkABOq6DX7wvXmWBvYyvjc8gDPXTQrqDtdZ60QDRjLlLyIoOUj3mAJF7agG9ejz1NP1Ejoy1xa0m2R0G9tk88NsrLT8BipMMkWGWeLurZBIveYD+sFvOuOi6SVBaXdSC0a2vYeqqGmbfVM737Vz4DFJMArpF2ileDgEcAeBDWBH8w11roMNxGOvjJaLEZEd+nio2h0MrXDYgoPnwU2zJYsSHVwHsQoIJWxLA301APPjas7DMXZUyFoaQQL+dluyzfrWGItsdQb7hSMQuIxbT4xIbriIysQDqGC3A7wcixyg348annxilinfFI4gjLQ28rqnDI1sMcZBydxFWOxdsy4HAGJonjlMpClluAH1BzC6XzHKAT8q0MMraOpeImyC+eWd/MLOxqV3G6aJt72+m2n2QZvHtXPLF2UruHVcxJXvsWNwH1NrW5+lbvEXtcxhHZw59mf8rPpKenMbppwSR/dfbPIIvn3eOPXtMsnar3RIhQW8CCykjx4i51rkYKOuw2Z0MHDJHfMHLO2ud7HxvyWhT1rZYg8i1/qhTe3d4xKcwYMDm7zWCqRYhUBIFyRx17unE1vYaXyEySBrXC3wjW2YBJ3vbssmurQ2oYwtNnaHt7Uf+zDaS4mXFSKtsqQJc8SbOW9Ln5VQoKKSjiMchvmbdjb5fdLU34gCgv2M4YtjF1OVIyxHIkd1SfLM3xrXqWscGPIzGh5XtfxsFPUn+m3tW61WVBYtsPdWRp3XFxsioAWDMCXLXsMysTbQkm+tx1rEx/FXUkbWQn43b8gPc7LPw/C3PkMtRn2dvM/ZFmNx+FwoVHyoD7qrGTp1yopsPGuMpqOtr3OdEC8jU39yV0oA0CqcdvL9mnjfClWjyFpUU92QEjLbkrABjcDmAa7Do1DVGOQTk5EAA7Hft5KJ8Afe2qKcZvvHHHHMYZuycr3iFBAYXvkzZjYanTyvWhBiVPPP1ETruz2yy7VVEDzsqbfDbEsuFlaOZVizhUyC+cZgNWJ909ABpzqk7EXvxEULRkdTvpfJObTiRmuqpti4OFcH9qmiLuMxKlifvEWAvl8L24Vg1clV/qH6SJ/DmBlz53GaKaijiYLtHFzUzZXYYyOSH7OkRjylcoUhSb5GGgsQV4W+tNxGnq8InjkMpdftO2oN9s1bLB8pCk7G2i8+DfEKgSWQSOFXUdpbl1uwvr11qLGix2JkO+X4b91hfyTYgQyyF9oLjMl8QZ+zYhTndQDflkRhp6V1VCMEfUBlM0F2oydt2lTWbfRWcAP/AMS2YltSOHISWA9AAPSsWYtHSAFxyBGv/VMAAy7fdd7JiePZ+JMoYIVcxq17gZOQOou3Af3qLFpoZsUj/Sa3aCRoXX+26HWINtFOx25GH/h4+NnUs8UvZjLkuzKTbS4GpNq63EpnGhlZtwu9FkxU7OuD7Zq52ljRDG0rAkLyW1zrbmQOdeYUtM+pmbCzV3PRbCB96NuriPs4VHQpOr3bLawv0Y87V2eHYHUUImfKQQWOGR38Ejgdwp3tAw5aaGyM10kUZQSbhksBbgddPKq/ROohiin65wA+HXlY+KUW3Xm/aOcNhkc3ka4k8R2Xe9M+T4Cm9EwHVspZ8tv/AGy8rpoaHEXT++UYlwMDHhmiY+q2Pxvb1qn0eZbEyw/8h4G/snMJyt+BObIErbOIhLCUM2XKQDpJewJ04dadiYgjxpxqBdlxfXQjszSHdUG2Zcb2XZz9r2bMty6JpY39+PqRb1reoKfBX1LX0jvjG13fXJ3Yhwa7JEuy8AmJ2esTAaoUDW1UqSAQfAgVy+ITPo8VkezZ1/oc7JCAQQqXcOKXtMTnkkWfIlyjEBWUyKVy+6QDl4g39a6HG659JHBLTO+F9yb530O9zfXdR9S0gBVew9kTbRWeWXEssjlHYZQVIYG1xfS1iLDwq1jOKnD54j1YcCDY3N9RfPw1Ce1vCAAr3drYeJwDECZI45LFpl1GYXy50cd1dSMwuNdamoekdHWPEbmEO7T6Eb94WdV09Q48TZLDlYKg3O3hj2di2dkdopYxfSzICc3u8yOmmldDPFcAN2/PFPppH1UGerSRlobcity2btGKeMSQyLIjahlN/wD15GqBFsiorWVFtIZMS4P/AFFDIeuUZWHmO6fJvA1xnSindxsnGlrdx1Hj7K5TOFi1C29uxnkYTRDMQuV0HEgEkFepFzcc+Xizo5jMVHxQzZNcbg8j29h8lbBsUB4y6K7oLgg5lHG9rXHjyI8OteiNc23EDlrf3TibC4R1vquSHDxjk4HokZH6ivPeiY4657/+J8yE1gzAUDGkLs3DqPvuPq7/AKVcw8dbj8rv7eL2CRuoVxgcD2uzkjzBC8YOY6gXObrWFUVfU4s+e1+F5Nu5Je4uq2TExYOJ4oZBJiJOLDgulgTbRbAmy3uST41rR09XjlU2aZvDG305C+pO5S5uUzYsvYbMzpYZEdlvw0Jtes7E2NqMYdGdC4D0CQ5AoYx22ZZhaSYMoIOVVUC/LUC/PrXb0eD0NFKHx/Npm7n2J9mg6oo2Vjuw2esuXNa9lva5LkDXlXF4hSmrxh8INrm1/omfnmmt7JWlw0U0bHsbhnXTW9spPPutcEcNb8qn6OCOnxB0M7fjzAPIjXx5/dKDmCUQYCXNsmDXVezX/DKq/pXV4mLU0o/4u9Cs8Dhlt2qJvUP+Em8h/wBwrz3Bjavh/wCwWhdZrjGsy+GY/Ar/AHr1eoF43DsPonv+60neLbf2aSHMB2bs4duagW73iNST4CvKcMwx1cyTgPxMAIHPs7+SjCH99sG4njmLFoimRRyRr3P+MAa/y26V0vRCpiHHARZ5zvzHL6e6cz5lJxne2VEeix/5WArPof6WPEf8ned00ZWXe7UzDAzlDZ0MhU8bHKGGnrS9Io2/6q3jGR4b92iV2V0OY7eCeaNYmdJA5U3ygGykNe6m3y511NP0epaWobPFcEXyvccu9LwG4sURbBxxi2fLIozGJnOXrYhiB5g1yuO0wkxfq9OPh8xb1TXG11YYTDAY1cRHrHPCbkcMwKEH+pfmprLmqHOov0svzRuy7jcEfQjzSbql3KhC4jEQ8ipX/BIy/R63ekbusoqWfe3sD7JdgoW5eKKukD3aOVcjoxuMwHEA8L2YEDjcdKv9I6GN9K2shADm2NxlkfsbJbDhBCs9j4CGbETJNBCWwoVEAQEuDm/iOT77EKo10GvWqGNYpUvpoHseQJASSDuLC1+QzVaCBsQs3TkFI3R2jDJiYzh4fs8znvKvuvH9/MFsMy2A1FwSLEi9aFFQ4hSTND5OsicNb3tlla+efZkUVDGht7LR8fgUmXK48QQbFTyIPI1tSxMlYWPFwdlTBINwhyVHik7KQhiVLI4FsyggNccmGZeGhzacxXAYzhAoiHxm7D4g8lehl48ig3ffZih45FAHbOI3HViRZvUZgetlrV6OYjJ1E1O45NaXN7Msx7qbQEKR7QCc0BsxUdpwF+93LDTW5Ga3kaTofJHG+UvcBk3XlndOaQDcqDvVeLDYOJtGSNnYdCqAfViKtdGT11dUVA0+7ifQJGZH6Kx3pjyYKBD1jUjyQn9Kzejn9XFHPOfzHz/lI0aBCaKBw0r0dTop2LvJhkwsaMWYhbMqxsdbm44W+decVuB19RWSSRsyLjYkgb991AM9lG25vNHJA8ccMig21YIoABBOgYngKv4Z0cq4Kpk8zhZpvqSfRLY62VS23n+yfZ+zUKhsWzEmwfNe1rcK1mYEG15rS/cm1ve6XhOvavcJtiWNHw47Mxm5s6k6NcMOI0vr61LV4BT1NT+oLi12Xy21G+iUsuUS7u4lv/hJrN34XbvEX1V1YEj1vV2oibLeN+jsj3FUJB/W8EN7T27iXikRpRlKm9kUcNeNvCqMPRyigkErAbtzGavlmWqp8Trfr2Z+LEf2rbcLgjsSuz8Fa7V2vNO0ayFCFzt3VtxsOp/YrKw7BYMPkL4icxbMj7BAbZy5fbkv2ZomKGIAgZlJYAe7Zgw1BtY+AqE4BTCp/VMcWuvfK1r+G6aWZXSi27L9jWBlQhgADqCLtm8tNTTHYDGa0VgeQb3tYWSAOtdWG7m3xhxIpjZwz3BUrp3QCLNa/DrVbHMCmr5xLE4CwtnfmeQTiDfJTJtqbOkBMuHKGx7xhFx45oiT/wCqyBhOOU+cbyR2P9jZM4bbKPubikbCzwSOqu68GNic0QB4+I+dTdJoZRWRVDGmwAzA0IN0OKn7gbTzxmFuKqHTxRuI/pb5MKrdK6AQ1AqGaP1/7D7+t04696Z2d3NqOOrOP8Sq/wBRU1Z/W6PxO/tI9SEmwVYmGZccECm4xFxofdz5ifLKTWq6shkwQ8Thfgta4vfQJb/DZPbZ2icPtB3QjPp3TwYZVuDbgOGvI2qthtDFXYQ2GQ2N3cJ5H82TRbS+aLNgY2FX+1xKAspCTXAzKb2zeFie9yIseWtTC6ueiqP0FV/8ezu7D5FV54yRfkrTasjSYglXdBCMqlDbvtYsSDowAyCxB4tUuOYvLSzMjhOYzPsPfwUcMQcCSmsjM+eRzI9soJAGUE3IAA5kC552HSuaxDFZq23WWAGwVmOJrNEG767QEjpCjf8ALJZmHJ+CgdcupPiRXTdFsMdwvnlGThwjtB1KlA4k4m/BsVOH/iW45wEbxGha3hbSoT0Pl6ywlHD3G9vTzSWdoh3H4tsSXaQ95hlIH3Rr3QPUm/O9ddh+Hw0UPVRfU7kp7W5JqTFSS6SyO0i6jMxI6XC8ADqNBprTqbD6am/2WBp5jXx1QGgd69je46dR0NXE4FN+638rfJv9/qPGhGhT9KlUOAWYqeBFvUcPip/y0g1TBrZdxn3L8RdT+/T50JRsi3cs5sJtSH+QSAfmRh9UFVpsnAqjVCzwUK4w/wANz/KfpVk6FX36FNyDvn+gfNjRukOvgui1mduigDz1P6ihG5KYxyd1Ih94gH8o4/vxpHck14yDU87d4kfd0X8x/sLfE0qdun40sABSpyjYt790C+vDqeS+Q4nwtTSmuOy97MWy3vzdjz/9/IUqLbLtJipEil0tomQlW18rcenDr4Qz08U7OCVocORSEA6p3B46YSiYvmkDZizWIvbLl0tmsOJqnJhVO6lNI0cLDy775Xuk4MrBEi77stg8IZjwEbWJ9GGg8b1y8/Q91/6UviPskLSFW7M2lGMRK+JRWGJGWSwJygcPHLwBPHuqav4lgsrKSJtI48UWfaSdT3+2SQssifBYaARPh8KwkeYHQNnPeGXMx5KBbU9OZrnmRYhiFYx84ILbXJFrAG/iopJA1puVe7w7rSOWlwk7wSnVkveNz4qQQh/mUeYNdhPh9JUO4powTz0PiPdU45SzuWdbXxOMBMOIlmRrar3VuOoKAZh5Ein0+B4cw8TIwT23PkclosLJBcFVSNbQgDoRwP8AY+FbIyyUui7liDCx9COIPUUqW10xc3AOj8jyYdD/AG+FImrthnFxoy8L8j0PUGjVLqvFe/eAsRoy/vj4HmKEl9066hltyPMfIijVLqF5A5I194aHz6+vGgIBTOLFrMP3bUfLMPWgpHc17IfeI1Gjj04/K3xoQUWezuxxc0R4TYcj/Cf7MagqNlTrRoUIOf4H/wDP9KnJuFcdm1OEfxD+b6L/AL0bpd1ymv8AU5PoP/QoSJsP/EeQ6hBlHnxP6D1pN7pL5k8k9h4+v3ePix4n04eppQEoC7xEuUcr8r8PM+A40EpSbJiFCLfiPC/Ic2PieJ9BSBNAXRIt/KPUuf1/XyoSryNSxufly/lX9W+FGqBmnXe3dQC/yUeP9qW6XsC5RbXy6k+85+n+3AUJB2Ii3Y3SlxVmF44TqZW4t+Qc/M6DleonyhuQ1VaWpDMm5lapsXYsOFTJCgW+rNxZj1ZuJNVSScyqDnFxuVYUiaoW1tkw4lMkyBhyPNT1U8VPiKUEjRKHFpuFmW8m5c2HuyAzQ9QO+v5l+8PEeoHGrDJgcnK/FVA5PQqpsLjvL8SP7j5+dTq3ou2AYdQf36Uao1TJBBFzrwVuv8rUiRdNr3lFmGhB5+B/Q0qO0JRuBqPdPX7p/fz86EBezd05/RvLr6fQmg80HLNOSLcW58vPlSpxUWA6D+U2t/K3L6D0pAmhX240+THYU9S0Z9VP6qKimHwqvVC8aqdow5BKn4WZfg5FPb8oUrM4x3JkNZmbpmP0H6GnJ+5PevAQi3P/AE0+fE/QfGjQI0Hcm4UKqqniO83ixOg+Nz6UgSAWCmKAo48OJ+ppydoooOY5iNBoB16L+p8bdKam65rtjxufzEcz+Efv60qVeIhc3Og4acvAW+Z9BQgZrtpL6LoBxbkPAdT8hQi/Jd4bDs5CIrHNwVbl3P19fjakJAGaQuDRc5BaPuxuCq2fFhWPKEaoPzcnPh7vnxqs+UnIaLPmqS/JuQR2BbhUKrL2hCVCEqEJUIQnvJuRFPeSG0Mp1Nh3HP8AMo5/zDXrepGSFqninczu5LMtqbLlw8mSROzc8jqr25gjj5jXqKtNeHaLQjka/NqjBg1wR5g/vWnKTVNMCvPyY/RvDx/ZEmi9bmQPB16/7/UUI7V1C/K9xbQ9R/ehKEoNO504fl/24fChA5JqRO8RwzD58vgf+6hIRmpWzMTkmhk4ZJo3PgCwB/1UyQXaVFMOKMqXvTFlxGJX/wC5vm1/1oj+QIhN4gqlRfMOpA+LEn5U9SLmfvZV5MxY/lX9rSFBzyT0HeOY+fqeHwH1pQlC5xLXOUaAak/vp9beNBQTsle3gB/lH6saELyNM2p0UcB0H74n060JALrpmvpqF5AcW8ug8aEqud3t25sWf4YCoNC5HcTwA++3gPiKjfIGqGWdseWp5LV9393IcIp7MXcjvSNqzeF+Q8BpVVzi43KznyOebuKt6amJUISoQlQhKhCVCEqEKNtDZ8c6GOVFdTyI4HqDxB8RQDZKCQbhZrvLuHJFd4LyxjW3/UT/AMx8/A1ZZNs5XoqoHJ/ig9X5GxHC/I+BHI1Orl026FdRwHPp4Hqv0o0SaLxuZ4Dif5T+IeHX/wB0IThJIuPeXl++RFCVc4jvJmHLUfv98KCkOYumJjdWtoSpt52zD55qNUhzRBve+bEO/KTsn/xKhqOH5FDTf7aoIj3R11PyA+rU8KYaLk+83TRAPAcfiSBQjdSpHyr1Y/M9aXROJsmEWw+ZPj18QOXU0JALL1Vv3joo4eP9yf8AYUJE5YsbWvyC2vryuBxPRRRfmlJ3KPd19wC1pMXcA/8ATv3m/ORwH8o9Tyqs+bZqoy1V8meK0aCFUUKihVAsFUWAHQAcKgVNd0ISoQlQhKhCVCEqEJUISoQlQhKhCGt5NzocTd1tFL+MDRvzr97z409khapopnR6aclmG19jzYR8sq2B90g3U/lbn+U2NW2PDtFoRSteMvBVhW3eXh9PC3Tw5cqcpO5co1rEcOnTw8jyNCE6jC/8rfXmPX9DQlUde6bHkflxH+r40iaMirTbL3jgb/6YwfNCV/01HHlcdqhhyDhyKqlfKt+Nh8f2ctSaKa9gu8LHbifdGp6nmfjc/ClCGheFrnMfTwH7/fCkR2r1RzPDkOv+1KhWexdizYt8sS3txY6KnrbT4XPIUx7w3VMklazVatuzulDhAG0eW2rkcPBR90fM8zVV7y5Z0krnnPTkiGmKJKhCVCEqEJUISoQlQhKhCVCEqEJUISoQlQhM4vCpKhSRVdTxVhcUIBss53j3AdCZMKS684z7w8j98ediPGrDJv7ldiqtn+KBHTU6WIuGU/MW+oqxroruRzC4VhwubHnzB6+f760IXmI5E8fdb9/vjQUhUnGzXw8fhnH+fN/rqMfM76KJuTnfRQWPAfvS362+FPUidlPBOQ4/2pexKeS88Tw6dfE+FCEbbr7hyTWkxN44+OX77f8AgPn9agfNyVWWptk3xWn4LBpEgSNQijgAP3c+NVlRJJzKfoSJUISoQlQhKhCVCEqEJUISoQlQhKhCVCEqEJUISoQlQhUG8e6kOLFyMkvKRRr4XH3v3rT2vLdFLHK5miyreLd2fCt/FXQ6CRb5W8Cfunzqy2QOV+OZsmmqpla+h00t/b4fSnqXsTZk/hFTxD8PzAA/9gpn7lD+76eh/lexvqW6aDz/ANrn408HdSg7qXsnZkuIcRxIXbjbkP5mPIU1zg3VMc8MF3LWN1dyI8NaSW0s3G5HdU/yg8/E/Kqz5C5UJZ3P7kW1GoUqEJUISoQlQhKhCVCEqEJUISoQlQhKhCVCEqEJUISoQlQhKhCVCE3PCrqVdQykWIIuCPKhCzjer2cHWTBnziY/9rH6H48qmbLsVajqTo7xWTbRxRilMcgKPwZW0II6g9RTy8XUxlFwUbbnbkTYsLI94oOTEd5x1UHr+I/OkdLbIJr6gNyC2DZGyYsNH2cKBV59SepPEmoCScyqTnFxuVOpEiVCEqEJUISoQlQhKhCVCEqEJUIX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601" y="-1189038"/>
            <a:ext cx="23812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3" y="2486876"/>
            <a:ext cx="46085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516216" y="1837722"/>
            <a:ext cx="1800200" cy="1015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Inhibidores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mTOR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35896" y="1534321"/>
            <a:ext cx="1728192" cy="8910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Inhibidores</a:t>
            </a:r>
            <a:r>
              <a:rPr lang="en-US" sz="1400" b="1" dirty="0" smtClean="0">
                <a:solidFill>
                  <a:schemeClr val="tx1"/>
                </a:solidFill>
              </a:rPr>
              <a:t> PI3k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9552" y="1826822"/>
            <a:ext cx="1728192" cy="1098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Inhibidores</a:t>
            </a:r>
            <a:r>
              <a:rPr lang="en-US" sz="1400" b="1" dirty="0" smtClean="0">
                <a:solidFill>
                  <a:schemeClr val="tx1"/>
                </a:solidFill>
              </a:rPr>
              <a:t> cDK4-6</a:t>
            </a:r>
            <a:endParaRPr lang="es-A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82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Ciclinas</a:t>
            </a:r>
            <a:r>
              <a:rPr lang="en-US" sz="4000" b="1" dirty="0">
                <a:solidFill>
                  <a:schemeClr val="bg1"/>
                </a:solidFill>
              </a:rPr>
              <a:t>-</a:t>
            </a:r>
            <a:r>
              <a:rPr lang="en-US" sz="4000" b="1" dirty="0" smtClean="0">
                <a:solidFill>
                  <a:schemeClr val="bg1"/>
                </a:solidFill>
              </a:rPr>
              <a:t>CDK 4/6 </a:t>
            </a:r>
            <a:r>
              <a:rPr lang="en-US" sz="4000" b="1" dirty="0" err="1" smtClean="0">
                <a:solidFill>
                  <a:schemeClr val="bg1"/>
                </a:solidFill>
              </a:rPr>
              <a:t>como</a:t>
            </a:r>
            <a:r>
              <a:rPr lang="en-US" sz="4000" b="1" dirty="0" smtClean="0">
                <a:solidFill>
                  <a:schemeClr val="bg1"/>
                </a:solidFill>
              </a:rPr>
              <a:t> Target</a:t>
            </a:r>
            <a:endParaRPr lang="es-AR" sz="4000" b="1" dirty="0">
              <a:solidFill>
                <a:schemeClr val="bg1"/>
              </a:solidFill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700808"/>
            <a:ext cx="2378075" cy="2384425"/>
          </a:xfrm>
        </p:spPr>
      </p:pic>
      <p:sp>
        <p:nvSpPr>
          <p:cNvPr id="4" name="Rectangle 3"/>
          <p:cNvSpPr/>
          <p:nvPr/>
        </p:nvSpPr>
        <p:spPr>
          <a:xfrm>
            <a:off x="5148064" y="4149080"/>
            <a:ext cx="2808287" cy="865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CDK 4/6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4550" y="5518591"/>
            <a:ext cx="3960813" cy="936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00"/>
                </a:solidFill>
              </a:rPr>
              <a:t>Activa</a:t>
            </a:r>
            <a:r>
              <a:rPr lang="en-US" dirty="0">
                <a:solidFill>
                  <a:srgbClr val="C00000"/>
                </a:solidFill>
              </a:rPr>
              <a:t> la </a:t>
            </a:r>
            <a:r>
              <a:rPr lang="en-US" dirty="0" err="1">
                <a:solidFill>
                  <a:srgbClr val="C00000"/>
                </a:solidFill>
              </a:rPr>
              <a:t>Invasión</a:t>
            </a:r>
            <a:r>
              <a:rPr lang="en-US" dirty="0">
                <a:solidFill>
                  <a:srgbClr val="C00000"/>
                </a:solidFill>
              </a:rPr>
              <a:t> 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00"/>
                </a:solidFill>
              </a:rPr>
              <a:t>diseminación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Sistémica</a:t>
            </a:r>
            <a:endParaRPr lang="es-AR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97262" y="5300663"/>
            <a:ext cx="5349875" cy="12969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3816424" cy="432978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80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4982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s-ES" altLang="es-AR" sz="4000" b="1" dirty="0" smtClean="0">
                <a:solidFill>
                  <a:schemeClr val="bg1"/>
                </a:solidFill>
              </a:rPr>
              <a:t>Control del Ciclo Celular</a:t>
            </a:r>
            <a:endParaRPr lang="es-ES" altLang="es-AR" sz="4000" b="1" dirty="0">
              <a:solidFill>
                <a:schemeClr val="bg1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2000" y="1628800"/>
            <a:ext cx="3960813" cy="14859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u="sng" dirty="0"/>
              <a:t>PROTEÍNAS CLAVE: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dirty="0" smtClean="0"/>
              <a:t>Quinasas </a:t>
            </a:r>
            <a:r>
              <a:rPr lang="es-ES" altLang="es-AR" dirty="0"/>
              <a:t>dependientes de </a:t>
            </a:r>
            <a:r>
              <a:rPr lang="es-ES" altLang="es-AR" dirty="0" err="1"/>
              <a:t>ciclina</a:t>
            </a:r>
            <a:r>
              <a:rPr lang="es-ES" altLang="es-AR" dirty="0"/>
              <a:t> o </a:t>
            </a:r>
            <a:r>
              <a:rPr lang="es-ES" altLang="es-AR" dirty="0" smtClean="0"/>
              <a:t>   </a:t>
            </a:r>
            <a:r>
              <a:rPr lang="es-ES" altLang="es-AR" dirty="0" err="1" smtClean="0"/>
              <a:t>Cdk</a:t>
            </a:r>
            <a:endParaRPr lang="es-ES" altLang="es-AR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dirty="0" err="1" smtClean="0"/>
              <a:t>Ciclinas</a:t>
            </a:r>
            <a:endParaRPr lang="es-ES" altLang="es-AR" dirty="0"/>
          </a:p>
        </p:txBody>
      </p:sp>
      <p:pic>
        <p:nvPicPr>
          <p:cNvPr id="30727" name="Picture 7" descr="cycle_cellulair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7100" y="1484313"/>
            <a:ext cx="3751263" cy="4897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0825" y="393382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u="sng" dirty="0">
                <a:solidFill>
                  <a:srgbClr val="FF0000"/>
                </a:solidFill>
                <a:latin typeface="Arial Black" pitchFamily="34" charset="0"/>
              </a:rPr>
              <a:t>Punto de control 1: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04130" y="4313238"/>
            <a:ext cx="39542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AR" dirty="0" err="1" smtClean="0"/>
              <a:t>Cdk</a:t>
            </a:r>
            <a:r>
              <a:rPr lang="es-ES" altLang="es-AR" dirty="0" smtClean="0"/>
              <a:t> 4/6 </a:t>
            </a:r>
            <a:r>
              <a:rPr lang="es-ES" altLang="es-AR" dirty="0"/>
              <a:t>+ </a:t>
            </a:r>
            <a:r>
              <a:rPr lang="es-ES" altLang="es-AR" dirty="0" err="1"/>
              <a:t>Ciclina</a:t>
            </a:r>
            <a:r>
              <a:rPr lang="es-ES" altLang="es-AR" dirty="0"/>
              <a:t> G1</a:t>
            </a:r>
          </a:p>
          <a:p>
            <a:endParaRPr lang="es-ES" altLang="es-AR" dirty="0"/>
          </a:p>
          <a:p>
            <a:r>
              <a:rPr lang="es-ES" altLang="es-AR" dirty="0"/>
              <a:t>Quinasa de inicio</a:t>
            </a:r>
          </a:p>
          <a:p>
            <a:endParaRPr lang="es-ES" altLang="es-AR" dirty="0"/>
          </a:p>
          <a:p>
            <a:r>
              <a:rPr lang="es-ES" altLang="es-AR" dirty="0"/>
              <a:t>Comienza fase S            </a:t>
            </a:r>
            <a:r>
              <a:rPr lang="es-ES" altLang="es-AR" dirty="0" smtClean="0"/>
              <a:t> Duplicación </a:t>
            </a:r>
            <a:r>
              <a:rPr lang="es-ES" altLang="es-AR" dirty="0"/>
              <a:t>ADN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250157" y="4648506"/>
            <a:ext cx="0" cy="217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250157" y="5153331"/>
            <a:ext cx="0" cy="217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123728" y="5593170"/>
            <a:ext cx="38702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4427984" y="5262075"/>
            <a:ext cx="1152525" cy="33109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238758" y="6488668"/>
            <a:ext cx="2626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De Robertis , Eduardo D. P. / Hib , Jose</a:t>
            </a:r>
            <a:endParaRPr lang="es-AR" sz="1200" dirty="0"/>
          </a:p>
        </p:txBody>
      </p:sp>
      <p:sp>
        <p:nvSpPr>
          <p:cNvPr id="12" name="Rectangle 11"/>
          <p:cNvSpPr/>
          <p:nvPr/>
        </p:nvSpPr>
        <p:spPr>
          <a:xfrm>
            <a:off x="198863" y="6191023"/>
            <a:ext cx="5243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b="1" dirty="0"/>
              <a:t>BIOLOGIA  CELULAR  Y  MOLECULAR  DE  ROBERTIS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5385693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Rectangle 3"/>
          <p:cNvSpPr/>
          <p:nvPr/>
        </p:nvSpPr>
        <p:spPr>
          <a:xfrm>
            <a:off x="0" y="620688"/>
            <a:ext cx="9144000" cy="2664296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</a:rPr>
              <a:t>Avances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</a:rPr>
              <a:t>en</a:t>
            </a:r>
            <a:r>
              <a:rPr lang="en-US" sz="4400" dirty="0" smtClean="0">
                <a:solidFill>
                  <a:prstClr val="white"/>
                </a:solidFill>
              </a:rPr>
              <a:t> Cancer de Mama </a:t>
            </a:r>
            <a:r>
              <a:rPr lang="en-US" sz="4400" dirty="0" err="1" smtClean="0">
                <a:solidFill>
                  <a:prstClr val="white"/>
                </a:solidFill>
              </a:rPr>
              <a:t>Metastásico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RH+ Her2-</a:t>
            </a:r>
          </a:p>
          <a:p>
            <a:pPr algn="ctr"/>
            <a:endParaRPr lang="es-AR" sz="36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3500438"/>
            <a:ext cx="3384376" cy="1080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21" y="3500438"/>
            <a:ext cx="2029091" cy="279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768080" y="4293096"/>
            <a:ext cx="1080120" cy="1080120"/>
          </a:xfrm>
          <a:prstGeom prst="ellipse">
            <a:avLst/>
          </a:prstGeom>
          <a:solidFill>
            <a:srgbClr val="660066"/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es-AR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3500438"/>
            <a:ext cx="360040" cy="2996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5909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95F52D-5899-4CEB-A8C9-4EAC168E7B40}" type="slidenum">
              <a:rPr lang="es-ES" altLang="es-AR"/>
              <a:pPr/>
              <a:t>20</a:t>
            </a:fld>
            <a:endParaRPr lang="es-ES" altLang="es-AR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120"/>
          </a:xfrm>
          <a:gradFill flip="none" rotWithShape="1">
            <a:gsLst>
              <a:gs pos="0">
                <a:srgbClr val="7A007A">
                  <a:shade val="30000"/>
                  <a:satMod val="115000"/>
                </a:srgbClr>
              </a:gs>
              <a:gs pos="50000">
                <a:srgbClr val="7A007A">
                  <a:shade val="67500"/>
                  <a:satMod val="115000"/>
                </a:srgbClr>
              </a:gs>
              <a:gs pos="100000">
                <a:srgbClr val="7A007A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s-ES" altLang="es-AR" sz="4000" b="1" dirty="0" smtClean="0">
                <a:solidFill>
                  <a:schemeClr val="bg1"/>
                </a:solidFill>
              </a:rPr>
              <a:t>Control del Ciclo Celular</a:t>
            </a:r>
            <a:endParaRPr lang="es-ES" altLang="es-AR" sz="4000" b="1" dirty="0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9388" y="4292600"/>
            <a:ext cx="3960812" cy="1477328"/>
          </a:xfrm>
          <a:prstGeom prst="rect">
            <a:avLst/>
          </a:prstGeom>
          <a:noFill/>
          <a:ln w="38100">
            <a:solidFill>
              <a:srgbClr val="7A00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u="sng" dirty="0"/>
              <a:t>PROTEÍNAS CLAVE: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dirty="0" smtClean="0"/>
              <a:t>Quinasas </a:t>
            </a:r>
            <a:r>
              <a:rPr lang="es-ES" altLang="es-AR" dirty="0"/>
              <a:t>dependientes de </a:t>
            </a:r>
            <a:r>
              <a:rPr lang="es-ES" altLang="es-AR" dirty="0" err="1"/>
              <a:t>ciclina</a:t>
            </a:r>
            <a:r>
              <a:rPr lang="es-ES" altLang="es-AR" dirty="0"/>
              <a:t> o </a:t>
            </a:r>
            <a:r>
              <a:rPr lang="es-ES" altLang="es-AR" dirty="0" err="1"/>
              <a:t>Cdk</a:t>
            </a:r>
            <a:endParaRPr lang="es-ES" altLang="es-AR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dirty="0" err="1" smtClean="0"/>
              <a:t>Ciclinas</a:t>
            </a:r>
            <a:endParaRPr lang="es-ES" altLang="es-AR" dirty="0"/>
          </a:p>
        </p:txBody>
      </p:sp>
      <p:pic>
        <p:nvPicPr>
          <p:cNvPr id="33796" name="Picture 4" descr="cycle_cellulair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7100" y="1484313"/>
            <a:ext cx="3751263" cy="4897437"/>
          </a:xfrm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u="sng" dirty="0">
                <a:solidFill>
                  <a:srgbClr val="FF0000"/>
                </a:solidFill>
                <a:latin typeface="Arial Black" pitchFamily="34" charset="0"/>
              </a:rPr>
              <a:t>Punto de control 2: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68313" y="2420938"/>
            <a:ext cx="43910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dirty="0" smtClean="0"/>
              <a:t>Cdk1 </a:t>
            </a:r>
            <a:r>
              <a:rPr lang="es-ES" altLang="es-AR" dirty="0"/>
              <a:t>+ </a:t>
            </a:r>
            <a:r>
              <a:rPr lang="es-ES" altLang="es-AR" dirty="0" err="1"/>
              <a:t>ciclina</a:t>
            </a:r>
            <a:r>
              <a:rPr lang="es-ES" altLang="es-AR" dirty="0"/>
              <a:t> mitótica</a:t>
            </a:r>
          </a:p>
          <a:p>
            <a:pPr>
              <a:spcBef>
                <a:spcPct val="50000"/>
              </a:spcBef>
            </a:pPr>
            <a:endParaRPr lang="es-ES" altLang="es-AR" dirty="0"/>
          </a:p>
          <a:p>
            <a:pPr>
              <a:spcBef>
                <a:spcPct val="50000"/>
              </a:spcBef>
            </a:pPr>
            <a:r>
              <a:rPr lang="es-ES" altLang="es-AR" dirty="0"/>
              <a:t>Factor promotor de Mitosis           </a:t>
            </a:r>
            <a:r>
              <a:rPr lang="es-ES" altLang="es-AR" dirty="0" err="1"/>
              <a:t>Mitosis</a:t>
            </a:r>
            <a:endParaRPr lang="es-ES" altLang="es-AR" dirty="0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692275" y="2781300"/>
            <a:ext cx="0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203575" y="3429000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572000" y="3429000"/>
            <a:ext cx="172819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" name="Rectangle 1"/>
          <p:cNvSpPr/>
          <p:nvPr/>
        </p:nvSpPr>
        <p:spPr>
          <a:xfrm>
            <a:off x="198863" y="6191023"/>
            <a:ext cx="5243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b="1" dirty="0"/>
              <a:t>BIOLOGIA  CELULAR  Y  MOLECULAR  DE  ROBERTIS</a:t>
            </a:r>
            <a:endParaRPr lang="es-AR" sz="1400" dirty="0"/>
          </a:p>
        </p:txBody>
      </p:sp>
      <p:sp>
        <p:nvSpPr>
          <p:cNvPr id="3" name="Rectangle 2"/>
          <p:cNvSpPr/>
          <p:nvPr/>
        </p:nvSpPr>
        <p:spPr>
          <a:xfrm>
            <a:off x="238758" y="6488668"/>
            <a:ext cx="2626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De Robertis , Eduardo D. P. / Hib , Jose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7117667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" y="5474972"/>
            <a:ext cx="8719665" cy="1383028"/>
          </a:xfrm>
        </p:spPr>
        <p:txBody>
          <a:bodyPr/>
          <a:lstStyle/>
          <a:p>
            <a:pPr marL="0" indent="0" algn="l">
              <a:spcAft>
                <a:spcPts val="0"/>
              </a:spcAft>
            </a:pPr>
            <a:r>
              <a:rPr lang="en-US" dirty="0" smtClean="0"/>
              <a:t>Lange, et al. </a:t>
            </a:r>
            <a:r>
              <a:rPr lang="en-US" i="1" dirty="0" smtClean="0"/>
              <a:t>Endocr Rel Cancer. </a:t>
            </a:r>
            <a:r>
              <a:rPr lang="en-US" dirty="0" smtClean="0"/>
              <a:t>2011;18:C19-C24; 1. </a:t>
            </a:r>
            <a:r>
              <a:rPr lang="en-GB" dirty="0" err="1" smtClean="0"/>
              <a:t>Caldon</a:t>
            </a:r>
            <a:r>
              <a:rPr lang="en-GB" dirty="0" smtClean="0"/>
              <a:t> </a:t>
            </a:r>
            <a:r>
              <a:rPr lang="en-GB" dirty="0"/>
              <a:t>CE, et al. </a:t>
            </a:r>
            <a:r>
              <a:rPr lang="en-GB" i="1" dirty="0"/>
              <a:t>J Cell </a:t>
            </a:r>
            <a:r>
              <a:rPr lang="en-GB" i="1" dirty="0" smtClean="0"/>
              <a:t>Biochem. </a:t>
            </a:r>
            <a:r>
              <a:rPr lang="en-GB" dirty="0" smtClean="0"/>
              <a:t>2006;97:261-274; 2. Buckley </a:t>
            </a:r>
            <a:r>
              <a:rPr lang="en-GB" dirty="0"/>
              <a:t>MF, et al. </a:t>
            </a:r>
            <a:r>
              <a:rPr lang="en-GB" i="1" dirty="0" smtClean="0"/>
              <a:t>Oncogene</a:t>
            </a:r>
            <a:r>
              <a:rPr lang="en-GB" dirty="0" smtClean="0"/>
              <a:t>. 1993;8:2127-2133; 3. Dickson </a:t>
            </a:r>
            <a:r>
              <a:rPr lang="en-GB" dirty="0"/>
              <a:t>C, et al. </a:t>
            </a:r>
            <a:r>
              <a:rPr lang="en-GB" i="1" dirty="0"/>
              <a:t>Cancer </a:t>
            </a:r>
            <a:r>
              <a:rPr lang="en-GB" i="1" dirty="0" err="1" smtClean="0"/>
              <a:t>Lett</a:t>
            </a:r>
            <a:r>
              <a:rPr lang="en-GB" i="1" dirty="0" smtClean="0"/>
              <a:t>. </a:t>
            </a:r>
            <a:r>
              <a:rPr lang="en-GB" dirty="0" smtClean="0"/>
              <a:t>1995;90:43-50; 4. Finn </a:t>
            </a:r>
            <a:r>
              <a:rPr lang="en-GB" dirty="0"/>
              <a:t>RS, et al. </a:t>
            </a:r>
            <a:r>
              <a:rPr lang="en-GB" i="1" dirty="0"/>
              <a:t>Breast Cancer </a:t>
            </a:r>
            <a:r>
              <a:rPr lang="en-GB" i="1" dirty="0" smtClean="0"/>
              <a:t>Res. </a:t>
            </a:r>
            <a:r>
              <a:rPr lang="en-GB" dirty="0" smtClean="0"/>
              <a:t>2009;11:R77.</a:t>
            </a:r>
            <a:endParaRPr lang="en-GB" dirty="0"/>
          </a:p>
        </p:txBody>
      </p:sp>
      <p:sp>
        <p:nvSpPr>
          <p:cNvPr id="79" name="Oval 78"/>
          <p:cNvSpPr/>
          <p:nvPr/>
        </p:nvSpPr>
        <p:spPr bwMode="auto">
          <a:xfrm>
            <a:off x="4358592" y="3205533"/>
            <a:ext cx="864000" cy="50400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/>
              </a:rPr>
              <a:t>RB</a:t>
            </a:r>
            <a:endParaRPr lang="en-US" sz="12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358592" y="4605831"/>
            <a:ext cx="864000" cy="504000"/>
          </a:xfrm>
          <a:prstGeom prst="ellipse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/>
              </a:rPr>
              <a:t>RB</a:t>
            </a:r>
            <a:endParaRPr lang="en-US" sz="12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33370" y="4399339"/>
            <a:ext cx="119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C0504D"/>
                </a:solidFill>
                <a:ea typeface="ＭＳ Ｐゴシック" pitchFamily="34" charset="-128"/>
              </a:rPr>
              <a:t>Gene transcription</a:t>
            </a: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4790592" y="3696720"/>
            <a:ext cx="0" cy="8537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2810180" y="4367018"/>
            <a:ext cx="84521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270640" y="3037888"/>
            <a:ext cx="2539541" cy="2539540"/>
            <a:chOff x="270640" y="3037888"/>
            <a:chExt cx="2539541" cy="2539540"/>
          </a:xfrm>
        </p:grpSpPr>
        <p:sp>
          <p:nvSpPr>
            <p:cNvPr id="62" name="Orange Segment"/>
            <p:cNvSpPr/>
            <p:nvPr/>
          </p:nvSpPr>
          <p:spPr>
            <a:xfrm rot="16200000">
              <a:off x="194934" y="4084351"/>
              <a:ext cx="1421183" cy="126977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692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500" dirty="0">
                <a:solidFill>
                  <a:prstClr val="black"/>
                </a:solidFill>
              </a:endParaRPr>
            </a:p>
          </p:txBody>
        </p:sp>
        <p:sp>
          <p:nvSpPr>
            <p:cNvPr id="64" name="Purple Segment"/>
            <p:cNvSpPr/>
            <p:nvPr/>
          </p:nvSpPr>
          <p:spPr>
            <a:xfrm rot="10800000">
              <a:off x="1239595" y="4307658"/>
              <a:ext cx="1421183" cy="126977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692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500" dirty="0">
                <a:solidFill>
                  <a:prstClr val="black"/>
                </a:solidFill>
              </a:endParaRPr>
            </a:p>
          </p:txBody>
        </p:sp>
        <p:sp>
          <p:nvSpPr>
            <p:cNvPr id="66" name="Blue Segment"/>
            <p:cNvSpPr/>
            <p:nvPr/>
          </p:nvSpPr>
          <p:spPr>
            <a:xfrm rot="5400000">
              <a:off x="1464704" y="3268533"/>
              <a:ext cx="1421183" cy="126977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692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500" dirty="0">
                <a:solidFill>
                  <a:prstClr val="black"/>
                </a:solidFill>
              </a:endParaRPr>
            </a:p>
          </p:txBody>
        </p:sp>
        <p:sp>
          <p:nvSpPr>
            <p:cNvPr id="67" name="Green segment"/>
            <p:cNvSpPr/>
            <p:nvPr/>
          </p:nvSpPr>
          <p:spPr>
            <a:xfrm>
              <a:off x="432218" y="3037888"/>
              <a:ext cx="1421183" cy="126977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692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500" dirty="0">
                <a:solidFill>
                  <a:prstClr val="black"/>
                </a:solidFill>
              </a:endParaRPr>
            </a:p>
          </p:txBody>
        </p:sp>
        <p:sp>
          <p:nvSpPr>
            <p:cNvPr id="68" name="Orange Arrowhead"/>
            <p:cNvSpPr/>
            <p:nvPr/>
          </p:nvSpPr>
          <p:spPr>
            <a:xfrm>
              <a:off x="270640" y="4008645"/>
              <a:ext cx="634885" cy="31583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500" dirty="0">
                <a:solidFill>
                  <a:prstClr val="white"/>
                </a:solidFill>
              </a:endParaRPr>
            </a:p>
          </p:txBody>
        </p:sp>
        <p:sp>
          <p:nvSpPr>
            <p:cNvPr id="224263" name="TextBox 224262"/>
            <p:cNvSpPr txBox="1"/>
            <p:nvPr/>
          </p:nvSpPr>
          <p:spPr>
            <a:xfrm>
              <a:off x="932244" y="4657644"/>
              <a:ext cx="396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C0504D">
                      <a:lumMod val="40000"/>
                      <a:lumOff val="60000"/>
                    </a:srgbClr>
                  </a:solidFill>
                  <a:ea typeface="ＭＳ Ｐゴシック" pitchFamily="34" charset="-128"/>
                </a:rPr>
                <a:t>G2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90080" y="4657644"/>
              <a:ext cx="396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F79646">
                      <a:lumMod val="40000"/>
                      <a:lumOff val="60000"/>
                    </a:srgbClr>
                  </a:solidFill>
                  <a:ea typeface="ＭＳ Ｐゴシック" pitchFamily="34" charset="-128"/>
                </a:rPr>
                <a:t>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1662" y="3683238"/>
              <a:ext cx="396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9BBB59"/>
                  </a:solidFill>
                  <a:ea typeface="ＭＳ Ｐゴシック" pitchFamily="34" charset="-128"/>
                </a:rPr>
                <a:t>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91725" y="4041228"/>
              <a:ext cx="396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4BACC6"/>
                  </a:solidFill>
                  <a:ea typeface="ＭＳ Ｐゴシック" pitchFamily="34" charset="-128"/>
                </a:rPr>
                <a:t>G1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39602" y="3696943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4BACC6"/>
                  </a:solidFill>
                  <a:ea typeface="ＭＳ Ｐゴシック" pitchFamily="34" charset="-128"/>
                </a:rPr>
                <a:t>G0</a:t>
              </a:r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1570871" y="3455979"/>
              <a:ext cx="710606" cy="710606"/>
            </a:xfrm>
            <a:prstGeom prst="circularArrow">
              <a:avLst>
                <a:gd name="adj1" fmla="val 14244"/>
                <a:gd name="adj2" fmla="val 1559206"/>
                <a:gd name="adj3" fmla="val 12923024"/>
                <a:gd name="adj4" fmla="val 19448552"/>
                <a:gd name="adj5" fmla="val 1778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500" dirty="0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80"/>
          <p:cNvSpPr/>
          <p:nvPr/>
        </p:nvSpPr>
        <p:spPr>
          <a:xfrm>
            <a:off x="4277512" y="4614005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69" name="Oval 68"/>
          <p:cNvSpPr/>
          <p:nvPr/>
        </p:nvSpPr>
        <p:spPr>
          <a:xfrm>
            <a:off x="4496587" y="4502088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71" name="Oval 70"/>
          <p:cNvSpPr/>
          <p:nvPr/>
        </p:nvSpPr>
        <p:spPr>
          <a:xfrm>
            <a:off x="4870375" y="4502088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72" name="Oval 71"/>
          <p:cNvSpPr/>
          <p:nvPr/>
        </p:nvSpPr>
        <p:spPr>
          <a:xfrm>
            <a:off x="5089453" y="4614005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46491" y="5109831"/>
            <a:ext cx="688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7CC2"/>
                </a:solidFill>
                <a:ea typeface="ＭＳ Ｐゴシック" pitchFamily="34" charset="-128"/>
              </a:rPr>
              <a:t>Inactive</a:t>
            </a:r>
            <a:endParaRPr lang="en-GB" sz="5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59464" y="2736068"/>
            <a:ext cx="126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7CC2"/>
                </a:solidFill>
                <a:ea typeface="ＭＳ Ｐゴシック" pitchFamily="34" charset="-128"/>
              </a:rPr>
              <a:t>Active tumour suppressor</a:t>
            </a:r>
            <a:endParaRPr lang="en-GB" sz="5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948400" y="3277533"/>
            <a:ext cx="576000" cy="360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E2F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3693801" y="4194848"/>
            <a:ext cx="576000" cy="360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E2F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56050" y="3979391"/>
            <a:ext cx="330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ea typeface="ＭＳ Ｐゴシック" pitchFamily="34" charset="-128"/>
              </a:rPr>
              <a:t>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05454" y="2518730"/>
            <a:ext cx="2307128" cy="2111441"/>
            <a:chOff x="5305454" y="2518730"/>
            <a:chExt cx="2307128" cy="211144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389538" y="2719647"/>
              <a:ext cx="1223044" cy="432000"/>
            </a:xfrm>
            <a:prstGeom prst="roundRect">
              <a:avLst/>
            </a:prstGeom>
            <a:solidFill>
              <a:srgbClr val="CB37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43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  <a:cs typeface="Arial"/>
                </a:rPr>
                <a:t>CDK4/6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5490473" y="2518730"/>
              <a:ext cx="1368000" cy="864000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err="1">
                  <a:solidFill>
                    <a:prstClr val="white"/>
                  </a:solidFill>
                </a:rPr>
                <a:t>Cyclin</a:t>
              </a:r>
              <a:r>
                <a:rPr lang="en-GB" sz="1200" b="1" dirty="0">
                  <a:solidFill>
                    <a:prstClr val="white"/>
                  </a:solidFill>
                </a:rPr>
                <a:t> D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H="1">
              <a:off x="5305454" y="3453385"/>
              <a:ext cx="851506" cy="11767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545180" y="1201510"/>
            <a:ext cx="3468179" cy="1435247"/>
            <a:chOff x="4545180" y="1201510"/>
            <a:chExt cx="3468179" cy="1435247"/>
          </a:xfrm>
        </p:grpSpPr>
        <p:sp>
          <p:nvSpPr>
            <p:cNvPr id="41" name="TextBox 40"/>
            <p:cNvSpPr txBox="1"/>
            <p:nvPr/>
          </p:nvSpPr>
          <p:spPr>
            <a:xfrm>
              <a:off x="4978827" y="1201510"/>
              <a:ext cx="746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Pl3K/</a:t>
              </a:r>
              <a:r>
                <a:rPr lang="en-GB" sz="1200" b="1" dirty="0" err="1">
                  <a:solidFill>
                    <a:prstClr val="black"/>
                  </a:solidFill>
                  <a:ea typeface="ＭＳ Ｐゴシック" pitchFamily="34" charset="-128"/>
                </a:rPr>
                <a:t>Akt</a:t>
              </a:r>
              <a:endParaRPr lang="en-GB" sz="12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12850" y="1470304"/>
              <a:ext cx="528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STATs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79392" y="1487257"/>
              <a:ext cx="638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MAPKs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41349" y="1201510"/>
              <a:ext cx="81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ER/PR/AR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2732" y="1201510"/>
              <a:ext cx="1120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err="1">
                  <a:solidFill>
                    <a:prstClr val="black"/>
                  </a:solidFill>
                  <a:ea typeface="ＭＳ Ｐゴシック" pitchFamily="34" charset="-128"/>
                </a:rPr>
                <a:t>Wnt</a:t>
              </a: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/</a:t>
              </a:r>
              <a:r>
                <a:rPr lang="el-GR" sz="1200" b="1" dirty="0">
                  <a:solidFill>
                    <a:prstClr val="black"/>
                  </a:solidFill>
                  <a:ea typeface="ＭＳ Ｐゴシック" pitchFamily="34" charset="-128"/>
                </a:rPr>
                <a:t>β</a:t>
              </a: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-catenin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45180" y="1487258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NF-</a:t>
              </a:r>
              <a:r>
                <a:rPr lang="el-GR" sz="1200" b="1" dirty="0">
                  <a:solidFill>
                    <a:prstClr val="black"/>
                  </a:solidFill>
                  <a:ea typeface="ＭＳ Ｐゴシック" pitchFamily="34" charset="-128"/>
                </a:rPr>
                <a:t>κ</a:t>
              </a:r>
              <a:r>
                <a:rPr lang="en-GB" sz="1200" b="1" dirty="0">
                  <a:solidFill>
                    <a:prstClr val="black"/>
                  </a:solidFill>
                  <a:ea typeface="ＭＳ Ｐゴシック" pitchFamily="34" charset="-128"/>
                </a:rPr>
                <a:t>B</a:t>
              </a:r>
            </a:p>
          </p:txBody>
        </p:sp>
        <p:cxnSp>
          <p:nvCxnSpPr>
            <p:cNvPr id="59" name="Straight Arrow Connector 58"/>
            <p:cNvCxnSpPr>
              <a:stCxn id="41" idx="2"/>
            </p:cNvCxnSpPr>
            <p:nvPr/>
          </p:nvCxnSpPr>
          <p:spPr bwMode="auto">
            <a:xfrm>
              <a:off x="5351942" y="1478509"/>
              <a:ext cx="419574" cy="10439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1" name="Straight Arrow Connector 60"/>
            <p:cNvCxnSpPr>
              <a:stCxn id="42" idx="2"/>
            </p:cNvCxnSpPr>
            <p:nvPr/>
          </p:nvCxnSpPr>
          <p:spPr bwMode="auto">
            <a:xfrm>
              <a:off x="5877217" y="1747303"/>
              <a:ext cx="135599" cy="7180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3" name="Straight Arrow Connector 62"/>
            <p:cNvCxnSpPr>
              <a:stCxn id="44" idx="2"/>
            </p:cNvCxnSpPr>
            <p:nvPr/>
          </p:nvCxnSpPr>
          <p:spPr bwMode="auto">
            <a:xfrm flipH="1">
              <a:off x="6255387" y="1478509"/>
              <a:ext cx="95530" cy="9867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5" name="Straight Arrow Connector 64"/>
            <p:cNvCxnSpPr>
              <a:stCxn id="45" idx="2"/>
            </p:cNvCxnSpPr>
            <p:nvPr/>
          </p:nvCxnSpPr>
          <p:spPr bwMode="auto">
            <a:xfrm flipH="1">
              <a:off x="6685916" y="1478509"/>
              <a:ext cx="767130" cy="11264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8" name="Straight Arrow Connector 87"/>
            <p:cNvCxnSpPr>
              <a:stCxn id="43" idx="2"/>
            </p:cNvCxnSpPr>
            <p:nvPr/>
          </p:nvCxnSpPr>
          <p:spPr bwMode="auto">
            <a:xfrm flipH="1">
              <a:off x="6489067" y="1764256"/>
              <a:ext cx="409708" cy="7518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9" name="Straight Arrow Connector 88"/>
            <p:cNvCxnSpPr>
              <a:stCxn id="57" idx="2"/>
            </p:cNvCxnSpPr>
            <p:nvPr/>
          </p:nvCxnSpPr>
          <p:spPr bwMode="auto">
            <a:xfrm>
              <a:off x="4826668" y="1764257"/>
              <a:ext cx="735298" cy="872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7650987" y="1379310"/>
            <a:ext cx="1068678" cy="2201058"/>
            <a:chOff x="7650987" y="1379310"/>
            <a:chExt cx="1068678" cy="2201058"/>
          </a:xfrm>
        </p:grpSpPr>
        <p:grpSp>
          <p:nvGrpSpPr>
            <p:cNvPr id="6" name="Group 224281"/>
            <p:cNvGrpSpPr/>
            <p:nvPr/>
          </p:nvGrpSpPr>
          <p:grpSpPr>
            <a:xfrm rot="8713215" flipH="1">
              <a:off x="7650987" y="2520249"/>
              <a:ext cx="360000" cy="180000"/>
              <a:chOff x="5087969" y="2316055"/>
              <a:chExt cx="360000" cy="180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H="1">
                <a:off x="5087969" y="2406055"/>
                <a:ext cx="36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5091047" y="2316055"/>
                <a:ext cx="0" cy="18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5"/>
            <p:cNvGrpSpPr/>
            <p:nvPr/>
          </p:nvGrpSpPr>
          <p:grpSpPr>
            <a:xfrm rot="12414414" flipH="1">
              <a:off x="7653048" y="3139483"/>
              <a:ext cx="360000" cy="180000"/>
              <a:chOff x="5087973" y="2316055"/>
              <a:chExt cx="360000" cy="180000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flipH="1">
                <a:off x="5087973" y="2406054"/>
                <a:ext cx="36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5091047" y="2316055"/>
                <a:ext cx="0" cy="18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Oval 118"/>
            <p:cNvSpPr/>
            <p:nvPr/>
          </p:nvSpPr>
          <p:spPr bwMode="auto">
            <a:xfrm flipH="1">
              <a:off x="8005067" y="3220368"/>
              <a:ext cx="576000" cy="36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</a:rPr>
                <a:t>p16</a:t>
              </a:r>
            </a:p>
          </p:txBody>
        </p:sp>
        <p:sp>
          <p:nvSpPr>
            <p:cNvPr id="120" name="Oval 119"/>
            <p:cNvSpPr/>
            <p:nvPr/>
          </p:nvSpPr>
          <p:spPr bwMode="auto">
            <a:xfrm flipH="1">
              <a:off x="8005067" y="2219415"/>
              <a:ext cx="576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</a:rPr>
                <a:t>p21</a:t>
              </a:r>
            </a:p>
          </p:txBody>
        </p:sp>
        <p:grpSp>
          <p:nvGrpSpPr>
            <p:cNvPr id="10" name="Group 120"/>
            <p:cNvGrpSpPr/>
            <p:nvPr/>
          </p:nvGrpSpPr>
          <p:grpSpPr>
            <a:xfrm rot="5930694" flipH="1">
              <a:off x="8182787" y="1870681"/>
              <a:ext cx="360000" cy="180000"/>
              <a:chOff x="5087969" y="2316055"/>
              <a:chExt cx="360000" cy="18000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H="1">
                <a:off x="5087969" y="2406055"/>
                <a:ext cx="36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5091047" y="2316055"/>
                <a:ext cx="0" cy="18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 bwMode="auto">
            <a:xfrm flipH="1">
              <a:off x="8143665" y="1379310"/>
              <a:ext cx="576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white"/>
                  </a:solidFill>
                </a:rPr>
                <a:t>p53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2312544" y="4123605"/>
            <a:ext cx="27107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9762" y="1313808"/>
            <a:ext cx="3981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</a:rPr>
              <a:t>D-type </a:t>
            </a:r>
            <a:r>
              <a:rPr lang="en-GB" sz="2000" dirty="0" err="1">
                <a:solidFill>
                  <a:prstClr val="black"/>
                </a:solidFill>
                <a:ea typeface="ＭＳ Ｐゴシック" pitchFamily="34" charset="-128"/>
              </a:rPr>
              <a:t>cyclins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</a:rPr>
              <a:t> regulated in response to </a:t>
            </a:r>
            <a:r>
              <a:rPr lang="en-GB" sz="2000" dirty="0" err="1">
                <a:solidFill>
                  <a:prstClr val="black"/>
                </a:solidFill>
                <a:ea typeface="ＭＳ Ｐゴシック" pitchFamily="34" charset="-128"/>
              </a:rPr>
              <a:t>mitogenic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</a:rPr>
              <a:t> stimuli, including activation of RTKs and steroid hormone receptors</a:t>
            </a:r>
            <a:r>
              <a:rPr lang="en-GB" sz="2000" baseline="30000" dirty="0">
                <a:solidFill>
                  <a:prstClr val="black"/>
                </a:solidFill>
                <a:ea typeface="ＭＳ Ｐゴシック" pitchFamily="34" charset="-128"/>
              </a:rPr>
              <a:t>1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4405" y="3971238"/>
            <a:ext cx="343728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b="1" dirty="0">
                <a:solidFill>
                  <a:prstClr val="black"/>
                </a:solidFill>
                <a:ea typeface="ＭＳ Ｐゴシック" pitchFamily="34" charset="-128"/>
              </a:rPr>
              <a:t>Cyclin D1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</a:rPr>
              <a:t> is amplified in 15%–20% of breast cancers</a:t>
            </a:r>
            <a:r>
              <a:rPr lang="en-GB" sz="2000" baseline="30000" dirty="0">
                <a:solidFill>
                  <a:prstClr val="black"/>
                </a:solidFill>
                <a:ea typeface="ＭＳ Ｐゴシック" pitchFamily="34" charset="-128"/>
              </a:rPr>
              <a:t>2,3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</a:rPr>
              <a:t>Human ER+ breast cancer cell lines (including those with HER2 amplification) sensitive to G0/G1 arrest</a:t>
            </a:r>
            <a:r>
              <a:rPr lang="en-GB" sz="2000" baseline="30000" dirty="0">
                <a:solidFill>
                  <a:prstClr val="black"/>
                </a:solidFill>
                <a:ea typeface="ＭＳ Ｐゴシック" pitchFamily="34" charset="-128"/>
              </a:rPr>
              <a:t>4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3" name="Slide Number Placeholder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0FB56013-B943-42BA-886F-6F9D4EB85E9D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/>
              <a:t>21</a:t>
            </a:fld>
            <a:endParaRPr lang="en-US" sz="120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Regulación</a:t>
            </a:r>
            <a:r>
              <a:rPr lang="en-US" sz="2800" b="1" dirty="0" smtClean="0"/>
              <a:t> del Checkpoint </a:t>
            </a:r>
            <a:r>
              <a:rPr lang="en-US" sz="2800" b="1" dirty="0"/>
              <a:t>G1/S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Cancer de Mama</a:t>
            </a:r>
            <a:endParaRPr lang="es-AR" sz="2800" dirty="0">
              <a:solidFill>
                <a:prstClr val="white"/>
              </a:solidFill>
            </a:endParaRPr>
          </a:p>
        </p:txBody>
      </p:sp>
      <p:sp>
        <p:nvSpPr>
          <p:cNvPr id="77" name="TextBox 5"/>
          <p:cNvSpPr txBox="1">
            <a:spLocks noChangeArrowheads="1"/>
          </p:cNvSpPr>
          <p:nvPr/>
        </p:nvSpPr>
        <p:spPr bwMode="auto">
          <a:xfrm>
            <a:off x="5629628" y="2470905"/>
            <a:ext cx="1718877" cy="830997"/>
          </a:xfrm>
          <a:prstGeom prst="rect">
            <a:avLst/>
          </a:prstGeom>
          <a:solidFill>
            <a:srgbClr val="00FF00"/>
          </a:solidFill>
          <a:ln w="9525">
            <a:solidFill>
              <a:srgbClr val="00B05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anose="020F0502020204030204" pitchFamily="34" charset="0"/>
              </a:rPr>
              <a:t>CDK 4/6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anose="020F0502020204030204" pitchFamily="34" charset="0"/>
              </a:rPr>
              <a:t>inhibitors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95" y="3139995"/>
            <a:ext cx="1766325" cy="16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0620672" y="3229674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19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7127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Palbociclib (PD0332991)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idx="1"/>
          </p:nvPr>
        </p:nvSpPr>
        <p:spPr>
          <a:xfrm>
            <a:off x="393704" y="1213742"/>
            <a:ext cx="8529637" cy="535639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cs typeface="Arial"/>
              </a:rPr>
              <a:t>Oral, highly selective inhibitor of CDK4/6</a:t>
            </a:r>
          </a:p>
          <a:p>
            <a:r>
              <a:rPr lang="en-US" sz="1800" b="1" dirty="0" smtClean="0">
                <a:cs typeface="Arial"/>
              </a:rPr>
              <a:t>Prevents cell-cycle progression from G1 to S phase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>
                <a:ea typeface="MS PGothic"/>
                <a:cs typeface="Arial"/>
              </a:rPr>
              <a:t>In </a:t>
            </a:r>
            <a:r>
              <a:rPr lang="en-US" sz="1800" dirty="0">
                <a:ea typeface="MS PGothic"/>
                <a:cs typeface="Arial"/>
              </a:rPr>
              <a:t>vitro activity in Rb-positive </a:t>
            </a:r>
            <a:r>
              <a:rPr lang="en-US" sz="1800" dirty="0" smtClean="0">
                <a:ea typeface="MS PGothic"/>
                <a:cs typeface="Arial"/>
              </a:rPr>
              <a:t>tumour </a:t>
            </a:r>
            <a:r>
              <a:rPr lang="en-US" sz="1800" dirty="0">
                <a:ea typeface="MS PGothic"/>
                <a:cs typeface="Arial"/>
              </a:rPr>
              <a:t>cell lines and primary </a:t>
            </a:r>
            <a:r>
              <a:rPr lang="en-US" sz="1800" dirty="0" smtClean="0">
                <a:ea typeface="MS PGothic"/>
                <a:cs typeface="Arial"/>
              </a:rPr>
              <a:t>tumours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>
                <a:ea typeface="MS PGothic"/>
              </a:rPr>
              <a:t>Low </a:t>
            </a:r>
            <a:r>
              <a:rPr lang="en-US" sz="1800" dirty="0" err="1">
                <a:ea typeface="MS PGothic"/>
              </a:rPr>
              <a:t>nanomolar</a:t>
            </a:r>
            <a:r>
              <a:rPr lang="en-US" sz="1800" dirty="0">
                <a:ea typeface="MS PGothic"/>
              </a:rPr>
              <a:t> concentrations block </a:t>
            </a:r>
            <a:r>
              <a:rPr lang="en-US" sz="1800" dirty="0" smtClean="0">
                <a:ea typeface="MS PGothic"/>
              </a:rPr>
              <a:t>Rb </a:t>
            </a:r>
            <a:r>
              <a:rPr lang="en-US" sz="1800" dirty="0">
                <a:ea typeface="MS PGothic"/>
              </a:rPr>
              <a:t>phosphorylation, inducing G1 arrest in sensitive cell </a:t>
            </a:r>
            <a:r>
              <a:rPr lang="en-US" sz="1800" dirty="0" smtClean="0">
                <a:ea typeface="MS PGothic"/>
              </a:rPr>
              <a:t>lines</a:t>
            </a:r>
          </a:p>
          <a:p>
            <a:pPr marL="0" lvl="1" indent="0">
              <a:buNone/>
            </a:pPr>
            <a:endParaRPr lang="en-US" sz="2400" dirty="0">
              <a:ea typeface="MS PGothic"/>
            </a:endParaRPr>
          </a:p>
          <a:p>
            <a:endParaRPr lang="en-US" sz="2400" dirty="0">
              <a:ea typeface="MS PGothic"/>
              <a:cs typeface="Arial"/>
            </a:endParaRPr>
          </a:p>
          <a:p>
            <a:endParaRPr lang="en-US" dirty="0" smtClean="0"/>
          </a:p>
          <a:p>
            <a:endParaRPr lang="en-US" altLang="ja-JP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199390"/>
            <a:ext cx="8712200" cy="654050"/>
          </a:xfrm>
        </p:spPr>
        <p:txBody>
          <a:bodyPr>
            <a:noAutofit/>
          </a:bodyPr>
          <a:lstStyle/>
          <a:p>
            <a:pPr marL="0" indent="0" algn="l">
              <a:spcAft>
                <a:spcPts val="0"/>
              </a:spcAft>
            </a:pPr>
            <a:r>
              <a:rPr lang="en-US" dirty="0" smtClean="0"/>
              <a:t>1. Fry DW, et al. </a:t>
            </a:r>
            <a:r>
              <a:rPr lang="en-US" i="1" dirty="0" smtClean="0"/>
              <a:t>Mol Cancer Ther. </a:t>
            </a:r>
            <a:r>
              <a:rPr lang="en-US" dirty="0" smtClean="0"/>
              <a:t>2004;3:1427-1438; 2. Menu E, et al. </a:t>
            </a:r>
            <a:r>
              <a:rPr lang="en-US" i="1" dirty="0" smtClean="0"/>
              <a:t>Cancer Res</a:t>
            </a:r>
            <a:r>
              <a:rPr lang="en-US" dirty="0" smtClean="0"/>
              <a:t>. 2008;68:5519-5523;</a:t>
            </a:r>
            <a:r>
              <a:rPr lang="en-US" dirty="0"/>
              <a:t> </a:t>
            </a:r>
            <a:r>
              <a:rPr lang="en-US" dirty="0" smtClean="0"/>
              <a:t>3. Sutherland RL, Musgrove EA. </a:t>
            </a:r>
            <a:r>
              <a:rPr lang="en-US" i="1" dirty="0" smtClean="0"/>
              <a:t>Breast Cancer Res. </a:t>
            </a:r>
            <a:r>
              <a:rPr lang="en-US" dirty="0" smtClean="0"/>
              <a:t>2009;11:112.          </a:t>
            </a:r>
            <a:r>
              <a:rPr lang="en-US" b="1" dirty="0" err="1" smtClean="0"/>
              <a:t>Palbociclib</a:t>
            </a:r>
            <a:r>
              <a:rPr lang="en-US" b="1" dirty="0" smtClean="0"/>
              <a:t> </a:t>
            </a:r>
            <a:r>
              <a:rPr lang="en-US" b="1" dirty="0"/>
              <a:t>(PD-0332991) is an investigational compound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5" y="3089164"/>
            <a:ext cx="2865907" cy="3101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329" y="6135913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white"/>
                </a:solidFill>
                <a:ea typeface="MS PGothic"/>
              </a:rPr>
              <a:t>PD-0332991</a:t>
            </a:r>
          </a:p>
        </p:txBody>
      </p:sp>
      <p:graphicFrame>
        <p:nvGraphicFramePr>
          <p:cNvPr id="7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029558"/>
              </p:ext>
            </p:extLst>
          </p:nvPr>
        </p:nvGraphicFramePr>
        <p:xfrm>
          <a:off x="3516982" y="3438525"/>
          <a:ext cx="5304756" cy="2340648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2652642"/>
                <a:gridCol w="2652114"/>
              </a:tblGrid>
              <a:tr h="277702"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CH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CDK (cyclin partner)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IC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(µM)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3079" marR="33079" marT="9144" anchor="ctr" horzOverflow="overflow">
                    <a:solidFill>
                      <a:srgbClr val="660066"/>
                    </a:solidFill>
                  </a:tcPr>
                </a:tc>
              </a:tr>
              <a:tr h="254924">
                <a:tc>
                  <a:txBody>
                    <a:bodyPr/>
                    <a:lstStyle/>
                    <a:p>
                      <a:pPr marL="177800" marR="0" lvl="0" indent="-17780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CDK4 (cyclin D1)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</a:tr>
              <a:tr h="254924">
                <a:tc>
                  <a:txBody>
                    <a:bodyPr/>
                    <a:lstStyle/>
                    <a:p>
                      <a:pPr marL="177800" marR="0" lvl="0" indent="-17780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CDK4 (cyclin D3)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</a:tr>
              <a:tr h="254924">
                <a:tc>
                  <a:txBody>
                    <a:bodyPr/>
                    <a:lstStyle/>
                    <a:p>
                      <a:pPr marL="177800" marR="0" lvl="0" indent="-17780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CDK6 (cyclin D2)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</a:tr>
              <a:tr h="254924">
                <a:tc>
                  <a:txBody>
                    <a:bodyPr/>
                    <a:lstStyle/>
                    <a:p>
                      <a:pPr marL="177800" marR="0" lvl="0" indent="-17780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CDK2 (cyclin A)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</a:tr>
              <a:tr h="254924">
                <a:tc>
                  <a:txBody>
                    <a:bodyPr/>
                    <a:lstStyle/>
                    <a:p>
                      <a:pPr marL="177800" marR="0" lvl="0" indent="-17780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CDK1 (cyclin B)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</a:tr>
              <a:tr h="254924">
                <a:tc>
                  <a:txBody>
                    <a:bodyPr/>
                    <a:lstStyle/>
                    <a:p>
                      <a:pPr marL="177800" marR="0" lvl="0" indent="-17780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CDK5 (p25)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5684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marL="30586" marR="30586" marT="12682" marB="12682" anchor="ctr" horzOverflow="overflow"/>
                </a:tc>
              </a:tr>
            </a:tbl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0FB56013-B943-42BA-886F-6F9D4EB85E9D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/>
              <a:t>22</a:t>
            </a:fld>
            <a:endParaRPr lang="en-US" sz="120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0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48680"/>
            <a:ext cx="9144000" cy="2308324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-dependent kinase 4/6 inhibitor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palbociclib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combination with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letrozole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letrozole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alone as first-line treatment of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oestrogen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receptor-positive, HER2-negative, advanced breast cancer (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PALOMA-1/TRIO-18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a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2 study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22020" y="3835498"/>
            <a:ext cx="8282427" cy="2679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Finn RS, Crown JP, Lang I, Boer K, </a:t>
            </a:r>
            <a:r>
              <a:rPr lang="en-GB" sz="2400" dirty="0" err="1" smtClean="0"/>
              <a:t>Bondarenko</a:t>
            </a:r>
            <a:r>
              <a:rPr lang="en-GB" sz="2400" dirty="0" smtClean="0"/>
              <a:t> IM, </a:t>
            </a:r>
            <a:r>
              <a:rPr lang="en-GB" sz="2400" dirty="0" err="1" smtClean="0"/>
              <a:t>Kulyk</a:t>
            </a:r>
            <a:r>
              <a:rPr lang="en-GB" sz="2400" dirty="0" smtClean="0"/>
              <a:t> SO, </a:t>
            </a:r>
            <a:r>
              <a:rPr lang="en-GB" sz="2400" dirty="0" err="1" smtClean="0"/>
              <a:t>Ettl</a:t>
            </a:r>
            <a:r>
              <a:rPr lang="en-GB" sz="2400" dirty="0" smtClean="0"/>
              <a:t> J, Patel R, Pinter T, Schmidt M, </a:t>
            </a:r>
            <a:r>
              <a:rPr lang="en-GB" sz="2400" dirty="0" err="1" smtClean="0"/>
              <a:t>Shparyk</a:t>
            </a:r>
            <a:r>
              <a:rPr lang="en-GB" sz="2400" dirty="0" smtClean="0"/>
              <a:t> Y, </a:t>
            </a:r>
            <a:r>
              <a:rPr lang="en-GB" sz="2400" dirty="0" err="1" smtClean="0"/>
              <a:t>Thummala</a:t>
            </a:r>
            <a:r>
              <a:rPr lang="en-GB" sz="2400" dirty="0" smtClean="0"/>
              <a:t> AR, </a:t>
            </a:r>
            <a:r>
              <a:rPr lang="en-GB" sz="2400" dirty="0" err="1" smtClean="0"/>
              <a:t>Voytko</a:t>
            </a:r>
            <a:r>
              <a:rPr lang="en-GB" sz="2400" dirty="0" smtClean="0"/>
              <a:t> NL, </a:t>
            </a:r>
            <a:r>
              <a:rPr lang="en-GB" sz="2400" dirty="0" err="1" smtClean="0"/>
              <a:t>Fowst</a:t>
            </a:r>
            <a:r>
              <a:rPr lang="en-GB" sz="2400" dirty="0" smtClean="0"/>
              <a:t> C, Huang X, Kim ST, Randolph S, </a:t>
            </a:r>
            <a:r>
              <a:rPr lang="en-GB" sz="2400" dirty="0" err="1" smtClean="0"/>
              <a:t>Slamon</a:t>
            </a:r>
            <a:r>
              <a:rPr lang="en-GB" sz="2400" dirty="0" smtClean="0"/>
              <a:t> DJ. </a:t>
            </a:r>
          </a:p>
          <a:p>
            <a:pPr marL="0" indent="0" algn="r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i="1" dirty="0" smtClean="0"/>
              <a:t>Lancet Oncology</a:t>
            </a:r>
            <a:r>
              <a:rPr lang="en-GB" sz="1800" dirty="0" smtClean="0"/>
              <a:t>. E-pub December 16, 2014.</a:t>
            </a:r>
          </a:p>
        </p:txBody>
      </p:sp>
    </p:spTree>
    <p:extLst>
      <p:ext uri="{BB962C8B-B14F-4D97-AF65-F5344CB8AC3E}">
        <p14:creationId xmlns:p14="http://schemas.microsoft.com/office/powerpoint/2010/main" val="31615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57014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PALOMA-1 (TRIO-18): Randomised Phase II Trial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66602" y="1143000"/>
            <a:ext cx="8464647" cy="3979546"/>
            <a:chOff x="254001" y="1541779"/>
            <a:chExt cx="8597900" cy="4114803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54001" y="1587502"/>
              <a:ext cx="6251612" cy="4006852"/>
              <a:chOff x="160" y="1000"/>
              <a:chExt cx="3938" cy="2524"/>
            </a:xfrm>
          </p:grpSpPr>
          <p:sp>
            <p:nvSpPr>
              <p:cNvPr id="20510" name="Line 37"/>
              <p:cNvSpPr>
                <a:spLocks noChangeShapeType="1"/>
              </p:cNvSpPr>
              <p:nvPr/>
            </p:nvSpPr>
            <p:spPr bwMode="auto">
              <a:xfrm>
                <a:off x="885" y="2292"/>
                <a:ext cx="2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06" name="Text Box 15"/>
              <p:cNvSpPr txBox="1">
                <a:spLocks noChangeArrowheads="1"/>
              </p:cNvSpPr>
              <p:nvPr/>
            </p:nvSpPr>
            <p:spPr bwMode="auto">
              <a:xfrm>
                <a:off x="1049" y="3263"/>
                <a:ext cx="548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a typeface="ＭＳ Ｐゴシック" pitchFamily="34" charset="-128"/>
                  </a:rPr>
                  <a:t>N = 66</a:t>
                </a:r>
              </a:p>
            </p:txBody>
          </p:sp>
          <p:sp>
            <p:nvSpPr>
              <p:cNvPr id="20507" name="Text Box 16"/>
              <p:cNvSpPr txBox="1">
                <a:spLocks noChangeArrowheads="1"/>
              </p:cNvSpPr>
              <p:nvPr/>
            </p:nvSpPr>
            <p:spPr bwMode="auto">
              <a:xfrm>
                <a:off x="1690" y="2015"/>
                <a:ext cx="329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FFFF"/>
                    </a:solidFill>
                    <a:ea typeface="ＭＳ Ｐゴシック" pitchFamily="34" charset="-128"/>
                  </a:rPr>
                  <a:t>1:1</a:t>
                </a:r>
              </a:p>
            </p:txBody>
          </p:sp>
          <p:sp>
            <p:nvSpPr>
              <p:cNvPr id="20508" name="Text Box 34"/>
              <p:cNvSpPr txBox="1">
                <a:spLocks noChangeArrowheads="1"/>
              </p:cNvSpPr>
              <p:nvPr/>
            </p:nvSpPr>
            <p:spPr bwMode="auto">
              <a:xfrm>
                <a:off x="160" y="1000"/>
                <a:ext cx="2384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i="1" u="sng" dirty="0">
                    <a:solidFill>
                      <a:prstClr val="black"/>
                    </a:solidFill>
                    <a:ea typeface="ＭＳ Ｐゴシック" pitchFamily="34" charset="-128"/>
                  </a:rPr>
                  <a:t>Part 1:  All Comers</a:t>
                </a:r>
              </a:p>
            </p:txBody>
          </p:sp>
          <p:sp>
            <p:nvSpPr>
              <p:cNvPr id="20509" name="Text Box 36"/>
              <p:cNvSpPr txBox="1">
                <a:spLocks noChangeArrowheads="1"/>
              </p:cNvSpPr>
              <p:nvPr/>
            </p:nvSpPr>
            <p:spPr bwMode="auto">
              <a:xfrm>
                <a:off x="166" y="2112"/>
                <a:ext cx="724" cy="361"/>
              </a:xfrm>
              <a:prstGeom prst="roundRect">
                <a:avLst>
                  <a:gd name="adj" fmla="val 1045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45720" rIns="4572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  <a:ea typeface="ＭＳ Ｐゴシック" pitchFamily="34" charset="-128"/>
                  </a:rPr>
                  <a:t>ER+, HER2–    BC</a:t>
                </a: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1167" y="1354"/>
                <a:ext cx="272" cy="1903"/>
              </a:xfrm>
              <a:prstGeom prst="roundRect">
                <a:avLst>
                  <a:gd name="adj" fmla="val 1280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R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N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O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M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I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T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I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O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N</a:t>
                </a:r>
              </a:p>
            </p:txBody>
          </p:sp>
          <p:sp>
            <p:nvSpPr>
              <p:cNvPr id="20512" name="Text Box 40"/>
              <p:cNvSpPr txBox="1">
                <a:spLocks noChangeArrowheads="1"/>
              </p:cNvSpPr>
              <p:nvPr/>
            </p:nvSpPr>
            <p:spPr bwMode="auto">
              <a:xfrm>
                <a:off x="1860" y="1463"/>
                <a:ext cx="820" cy="645"/>
              </a:xfrm>
              <a:prstGeom prst="roundRect">
                <a:avLst>
                  <a:gd name="adj" fmla="val 6742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45720" rIns="4572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PD0332991 125 mg QD</a:t>
                </a:r>
                <a:r>
                  <a:rPr lang="en-US" sz="1400" b="1" baseline="30000" dirty="0">
                    <a:solidFill>
                      <a:srgbClr val="000000"/>
                    </a:solidFill>
                    <a:ea typeface="ＭＳ Ｐゴシック" pitchFamily="34" charset="-128"/>
                  </a:rPr>
                  <a:t>a</a:t>
                </a: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 + Letrozole </a:t>
                </a:r>
                <a:b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</a:b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2.5 mg QD</a:t>
                </a:r>
              </a:p>
            </p:txBody>
          </p:sp>
          <p:sp>
            <p:nvSpPr>
              <p:cNvPr id="20513" name="Text Box 41"/>
              <p:cNvSpPr txBox="1">
                <a:spLocks noChangeArrowheads="1"/>
              </p:cNvSpPr>
              <p:nvPr/>
            </p:nvSpPr>
            <p:spPr bwMode="auto">
              <a:xfrm>
                <a:off x="1882" y="2528"/>
                <a:ext cx="808" cy="645"/>
              </a:xfrm>
              <a:prstGeom prst="roundRect">
                <a:avLst>
                  <a:gd name="adj" fmla="val 764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45720" rIns="4572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Letrozole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2.5 mg QD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9" name="Line 37"/>
              <p:cNvSpPr>
                <a:spLocks noChangeShapeType="1"/>
              </p:cNvSpPr>
              <p:nvPr/>
            </p:nvSpPr>
            <p:spPr bwMode="auto">
              <a:xfrm>
                <a:off x="3783" y="2299"/>
                <a:ext cx="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4776768" y="1587500"/>
              <a:ext cx="4075133" cy="3996700"/>
              <a:chOff x="5037138" y="1579561"/>
              <a:chExt cx="4075111" cy="3996700"/>
            </a:xfrm>
          </p:grpSpPr>
          <p:sp>
            <p:nvSpPr>
              <p:cNvPr id="20490" name="Text Box 35"/>
              <p:cNvSpPr txBox="1">
                <a:spLocks noChangeArrowheads="1"/>
              </p:cNvSpPr>
              <p:nvPr/>
            </p:nvSpPr>
            <p:spPr bwMode="auto">
              <a:xfrm>
                <a:off x="5037138" y="1579561"/>
                <a:ext cx="3941761" cy="413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i="1" u="sng" dirty="0">
                    <a:solidFill>
                      <a:prstClr val="black"/>
                    </a:solidFill>
                    <a:ea typeface="ＭＳ Ｐゴシック" pitchFamily="34" charset="-128"/>
                  </a:rPr>
                  <a:t>Part 2:  Biomarker-Positive</a:t>
                </a:r>
              </a:p>
            </p:txBody>
          </p:sp>
          <p:sp>
            <p:nvSpPr>
              <p:cNvPr id="20492" name="Text Box 49"/>
              <p:cNvSpPr txBox="1">
                <a:spLocks noChangeArrowheads="1"/>
              </p:cNvSpPr>
              <p:nvPr/>
            </p:nvSpPr>
            <p:spPr bwMode="auto">
              <a:xfrm>
                <a:off x="6546935" y="5162552"/>
                <a:ext cx="869801" cy="413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a typeface="ＭＳ Ｐゴシック" pitchFamily="34" charset="-128"/>
                  </a:rPr>
                  <a:t>N = 99</a:t>
                </a:r>
              </a:p>
            </p:txBody>
          </p:sp>
          <p:sp>
            <p:nvSpPr>
              <p:cNvPr id="20493" name="Text Box 50"/>
              <p:cNvSpPr txBox="1">
                <a:spLocks noChangeArrowheads="1"/>
              </p:cNvSpPr>
              <p:nvPr/>
            </p:nvSpPr>
            <p:spPr bwMode="auto">
              <a:xfrm>
                <a:off x="7640637" y="3216009"/>
                <a:ext cx="522988" cy="413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FFFF"/>
                    </a:solidFill>
                    <a:ea typeface="ＭＳ Ｐゴシック" pitchFamily="34" charset="-128"/>
                  </a:rPr>
                  <a:t>1:1</a:t>
                </a:r>
              </a:p>
            </p:txBody>
          </p:sp>
          <p:sp>
            <p:nvSpPr>
              <p:cNvPr id="20494" name="Text Box 51"/>
              <p:cNvSpPr txBox="1">
                <a:spLocks noChangeArrowheads="1"/>
              </p:cNvSpPr>
              <p:nvPr/>
            </p:nvSpPr>
            <p:spPr bwMode="auto">
              <a:xfrm>
                <a:off x="5097463" y="3051360"/>
                <a:ext cx="1168400" cy="1256084"/>
              </a:xfrm>
              <a:prstGeom prst="roundRect">
                <a:avLst>
                  <a:gd name="adj" fmla="val 68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45720" rIns="4572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ER+, HER2– BC with </a:t>
                </a:r>
                <a:r>
                  <a:rPr lang="en-US" sz="1400" b="1" i="1" dirty="0">
                    <a:solidFill>
                      <a:srgbClr val="000056"/>
                    </a:solidFill>
                    <a:ea typeface="ＭＳ Ｐゴシック" pitchFamily="34" charset="-128"/>
                  </a:rPr>
                  <a:t>CCND1 amp and/or      loss of p16</a:t>
                </a:r>
              </a:p>
            </p:txBody>
          </p:sp>
          <p:sp>
            <p:nvSpPr>
              <p:cNvPr id="21" name="Text Box 53"/>
              <p:cNvSpPr txBox="1">
                <a:spLocks noChangeArrowheads="1"/>
              </p:cNvSpPr>
              <p:nvPr/>
            </p:nvSpPr>
            <p:spPr bwMode="auto">
              <a:xfrm>
                <a:off x="6765937" y="2181223"/>
                <a:ext cx="431798" cy="2991431"/>
              </a:xfrm>
              <a:prstGeom prst="roundRect">
                <a:avLst>
                  <a:gd name="adj" fmla="val 1004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R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N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O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M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I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T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I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O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N</a:t>
                </a:r>
              </a:p>
            </p:txBody>
          </p:sp>
          <p:sp>
            <p:nvSpPr>
              <p:cNvPr id="20497" name="Text Box 54"/>
              <p:cNvSpPr txBox="1">
                <a:spLocks noChangeArrowheads="1"/>
              </p:cNvSpPr>
              <p:nvPr/>
            </p:nvSpPr>
            <p:spPr bwMode="auto">
              <a:xfrm>
                <a:off x="7840662" y="2236680"/>
                <a:ext cx="1271587" cy="1034240"/>
              </a:xfrm>
              <a:prstGeom prst="roundRect">
                <a:avLst>
                  <a:gd name="adj" fmla="val 944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45720" rIns="4572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PD0332991 125 mg QD</a:t>
                </a:r>
                <a:r>
                  <a:rPr lang="en-US" sz="1400" b="1" baseline="30000" dirty="0">
                    <a:solidFill>
                      <a:srgbClr val="000000"/>
                    </a:solidFill>
                    <a:ea typeface="ＭＳ Ｐゴシック" pitchFamily="34" charset="-128"/>
                  </a:rPr>
                  <a:t>a</a:t>
                </a: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 + Letrozole </a:t>
                </a:r>
                <a:b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</a:b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2.5 mg QD</a:t>
                </a:r>
              </a:p>
            </p:txBody>
          </p:sp>
          <p:sp>
            <p:nvSpPr>
              <p:cNvPr id="20498" name="Text Box 55"/>
              <p:cNvSpPr txBox="1">
                <a:spLocks noChangeArrowheads="1"/>
              </p:cNvSpPr>
              <p:nvPr/>
            </p:nvSpPr>
            <p:spPr bwMode="auto">
              <a:xfrm>
                <a:off x="7875587" y="3827098"/>
                <a:ext cx="1236662" cy="1034240"/>
              </a:xfrm>
              <a:prstGeom prst="roundRect">
                <a:avLst>
                  <a:gd name="adj" fmla="val 944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45720" rIns="4572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Letrozole   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2.5 mg QD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0489" name="Line 59"/>
            <p:cNvSpPr>
              <a:spLocks noChangeShapeType="1"/>
            </p:cNvSpPr>
            <p:nvPr/>
          </p:nvSpPr>
          <p:spPr bwMode="auto">
            <a:xfrm>
              <a:off x="4546600" y="1541779"/>
              <a:ext cx="0" cy="411480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cxnSp>
        <p:nvCxnSpPr>
          <p:cNvPr id="10" name="Elbow Connector 9"/>
          <p:cNvCxnSpPr>
            <a:stCxn id="21" idx="3"/>
            <a:endCxn id="20497" idx="1"/>
          </p:cNvCxnSpPr>
          <p:nvPr/>
        </p:nvCxnSpPr>
        <p:spPr>
          <a:xfrm flipV="1">
            <a:off x="6846397" y="2322859"/>
            <a:ext cx="632966" cy="892794"/>
          </a:xfrm>
          <a:prstGeom prst="bentConnector3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6829463" y="3215653"/>
            <a:ext cx="667350" cy="64534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2266972" y="2373644"/>
            <a:ext cx="642931" cy="877279"/>
          </a:xfrm>
          <a:prstGeom prst="bentConnector3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2266972" y="3250923"/>
            <a:ext cx="677856" cy="713137"/>
          </a:xfrm>
          <a:prstGeom prst="bentConnector3">
            <a:avLst>
              <a:gd name="adj1" fmla="val 47541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3695700" y="6451600"/>
            <a:ext cx="1765300" cy="292099"/>
          </a:xfrm>
          <a:prstGeom prst="rect">
            <a:avLst/>
          </a:prstGeom>
          <a:solidFill>
            <a:srgbClr val="29292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987" y="5251271"/>
            <a:ext cx="8043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Postmenopausal women, first line ER+/HER2–, RECIST measureable or bone only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Primary endpoint: PFS (powered for 50% improvement; 9 &gt;13.5 months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Analyses presented: IMPAKT 2012, SABCS 2012, AACR 2014 (final)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Publication embargo in place for results presentation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72248"/>
            <a:ext cx="886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prstClr val="black"/>
                </a:solidFill>
                <a:ea typeface="ＭＳ Ｐゴシック" pitchFamily="34" charset="-128"/>
              </a:rPr>
              <a:t>1. Clinicaltrials.gov;</a:t>
            </a:r>
            <a:r>
              <a:rPr lang="fr-FR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nl-NL" sz="1050" dirty="0">
                <a:solidFill>
                  <a:prstClr val="black"/>
                </a:solidFill>
                <a:ea typeface="ＭＳ Ｐゴシック" pitchFamily="34" charset="-128"/>
              </a:rPr>
              <a:t>NCT00721409</a:t>
            </a:r>
            <a:r>
              <a:rPr lang="fr-FR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fr-FR" sz="1200" dirty="0">
                <a:solidFill>
                  <a:prstClr val="black"/>
                </a:solidFill>
                <a:ea typeface="ＭＳ Ｐゴシック" pitchFamily="34" charset="-128"/>
              </a:rPr>
              <a:t>2. Finn RS, et al SABCS; </a:t>
            </a:r>
            <a:r>
              <a:rPr lang="fr-FR" sz="1200" dirty="0" err="1">
                <a:solidFill>
                  <a:prstClr val="black"/>
                </a:solidFill>
                <a:ea typeface="ＭＳ Ｐゴシック" pitchFamily="34" charset="-128"/>
              </a:rPr>
              <a:t>December</a:t>
            </a:r>
            <a:r>
              <a:rPr lang="fr-FR" sz="1200" dirty="0">
                <a:solidFill>
                  <a:prstClr val="black"/>
                </a:solidFill>
                <a:ea typeface="ＭＳ Ｐゴシック" pitchFamily="34" charset="-128"/>
              </a:rPr>
              <a:t> 4-8, 2012; San Antonio, TX. Abstract S1-6. </a:t>
            </a:r>
            <a:r>
              <a:rPr lang="en-US" sz="1200" baseline="300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Schedule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3/1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  <a:effectLst/>
              </a:rPr>
              <a:t>PALOMA-1/TRIO-18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: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/>
              </a:rPr>
              <a:t>Patient Baseline Characteristics</a:t>
            </a:r>
            <a:endParaRPr lang="en-GB" sz="36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174260"/>
              </p:ext>
            </p:extLst>
          </p:nvPr>
        </p:nvGraphicFramePr>
        <p:xfrm>
          <a:off x="351286" y="1575920"/>
          <a:ext cx="8469186" cy="386930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407848"/>
                <a:gridCol w="1010223"/>
                <a:gridCol w="1010223"/>
                <a:gridCol w="1010223"/>
                <a:gridCol w="1010223"/>
                <a:gridCol w="1010223"/>
                <a:gridCol w="1010223"/>
              </a:tblGrid>
              <a:tr h="28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Combined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Cohort 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Cohort 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Characteristic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PAL + 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(n=84)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(n=81)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PAL + 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(n=34)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(n=32)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PAL +LET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(n=50)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(n=49)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Median (IQR) age, years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63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(54–71)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64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(56–70)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66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(56–72)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64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(57–70)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62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(54–70)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(56–71)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ECOG PS, n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46 (55)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38 (45)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45 (56)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36 (44)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23 (68)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11 (32)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20 (63)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12 (38)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23 (46)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27 (54)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25 (51)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24 (49)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Disease stage, n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IV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 (2)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82 (98)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 (1)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80 (99)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 (6)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32 (94)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32 (100)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50 (100)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 (2)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48 (98)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Disease site,* n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Visceral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Bone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Other (non-visceral)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37 (44)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17 (20)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30 (36)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43 (53)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12 (15)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26 (32)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10 (29)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7 (21)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17 (50)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11 (34)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 (19)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15 (47)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27 (54)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10 (20)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13 (26)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32 (65)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 (12)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11 (23)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 Placeholder 9"/>
          <p:cNvSpPr txBox="1">
            <a:spLocks/>
          </p:cNvSpPr>
          <p:nvPr/>
        </p:nvSpPr>
        <p:spPr>
          <a:xfrm>
            <a:off x="179512" y="5517232"/>
            <a:ext cx="8568952" cy="792088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ECOG PS=Eastern Cooperative Oncology Group performance status; IQR=interquartile range; LET=</a:t>
            </a:r>
            <a:r>
              <a:rPr lang="en-US" sz="1000" dirty="0" err="1" smtClean="0"/>
              <a:t>letrozole</a:t>
            </a:r>
            <a:r>
              <a:rPr lang="en-US" sz="1000" dirty="0" smtClean="0"/>
              <a:t>; PAL=</a:t>
            </a:r>
            <a:r>
              <a:rPr lang="en-US" sz="1000" dirty="0" err="1" smtClean="0"/>
              <a:t>palbociclib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*Based on CRF data. All data were available for all patients.</a:t>
            </a:r>
          </a:p>
          <a:p>
            <a:r>
              <a:rPr lang="en-GB" sz="1050" dirty="0" smtClean="0"/>
              <a:t/>
            </a:r>
            <a:br>
              <a:rPr lang="en-GB" sz="1050" dirty="0" smtClean="0"/>
            </a:br>
            <a:endParaRPr lang="en-GB" sz="105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622878" y="6438180"/>
            <a:ext cx="3495506" cy="375196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Finn et al. </a:t>
            </a:r>
            <a:r>
              <a:rPr lang="en-GB" i="1" dirty="0" smtClean="0"/>
              <a:t>Lancet </a:t>
            </a:r>
            <a:r>
              <a:rPr lang="en-GB" i="1" dirty="0" err="1" smtClean="0"/>
              <a:t>Oncol</a:t>
            </a:r>
            <a:r>
              <a:rPr lang="en-GB" dirty="0" smtClean="0"/>
              <a:t>. E-pub Dec 16, 2014</a:t>
            </a:r>
          </a:p>
        </p:txBody>
      </p:sp>
    </p:spTree>
    <p:extLst>
      <p:ext uri="{BB962C8B-B14F-4D97-AF65-F5344CB8AC3E}">
        <p14:creationId xmlns:p14="http://schemas.microsoft.com/office/powerpoint/2010/main" val="29189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 txBox="1">
            <a:spLocks noChangeArrowheads="1"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  <a:effectLst/>
                <a:latin typeface="+mn-lt"/>
              </a:rPr>
              <a:t>PALOMA-1/TRIO-18: PFS (ITT Population)</a:t>
            </a:r>
            <a:endParaRPr lang="en-US" sz="3600" dirty="0" smtClean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175395" y="1172593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175395" y="1559943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175395" y="1955230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175395" y="2342580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175395" y="2729930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175395" y="3123630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175395" y="3510980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175395" y="3904680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175395" y="4293618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175395" y="4680968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175395" y="5068318"/>
            <a:ext cx="873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8118201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7529239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6948214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6360839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778226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5190851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4609826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4020864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3433489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2850876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2263501" y="5067524"/>
            <a:ext cx="0" cy="857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006199" y="495163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0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906813" y="4561111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10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906813" y="417217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20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906813" y="378164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30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906813" y="338953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40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906813" y="300218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50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1906813" y="2611661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60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906813" y="222272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70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906813" y="183219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80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1906813" y="144008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90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807426" y="1052736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100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8197576" y="3897536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8157095" y="39380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8011839" y="3897536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7963420" y="39380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7791176" y="3897536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7742757" y="39380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7716564" y="3897536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7669732" y="39380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7703864" y="3897536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7655445" y="39380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7383189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7342707" y="3718943"/>
            <a:ext cx="8572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7322864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7274445" y="371894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6814864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6774382" y="3718943"/>
            <a:ext cx="8572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6548164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6506095" y="371894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6446564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6399732" y="371894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6373539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6333057" y="371894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>
            <a:off x="6367189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6318770" y="371894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6300514" y="3670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6252095" y="371894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5798864" y="3183161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752032" y="3229993"/>
            <a:ext cx="8572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>
            <a:off x="5786164" y="3183161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5737745" y="322999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5632176" y="3183161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5591695" y="3229993"/>
            <a:ext cx="8572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>
            <a:off x="5524226" y="3183161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>
            <a:off x="5483745" y="322999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5257526" y="3102199"/>
            <a:ext cx="0" cy="9366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5217045" y="31506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>
            <a:off x="5236095" y="3102199"/>
            <a:ext cx="1588" cy="9366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5196407" y="3149824"/>
            <a:ext cx="87313" cy="15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5236889" y="3102199"/>
            <a:ext cx="0" cy="9366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5190057" y="31506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5143226" y="3035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>
            <a:off x="5096395" y="307759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>
            <a:off x="5063851" y="303552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>
            <a:off x="5023370" y="3077593"/>
            <a:ext cx="8572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>
            <a:off x="4822551" y="2835499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>
            <a:off x="4782070" y="28839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4" name="Line 85"/>
          <p:cNvSpPr>
            <a:spLocks noChangeShapeType="1"/>
          </p:cNvSpPr>
          <p:nvPr/>
        </p:nvSpPr>
        <p:spPr bwMode="auto">
          <a:xfrm>
            <a:off x="4482826" y="2708499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5" name="Line 86"/>
          <p:cNvSpPr>
            <a:spLocks noChangeShapeType="1"/>
          </p:cNvSpPr>
          <p:nvPr/>
        </p:nvSpPr>
        <p:spPr bwMode="auto">
          <a:xfrm>
            <a:off x="4440757" y="2748980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6" name="Line 87"/>
          <p:cNvSpPr>
            <a:spLocks noChangeShapeType="1"/>
          </p:cNvSpPr>
          <p:nvPr/>
        </p:nvSpPr>
        <p:spPr bwMode="auto">
          <a:xfrm>
            <a:off x="4435201" y="2708499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7" name="Line 88"/>
          <p:cNvSpPr>
            <a:spLocks noChangeShapeType="1"/>
          </p:cNvSpPr>
          <p:nvPr/>
        </p:nvSpPr>
        <p:spPr bwMode="auto">
          <a:xfrm>
            <a:off x="4388370" y="2748980"/>
            <a:ext cx="8572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8" name="Line 89"/>
          <p:cNvSpPr>
            <a:spLocks noChangeShapeType="1"/>
          </p:cNvSpPr>
          <p:nvPr/>
        </p:nvSpPr>
        <p:spPr bwMode="auto">
          <a:xfrm>
            <a:off x="4241526" y="2581499"/>
            <a:ext cx="0" cy="9366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>
            <a:off x="4201045" y="262991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" name="Line 91"/>
          <p:cNvSpPr>
            <a:spLocks noChangeShapeType="1"/>
          </p:cNvSpPr>
          <p:nvPr/>
        </p:nvSpPr>
        <p:spPr bwMode="auto">
          <a:xfrm>
            <a:off x="3887514" y="2106836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1" name="Line 92"/>
          <p:cNvSpPr>
            <a:spLocks noChangeShapeType="1"/>
          </p:cNvSpPr>
          <p:nvPr/>
        </p:nvSpPr>
        <p:spPr bwMode="auto">
          <a:xfrm>
            <a:off x="3847032" y="2155255"/>
            <a:ext cx="8572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2" name="Line 93"/>
          <p:cNvSpPr>
            <a:spLocks noChangeShapeType="1"/>
          </p:cNvSpPr>
          <p:nvPr/>
        </p:nvSpPr>
        <p:spPr bwMode="auto">
          <a:xfrm>
            <a:off x="3646214" y="1933799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3" name="Line 94"/>
          <p:cNvSpPr>
            <a:spLocks noChangeShapeType="1"/>
          </p:cNvSpPr>
          <p:nvPr/>
        </p:nvSpPr>
        <p:spPr bwMode="auto">
          <a:xfrm>
            <a:off x="3605732" y="1974280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4" name="Line 95"/>
          <p:cNvSpPr>
            <a:spLocks noChangeShapeType="1"/>
          </p:cNvSpPr>
          <p:nvPr/>
        </p:nvSpPr>
        <p:spPr bwMode="auto">
          <a:xfrm>
            <a:off x="3633514" y="187347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>
            <a:off x="3593032" y="192189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6" name="Line 97"/>
          <p:cNvSpPr>
            <a:spLocks noChangeShapeType="1"/>
          </p:cNvSpPr>
          <p:nvPr/>
        </p:nvSpPr>
        <p:spPr bwMode="auto">
          <a:xfrm>
            <a:off x="3560489" y="1819499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7" name="Line 98"/>
          <p:cNvSpPr>
            <a:spLocks noChangeShapeType="1"/>
          </p:cNvSpPr>
          <p:nvPr/>
        </p:nvSpPr>
        <p:spPr bwMode="auto">
          <a:xfrm>
            <a:off x="3518420" y="1861568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8" name="Line 99"/>
          <p:cNvSpPr>
            <a:spLocks noChangeShapeType="1"/>
          </p:cNvSpPr>
          <p:nvPr/>
        </p:nvSpPr>
        <p:spPr bwMode="auto">
          <a:xfrm>
            <a:off x="3385864" y="1600424"/>
            <a:ext cx="0" cy="857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>
            <a:off x="3339032" y="1640905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0" name="Line 101"/>
          <p:cNvSpPr>
            <a:spLocks noChangeShapeType="1"/>
          </p:cNvSpPr>
          <p:nvPr/>
        </p:nvSpPr>
        <p:spPr bwMode="auto">
          <a:xfrm>
            <a:off x="2985814" y="1492474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1" name="Line 102"/>
          <p:cNvSpPr>
            <a:spLocks noChangeShapeType="1"/>
          </p:cNvSpPr>
          <p:nvPr/>
        </p:nvSpPr>
        <p:spPr bwMode="auto">
          <a:xfrm>
            <a:off x="2937395" y="1534543"/>
            <a:ext cx="9366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2" name="Line 103"/>
          <p:cNvSpPr>
            <a:spLocks noChangeShapeType="1"/>
          </p:cNvSpPr>
          <p:nvPr/>
        </p:nvSpPr>
        <p:spPr bwMode="auto">
          <a:xfrm>
            <a:off x="2792139" y="1386111"/>
            <a:ext cx="0" cy="873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3" name="Line 104"/>
          <p:cNvSpPr>
            <a:spLocks noChangeShapeType="1"/>
          </p:cNvSpPr>
          <p:nvPr/>
        </p:nvSpPr>
        <p:spPr bwMode="auto">
          <a:xfrm>
            <a:off x="2743720" y="142659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4" name="Line 105"/>
          <p:cNvSpPr>
            <a:spLocks noChangeShapeType="1"/>
          </p:cNvSpPr>
          <p:nvPr/>
        </p:nvSpPr>
        <p:spPr bwMode="auto">
          <a:xfrm>
            <a:off x="2496864" y="1125761"/>
            <a:ext cx="0" cy="9366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5" name="Line 106"/>
          <p:cNvSpPr>
            <a:spLocks noChangeShapeType="1"/>
          </p:cNvSpPr>
          <p:nvPr/>
        </p:nvSpPr>
        <p:spPr bwMode="auto">
          <a:xfrm>
            <a:off x="2456382" y="1172593"/>
            <a:ext cx="873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6" name="Line 107"/>
          <p:cNvSpPr>
            <a:spLocks noChangeShapeType="1"/>
          </p:cNvSpPr>
          <p:nvPr/>
        </p:nvSpPr>
        <p:spPr bwMode="auto">
          <a:xfrm>
            <a:off x="2269057" y="1125761"/>
            <a:ext cx="1588" cy="9366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>
            <a:off x="2223020" y="1171799"/>
            <a:ext cx="85725" cy="1588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2262707" y="1171799"/>
            <a:ext cx="5934075" cy="2765425"/>
          </a:xfrm>
          <a:custGeom>
            <a:avLst/>
            <a:gdLst/>
            <a:ahLst/>
            <a:cxnLst>
              <a:cxn ang="0">
                <a:pos x="173" y="0"/>
              </a:cxn>
              <a:cxn ang="0">
                <a:pos x="189" y="34"/>
              </a:cxn>
              <a:cxn ang="0">
                <a:pos x="189" y="63"/>
              </a:cxn>
              <a:cxn ang="0">
                <a:pos x="206" y="97"/>
              </a:cxn>
              <a:cxn ang="0">
                <a:pos x="244" y="131"/>
              </a:cxn>
              <a:cxn ang="0">
                <a:pos x="358" y="160"/>
              </a:cxn>
              <a:cxn ang="0">
                <a:pos x="362" y="194"/>
              </a:cxn>
              <a:cxn ang="0">
                <a:pos x="661" y="228"/>
              </a:cxn>
              <a:cxn ang="0">
                <a:pos x="695" y="261"/>
              </a:cxn>
              <a:cxn ang="0">
                <a:pos x="716" y="295"/>
              </a:cxn>
              <a:cxn ang="0">
                <a:pos x="716" y="329"/>
              </a:cxn>
              <a:cxn ang="0">
                <a:pos x="749" y="366"/>
              </a:cxn>
              <a:cxn ang="0">
                <a:pos x="808" y="400"/>
              </a:cxn>
              <a:cxn ang="0">
                <a:pos x="838" y="434"/>
              </a:cxn>
              <a:cxn ang="0">
                <a:pos x="867" y="472"/>
              </a:cxn>
              <a:cxn ang="0">
                <a:pos x="897" y="505"/>
              </a:cxn>
              <a:cxn ang="0">
                <a:pos x="1015" y="543"/>
              </a:cxn>
              <a:cxn ang="0">
                <a:pos x="1031" y="619"/>
              </a:cxn>
              <a:cxn ang="0">
                <a:pos x="1044" y="653"/>
              </a:cxn>
              <a:cxn ang="0">
                <a:pos x="1141" y="690"/>
              </a:cxn>
              <a:cxn ang="0">
                <a:pos x="1166" y="728"/>
              </a:cxn>
              <a:cxn ang="0">
                <a:pos x="1175" y="766"/>
              </a:cxn>
              <a:cxn ang="0">
                <a:pos x="1179" y="804"/>
              </a:cxn>
              <a:cxn ang="0">
                <a:pos x="1208" y="842"/>
              </a:cxn>
              <a:cxn ang="0">
                <a:pos x="1212" y="880"/>
              </a:cxn>
              <a:cxn ang="0">
                <a:pos x="1276" y="918"/>
              </a:cxn>
              <a:cxn ang="0">
                <a:pos x="1360" y="956"/>
              </a:cxn>
              <a:cxn ang="0">
                <a:pos x="1486" y="993"/>
              </a:cxn>
              <a:cxn ang="0">
                <a:pos x="1591" y="1035"/>
              </a:cxn>
              <a:cxn ang="0">
                <a:pos x="1671" y="1078"/>
              </a:cxn>
              <a:cxn ang="0">
                <a:pos x="1680" y="1120"/>
              </a:cxn>
              <a:cxn ang="0">
                <a:pos x="1730" y="1158"/>
              </a:cxn>
              <a:cxn ang="0">
                <a:pos x="1861" y="1200"/>
              </a:cxn>
              <a:cxn ang="0">
                <a:pos x="2025" y="1246"/>
              </a:cxn>
              <a:cxn ang="0">
                <a:pos x="2248" y="1296"/>
              </a:cxn>
              <a:cxn ang="0">
                <a:pos x="2412" y="1418"/>
              </a:cxn>
              <a:cxn ang="0">
                <a:pos x="2412" y="1477"/>
              </a:cxn>
              <a:cxn ang="0">
                <a:pos x="2539" y="1540"/>
              </a:cxn>
              <a:cxn ang="0">
                <a:pos x="3254" y="1604"/>
              </a:cxn>
              <a:cxn ang="0">
                <a:pos x="3738" y="1742"/>
              </a:cxn>
            </a:cxnLst>
            <a:rect l="0" t="0" r="r" b="b"/>
            <a:pathLst>
              <a:path w="3738" h="1742">
                <a:moveTo>
                  <a:pt x="0" y="0"/>
                </a:moveTo>
                <a:lnTo>
                  <a:pt x="173" y="0"/>
                </a:lnTo>
                <a:lnTo>
                  <a:pt x="173" y="34"/>
                </a:lnTo>
                <a:lnTo>
                  <a:pt x="189" y="34"/>
                </a:lnTo>
                <a:lnTo>
                  <a:pt x="189" y="63"/>
                </a:lnTo>
                <a:lnTo>
                  <a:pt x="189" y="63"/>
                </a:lnTo>
                <a:lnTo>
                  <a:pt x="189" y="97"/>
                </a:lnTo>
                <a:lnTo>
                  <a:pt x="206" y="97"/>
                </a:lnTo>
                <a:lnTo>
                  <a:pt x="206" y="131"/>
                </a:lnTo>
                <a:lnTo>
                  <a:pt x="244" y="131"/>
                </a:lnTo>
                <a:lnTo>
                  <a:pt x="244" y="160"/>
                </a:lnTo>
                <a:lnTo>
                  <a:pt x="358" y="160"/>
                </a:lnTo>
                <a:lnTo>
                  <a:pt x="358" y="194"/>
                </a:lnTo>
                <a:lnTo>
                  <a:pt x="362" y="194"/>
                </a:lnTo>
                <a:lnTo>
                  <a:pt x="362" y="228"/>
                </a:lnTo>
                <a:lnTo>
                  <a:pt x="661" y="228"/>
                </a:lnTo>
                <a:lnTo>
                  <a:pt x="661" y="261"/>
                </a:lnTo>
                <a:lnTo>
                  <a:pt x="695" y="261"/>
                </a:lnTo>
                <a:lnTo>
                  <a:pt x="695" y="295"/>
                </a:lnTo>
                <a:lnTo>
                  <a:pt x="716" y="295"/>
                </a:lnTo>
                <a:lnTo>
                  <a:pt x="716" y="329"/>
                </a:lnTo>
                <a:lnTo>
                  <a:pt x="716" y="329"/>
                </a:lnTo>
                <a:lnTo>
                  <a:pt x="716" y="366"/>
                </a:lnTo>
                <a:lnTo>
                  <a:pt x="749" y="366"/>
                </a:lnTo>
                <a:lnTo>
                  <a:pt x="749" y="400"/>
                </a:lnTo>
                <a:lnTo>
                  <a:pt x="808" y="400"/>
                </a:lnTo>
                <a:lnTo>
                  <a:pt x="808" y="434"/>
                </a:lnTo>
                <a:lnTo>
                  <a:pt x="838" y="434"/>
                </a:lnTo>
                <a:lnTo>
                  <a:pt x="838" y="472"/>
                </a:lnTo>
                <a:lnTo>
                  <a:pt x="867" y="472"/>
                </a:lnTo>
                <a:lnTo>
                  <a:pt x="867" y="505"/>
                </a:lnTo>
                <a:lnTo>
                  <a:pt x="897" y="505"/>
                </a:lnTo>
                <a:lnTo>
                  <a:pt x="897" y="543"/>
                </a:lnTo>
                <a:lnTo>
                  <a:pt x="1015" y="543"/>
                </a:lnTo>
                <a:lnTo>
                  <a:pt x="1015" y="619"/>
                </a:lnTo>
                <a:lnTo>
                  <a:pt x="1031" y="619"/>
                </a:lnTo>
                <a:lnTo>
                  <a:pt x="1031" y="653"/>
                </a:lnTo>
                <a:lnTo>
                  <a:pt x="1044" y="653"/>
                </a:lnTo>
                <a:lnTo>
                  <a:pt x="1044" y="690"/>
                </a:lnTo>
                <a:lnTo>
                  <a:pt x="1141" y="690"/>
                </a:lnTo>
                <a:lnTo>
                  <a:pt x="1141" y="728"/>
                </a:lnTo>
                <a:lnTo>
                  <a:pt x="1166" y="728"/>
                </a:lnTo>
                <a:lnTo>
                  <a:pt x="1166" y="766"/>
                </a:lnTo>
                <a:lnTo>
                  <a:pt x="1175" y="766"/>
                </a:lnTo>
                <a:lnTo>
                  <a:pt x="1175" y="804"/>
                </a:lnTo>
                <a:lnTo>
                  <a:pt x="1179" y="804"/>
                </a:lnTo>
                <a:lnTo>
                  <a:pt x="1179" y="842"/>
                </a:lnTo>
                <a:lnTo>
                  <a:pt x="1208" y="842"/>
                </a:lnTo>
                <a:lnTo>
                  <a:pt x="1208" y="880"/>
                </a:lnTo>
                <a:lnTo>
                  <a:pt x="1212" y="880"/>
                </a:lnTo>
                <a:lnTo>
                  <a:pt x="1212" y="918"/>
                </a:lnTo>
                <a:lnTo>
                  <a:pt x="1276" y="918"/>
                </a:lnTo>
                <a:lnTo>
                  <a:pt x="1276" y="956"/>
                </a:lnTo>
                <a:lnTo>
                  <a:pt x="1360" y="956"/>
                </a:lnTo>
                <a:lnTo>
                  <a:pt x="1360" y="993"/>
                </a:lnTo>
                <a:lnTo>
                  <a:pt x="1486" y="993"/>
                </a:lnTo>
                <a:lnTo>
                  <a:pt x="1486" y="1035"/>
                </a:lnTo>
                <a:lnTo>
                  <a:pt x="1591" y="1035"/>
                </a:lnTo>
                <a:lnTo>
                  <a:pt x="1591" y="1078"/>
                </a:lnTo>
                <a:lnTo>
                  <a:pt x="1671" y="1078"/>
                </a:lnTo>
                <a:lnTo>
                  <a:pt x="1671" y="1120"/>
                </a:lnTo>
                <a:lnTo>
                  <a:pt x="1680" y="1120"/>
                </a:lnTo>
                <a:lnTo>
                  <a:pt x="1680" y="1158"/>
                </a:lnTo>
                <a:lnTo>
                  <a:pt x="1730" y="1158"/>
                </a:lnTo>
                <a:lnTo>
                  <a:pt x="1730" y="1200"/>
                </a:lnTo>
                <a:lnTo>
                  <a:pt x="1861" y="1200"/>
                </a:lnTo>
                <a:lnTo>
                  <a:pt x="1861" y="1246"/>
                </a:lnTo>
                <a:lnTo>
                  <a:pt x="2025" y="1246"/>
                </a:lnTo>
                <a:lnTo>
                  <a:pt x="2025" y="1296"/>
                </a:lnTo>
                <a:lnTo>
                  <a:pt x="2248" y="1296"/>
                </a:lnTo>
                <a:lnTo>
                  <a:pt x="2248" y="1418"/>
                </a:lnTo>
                <a:lnTo>
                  <a:pt x="2412" y="1418"/>
                </a:lnTo>
                <a:lnTo>
                  <a:pt x="2412" y="1477"/>
                </a:lnTo>
                <a:lnTo>
                  <a:pt x="2412" y="1477"/>
                </a:lnTo>
                <a:lnTo>
                  <a:pt x="2412" y="1540"/>
                </a:lnTo>
                <a:lnTo>
                  <a:pt x="2539" y="1540"/>
                </a:lnTo>
                <a:lnTo>
                  <a:pt x="2539" y="1604"/>
                </a:lnTo>
                <a:lnTo>
                  <a:pt x="3254" y="1604"/>
                </a:lnTo>
                <a:lnTo>
                  <a:pt x="3254" y="1742"/>
                </a:lnTo>
                <a:lnTo>
                  <a:pt x="3738" y="1742"/>
                </a:lnTo>
              </a:path>
            </a:pathLst>
          </a:custGeom>
          <a:noFill/>
          <a:ln w="28575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9" name="Line 110"/>
          <p:cNvSpPr>
            <a:spLocks noChangeShapeType="1"/>
          </p:cNvSpPr>
          <p:nvPr/>
        </p:nvSpPr>
        <p:spPr bwMode="auto">
          <a:xfrm>
            <a:off x="6327501" y="4384899"/>
            <a:ext cx="0" cy="9366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0" name="Line 111"/>
          <p:cNvSpPr>
            <a:spLocks noChangeShapeType="1"/>
          </p:cNvSpPr>
          <p:nvPr/>
        </p:nvSpPr>
        <p:spPr bwMode="auto">
          <a:xfrm>
            <a:off x="6279082" y="4433318"/>
            <a:ext cx="9366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1" name="Line 112"/>
          <p:cNvSpPr>
            <a:spLocks noChangeShapeType="1"/>
          </p:cNvSpPr>
          <p:nvPr/>
        </p:nvSpPr>
        <p:spPr bwMode="auto">
          <a:xfrm>
            <a:off x="6279876" y="4384899"/>
            <a:ext cx="0" cy="9366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2" name="Line 113"/>
          <p:cNvSpPr>
            <a:spLocks noChangeShapeType="1"/>
          </p:cNvSpPr>
          <p:nvPr/>
        </p:nvSpPr>
        <p:spPr bwMode="auto">
          <a:xfrm>
            <a:off x="6239395" y="4433318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3" name="Line 114"/>
          <p:cNvSpPr>
            <a:spLocks noChangeShapeType="1"/>
          </p:cNvSpPr>
          <p:nvPr/>
        </p:nvSpPr>
        <p:spPr bwMode="auto">
          <a:xfrm>
            <a:off x="6065564" y="4384899"/>
            <a:ext cx="0" cy="9366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4" name="Line 115"/>
          <p:cNvSpPr>
            <a:spLocks noChangeShapeType="1"/>
          </p:cNvSpPr>
          <p:nvPr/>
        </p:nvSpPr>
        <p:spPr bwMode="auto">
          <a:xfrm>
            <a:off x="6025082" y="4433318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5" name="Line 116"/>
          <p:cNvSpPr>
            <a:spLocks noChangeShapeType="1"/>
          </p:cNvSpPr>
          <p:nvPr/>
        </p:nvSpPr>
        <p:spPr bwMode="auto">
          <a:xfrm>
            <a:off x="5330551" y="4072161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6" name="Line 117"/>
          <p:cNvSpPr>
            <a:spLocks noChangeShapeType="1"/>
          </p:cNvSpPr>
          <p:nvPr/>
        </p:nvSpPr>
        <p:spPr bwMode="auto">
          <a:xfrm>
            <a:off x="5283720" y="4112643"/>
            <a:ext cx="9366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7" name="Line 118"/>
          <p:cNvSpPr>
            <a:spLocks noChangeShapeType="1"/>
          </p:cNvSpPr>
          <p:nvPr/>
        </p:nvSpPr>
        <p:spPr bwMode="auto">
          <a:xfrm>
            <a:off x="5263876" y="4072161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8" name="Line 119"/>
          <p:cNvSpPr>
            <a:spLocks noChangeShapeType="1"/>
          </p:cNvSpPr>
          <p:nvPr/>
        </p:nvSpPr>
        <p:spPr bwMode="auto">
          <a:xfrm>
            <a:off x="5217045" y="4112643"/>
            <a:ext cx="9366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9" name="Line 120"/>
          <p:cNvSpPr>
            <a:spLocks noChangeShapeType="1"/>
          </p:cNvSpPr>
          <p:nvPr/>
        </p:nvSpPr>
        <p:spPr bwMode="auto">
          <a:xfrm>
            <a:off x="5244826" y="4072161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0" name="Line 121"/>
          <p:cNvSpPr>
            <a:spLocks noChangeShapeType="1"/>
          </p:cNvSpPr>
          <p:nvPr/>
        </p:nvSpPr>
        <p:spPr bwMode="auto">
          <a:xfrm>
            <a:off x="5202757" y="4112643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1" name="Line 122"/>
          <p:cNvSpPr>
            <a:spLocks noChangeShapeType="1"/>
          </p:cNvSpPr>
          <p:nvPr/>
        </p:nvSpPr>
        <p:spPr bwMode="auto">
          <a:xfrm>
            <a:off x="5203551" y="4072161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2" name="Line 123"/>
          <p:cNvSpPr>
            <a:spLocks noChangeShapeType="1"/>
          </p:cNvSpPr>
          <p:nvPr/>
        </p:nvSpPr>
        <p:spPr bwMode="auto">
          <a:xfrm>
            <a:off x="5156720" y="4112643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3" name="Line 124"/>
          <p:cNvSpPr>
            <a:spLocks noChangeShapeType="1"/>
          </p:cNvSpPr>
          <p:nvPr/>
        </p:nvSpPr>
        <p:spPr bwMode="auto">
          <a:xfrm>
            <a:off x="5197201" y="4072161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4" name="Line 125"/>
          <p:cNvSpPr>
            <a:spLocks noChangeShapeType="1"/>
          </p:cNvSpPr>
          <p:nvPr/>
        </p:nvSpPr>
        <p:spPr bwMode="auto">
          <a:xfrm>
            <a:off x="5150370" y="4112643"/>
            <a:ext cx="85725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5" name="Line 126"/>
          <p:cNvSpPr>
            <a:spLocks noChangeShapeType="1"/>
          </p:cNvSpPr>
          <p:nvPr/>
        </p:nvSpPr>
        <p:spPr bwMode="auto">
          <a:xfrm>
            <a:off x="5136876" y="4072161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6" name="Line 127"/>
          <p:cNvSpPr>
            <a:spLocks noChangeShapeType="1"/>
          </p:cNvSpPr>
          <p:nvPr/>
        </p:nvSpPr>
        <p:spPr bwMode="auto">
          <a:xfrm>
            <a:off x="5096395" y="4112643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7" name="Line 128"/>
          <p:cNvSpPr>
            <a:spLocks noChangeShapeType="1"/>
          </p:cNvSpPr>
          <p:nvPr/>
        </p:nvSpPr>
        <p:spPr bwMode="auto">
          <a:xfrm>
            <a:off x="4428851" y="3751486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8" name="Line 129"/>
          <p:cNvSpPr>
            <a:spLocks noChangeShapeType="1"/>
          </p:cNvSpPr>
          <p:nvPr/>
        </p:nvSpPr>
        <p:spPr bwMode="auto">
          <a:xfrm>
            <a:off x="4382020" y="3798318"/>
            <a:ext cx="85725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9" name="Line 130"/>
          <p:cNvSpPr>
            <a:spLocks noChangeShapeType="1"/>
          </p:cNvSpPr>
          <p:nvPr/>
        </p:nvSpPr>
        <p:spPr bwMode="auto">
          <a:xfrm>
            <a:off x="4174851" y="3691161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0" name="Line 131"/>
          <p:cNvSpPr>
            <a:spLocks noChangeShapeType="1"/>
          </p:cNvSpPr>
          <p:nvPr/>
        </p:nvSpPr>
        <p:spPr bwMode="auto">
          <a:xfrm>
            <a:off x="4134370" y="3731643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1" name="Line 132"/>
          <p:cNvSpPr>
            <a:spLocks noChangeShapeType="1"/>
          </p:cNvSpPr>
          <p:nvPr/>
        </p:nvSpPr>
        <p:spPr bwMode="auto">
          <a:xfrm>
            <a:off x="3612876" y="3049811"/>
            <a:ext cx="0" cy="9366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2" name="Line 133"/>
          <p:cNvSpPr>
            <a:spLocks noChangeShapeType="1"/>
          </p:cNvSpPr>
          <p:nvPr/>
        </p:nvSpPr>
        <p:spPr bwMode="auto">
          <a:xfrm>
            <a:off x="3572395" y="3096643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3" name="Line 134"/>
          <p:cNvSpPr>
            <a:spLocks noChangeShapeType="1"/>
          </p:cNvSpPr>
          <p:nvPr/>
        </p:nvSpPr>
        <p:spPr bwMode="auto">
          <a:xfrm>
            <a:off x="2784201" y="2335436"/>
            <a:ext cx="0" cy="857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4" name="Line 135"/>
          <p:cNvSpPr>
            <a:spLocks noChangeShapeType="1"/>
          </p:cNvSpPr>
          <p:nvPr/>
        </p:nvSpPr>
        <p:spPr bwMode="auto">
          <a:xfrm>
            <a:off x="2737370" y="2375918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5" name="Line 136"/>
          <p:cNvSpPr>
            <a:spLocks noChangeShapeType="1"/>
          </p:cNvSpPr>
          <p:nvPr/>
        </p:nvSpPr>
        <p:spPr bwMode="auto">
          <a:xfrm>
            <a:off x="2698476" y="2227486"/>
            <a:ext cx="0" cy="873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6" name="Line 137"/>
          <p:cNvSpPr>
            <a:spLocks noChangeShapeType="1"/>
          </p:cNvSpPr>
          <p:nvPr/>
        </p:nvSpPr>
        <p:spPr bwMode="auto">
          <a:xfrm>
            <a:off x="2650057" y="2267968"/>
            <a:ext cx="873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7" name="Line 138"/>
          <p:cNvSpPr>
            <a:spLocks noChangeShapeType="1"/>
          </p:cNvSpPr>
          <p:nvPr/>
        </p:nvSpPr>
        <p:spPr bwMode="auto">
          <a:xfrm>
            <a:off x="2269851" y="1125761"/>
            <a:ext cx="0" cy="9366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8" name="Line 139"/>
          <p:cNvSpPr>
            <a:spLocks noChangeShapeType="1"/>
          </p:cNvSpPr>
          <p:nvPr/>
        </p:nvSpPr>
        <p:spPr bwMode="auto">
          <a:xfrm>
            <a:off x="2223020" y="1172593"/>
            <a:ext cx="85725" cy="0"/>
          </a:xfrm>
          <a:prstGeom prst="lin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9" name="Freeform 140"/>
          <p:cNvSpPr>
            <a:spLocks/>
          </p:cNvSpPr>
          <p:nvPr/>
        </p:nvSpPr>
        <p:spPr bwMode="auto">
          <a:xfrm>
            <a:off x="2262707" y="1171799"/>
            <a:ext cx="5640388" cy="3895725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52" y="34"/>
              </a:cxn>
              <a:cxn ang="0">
                <a:pos x="156" y="68"/>
              </a:cxn>
              <a:cxn ang="0">
                <a:pos x="160" y="131"/>
              </a:cxn>
              <a:cxn ang="0">
                <a:pos x="164" y="198"/>
              </a:cxn>
              <a:cxn ang="0">
                <a:pos x="168" y="261"/>
              </a:cxn>
              <a:cxn ang="0">
                <a:pos x="173" y="295"/>
              </a:cxn>
              <a:cxn ang="0">
                <a:pos x="177" y="362"/>
              </a:cxn>
              <a:cxn ang="0">
                <a:pos x="181" y="392"/>
              </a:cxn>
              <a:cxn ang="0">
                <a:pos x="189" y="425"/>
              </a:cxn>
              <a:cxn ang="0">
                <a:pos x="198" y="459"/>
              </a:cxn>
              <a:cxn ang="0">
                <a:pos x="211" y="526"/>
              </a:cxn>
              <a:cxn ang="0">
                <a:pos x="236" y="560"/>
              </a:cxn>
              <a:cxn ang="0">
                <a:pos x="253" y="594"/>
              </a:cxn>
              <a:cxn ang="0">
                <a:pos x="253" y="623"/>
              </a:cxn>
              <a:cxn ang="0">
                <a:pos x="257" y="657"/>
              </a:cxn>
              <a:cxn ang="0">
                <a:pos x="320" y="690"/>
              </a:cxn>
              <a:cxn ang="0">
                <a:pos x="341" y="758"/>
              </a:cxn>
              <a:cxn ang="0">
                <a:pos x="446" y="796"/>
              </a:cxn>
              <a:cxn ang="0">
                <a:pos x="488" y="829"/>
              </a:cxn>
              <a:cxn ang="0">
                <a:pos x="526" y="863"/>
              </a:cxn>
              <a:cxn ang="0">
                <a:pos x="530" y="897"/>
              </a:cxn>
              <a:cxn ang="0">
                <a:pos x="535" y="968"/>
              </a:cxn>
              <a:cxn ang="0">
                <a:pos x="657" y="1002"/>
              </a:cxn>
              <a:cxn ang="0">
                <a:pos x="674" y="1035"/>
              </a:cxn>
              <a:cxn ang="0">
                <a:pos x="686" y="1069"/>
              </a:cxn>
              <a:cxn ang="0">
                <a:pos x="707" y="1141"/>
              </a:cxn>
              <a:cxn ang="0">
                <a:pos x="804" y="1179"/>
              </a:cxn>
              <a:cxn ang="0">
                <a:pos x="935" y="1212"/>
              </a:cxn>
              <a:cxn ang="0">
                <a:pos x="968" y="1246"/>
              </a:cxn>
              <a:cxn ang="0">
                <a:pos x="972" y="1284"/>
              </a:cxn>
              <a:cxn ang="0">
                <a:pos x="1006" y="1322"/>
              </a:cxn>
              <a:cxn ang="0">
                <a:pos x="1023" y="1360"/>
              </a:cxn>
              <a:cxn ang="0">
                <a:pos x="1036" y="1393"/>
              </a:cxn>
              <a:cxn ang="0">
                <a:pos x="1154" y="1431"/>
              </a:cxn>
              <a:cxn ang="0">
                <a:pos x="1162" y="1469"/>
              </a:cxn>
              <a:cxn ang="0">
                <a:pos x="1191" y="1507"/>
              </a:cxn>
              <a:cxn ang="0">
                <a:pos x="1196" y="1578"/>
              </a:cxn>
              <a:cxn ang="0">
                <a:pos x="1225" y="1612"/>
              </a:cxn>
              <a:cxn ang="0">
                <a:pos x="1372" y="1654"/>
              </a:cxn>
              <a:cxn ang="0">
                <a:pos x="1516" y="1692"/>
              </a:cxn>
              <a:cxn ang="0">
                <a:pos x="1528" y="1734"/>
              </a:cxn>
              <a:cxn ang="0">
                <a:pos x="1528" y="1772"/>
              </a:cxn>
              <a:cxn ang="0">
                <a:pos x="1549" y="1814"/>
              </a:cxn>
              <a:cxn ang="0">
                <a:pos x="2017" y="1852"/>
              </a:cxn>
              <a:cxn ang="0">
                <a:pos x="2017" y="1919"/>
              </a:cxn>
              <a:cxn ang="0">
                <a:pos x="2046" y="1987"/>
              </a:cxn>
              <a:cxn ang="0">
                <a:pos x="3115" y="2054"/>
              </a:cxn>
              <a:cxn ang="0">
                <a:pos x="3246" y="2189"/>
              </a:cxn>
              <a:cxn ang="0">
                <a:pos x="3553" y="2323"/>
              </a:cxn>
            </a:cxnLst>
            <a:rect l="0" t="0" r="r" b="b"/>
            <a:pathLst>
              <a:path w="3553" h="2454">
                <a:moveTo>
                  <a:pt x="0" y="0"/>
                </a:moveTo>
                <a:lnTo>
                  <a:pt x="126" y="0"/>
                </a:lnTo>
                <a:lnTo>
                  <a:pt x="126" y="34"/>
                </a:lnTo>
                <a:lnTo>
                  <a:pt x="152" y="34"/>
                </a:lnTo>
                <a:lnTo>
                  <a:pt x="152" y="68"/>
                </a:lnTo>
                <a:lnTo>
                  <a:pt x="156" y="68"/>
                </a:lnTo>
                <a:lnTo>
                  <a:pt x="156" y="131"/>
                </a:lnTo>
                <a:lnTo>
                  <a:pt x="160" y="131"/>
                </a:lnTo>
                <a:lnTo>
                  <a:pt x="160" y="198"/>
                </a:lnTo>
                <a:lnTo>
                  <a:pt x="164" y="198"/>
                </a:lnTo>
                <a:lnTo>
                  <a:pt x="164" y="261"/>
                </a:lnTo>
                <a:lnTo>
                  <a:pt x="168" y="261"/>
                </a:lnTo>
                <a:lnTo>
                  <a:pt x="168" y="295"/>
                </a:lnTo>
                <a:lnTo>
                  <a:pt x="173" y="295"/>
                </a:lnTo>
                <a:lnTo>
                  <a:pt x="173" y="362"/>
                </a:lnTo>
                <a:lnTo>
                  <a:pt x="177" y="362"/>
                </a:lnTo>
                <a:lnTo>
                  <a:pt x="177" y="392"/>
                </a:lnTo>
                <a:lnTo>
                  <a:pt x="181" y="392"/>
                </a:lnTo>
                <a:lnTo>
                  <a:pt x="181" y="425"/>
                </a:lnTo>
                <a:lnTo>
                  <a:pt x="189" y="425"/>
                </a:lnTo>
                <a:lnTo>
                  <a:pt x="189" y="459"/>
                </a:lnTo>
                <a:lnTo>
                  <a:pt x="198" y="459"/>
                </a:lnTo>
                <a:lnTo>
                  <a:pt x="198" y="526"/>
                </a:lnTo>
                <a:lnTo>
                  <a:pt x="211" y="526"/>
                </a:lnTo>
                <a:lnTo>
                  <a:pt x="211" y="560"/>
                </a:lnTo>
                <a:lnTo>
                  <a:pt x="236" y="560"/>
                </a:lnTo>
                <a:lnTo>
                  <a:pt x="236" y="594"/>
                </a:lnTo>
                <a:lnTo>
                  <a:pt x="253" y="594"/>
                </a:lnTo>
                <a:lnTo>
                  <a:pt x="253" y="623"/>
                </a:lnTo>
                <a:lnTo>
                  <a:pt x="253" y="623"/>
                </a:lnTo>
                <a:lnTo>
                  <a:pt x="253" y="657"/>
                </a:lnTo>
                <a:lnTo>
                  <a:pt x="257" y="657"/>
                </a:lnTo>
                <a:lnTo>
                  <a:pt x="257" y="690"/>
                </a:lnTo>
                <a:lnTo>
                  <a:pt x="320" y="690"/>
                </a:lnTo>
                <a:lnTo>
                  <a:pt x="320" y="758"/>
                </a:lnTo>
                <a:lnTo>
                  <a:pt x="341" y="758"/>
                </a:lnTo>
                <a:lnTo>
                  <a:pt x="341" y="796"/>
                </a:lnTo>
                <a:lnTo>
                  <a:pt x="446" y="796"/>
                </a:lnTo>
                <a:lnTo>
                  <a:pt x="446" y="829"/>
                </a:lnTo>
                <a:lnTo>
                  <a:pt x="488" y="829"/>
                </a:lnTo>
                <a:lnTo>
                  <a:pt x="488" y="863"/>
                </a:lnTo>
                <a:lnTo>
                  <a:pt x="526" y="863"/>
                </a:lnTo>
                <a:lnTo>
                  <a:pt x="526" y="897"/>
                </a:lnTo>
                <a:lnTo>
                  <a:pt x="530" y="897"/>
                </a:lnTo>
                <a:lnTo>
                  <a:pt x="530" y="968"/>
                </a:lnTo>
                <a:lnTo>
                  <a:pt x="535" y="968"/>
                </a:lnTo>
                <a:lnTo>
                  <a:pt x="535" y="1002"/>
                </a:lnTo>
                <a:lnTo>
                  <a:pt x="657" y="1002"/>
                </a:lnTo>
                <a:lnTo>
                  <a:pt x="657" y="1035"/>
                </a:lnTo>
                <a:lnTo>
                  <a:pt x="674" y="1035"/>
                </a:lnTo>
                <a:lnTo>
                  <a:pt x="674" y="1069"/>
                </a:lnTo>
                <a:lnTo>
                  <a:pt x="686" y="1069"/>
                </a:lnTo>
                <a:lnTo>
                  <a:pt x="686" y="1141"/>
                </a:lnTo>
                <a:lnTo>
                  <a:pt x="707" y="1141"/>
                </a:lnTo>
                <a:lnTo>
                  <a:pt x="707" y="1179"/>
                </a:lnTo>
                <a:lnTo>
                  <a:pt x="804" y="1179"/>
                </a:lnTo>
                <a:lnTo>
                  <a:pt x="804" y="1212"/>
                </a:lnTo>
                <a:lnTo>
                  <a:pt x="935" y="1212"/>
                </a:lnTo>
                <a:lnTo>
                  <a:pt x="935" y="1246"/>
                </a:lnTo>
                <a:lnTo>
                  <a:pt x="968" y="1246"/>
                </a:lnTo>
                <a:lnTo>
                  <a:pt x="968" y="1284"/>
                </a:lnTo>
                <a:lnTo>
                  <a:pt x="972" y="1284"/>
                </a:lnTo>
                <a:lnTo>
                  <a:pt x="972" y="1322"/>
                </a:lnTo>
                <a:lnTo>
                  <a:pt x="1006" y="1322"/>
                </a:lnTo>
                <a:lnTo>
                  <a:pt x="1006" y="1360"/>
                </a:lnTo>
                <a:lnTo>
                  <a:pt x="1023" y="1360"/>
                </a:lnTo>
                <a:lnTo>
                  <a:pt x="1023" y="1393"/>
                </a:lnTo>
                <a:lnTo>
                  <a:pt x="1036" y="1393"/>
                </a:lnTo>
                <a:lnTo>
                  <a:pt x="1036" y="1431"/>
                </a:lnTo>
                <a:lnTo>
                  <a:pt x="1154" y="1431"/>
                </a:lnTo>
                <a:lnTo>
                  <a:pt x="1154" y="1469"/>
                </a:lnTo>
                <a:lnTo>
                  <a:pt x="1162" y="1469"/>
                </a:lnTo>
                <a:lnTo>
                  <a:pt x="1162" y="1507"/>
                </a:lnTo>
                <a:lnTo>
                  <a:pt x="1191" y="1507"/>
                </a:lnTo>
                <a:lnTo>
                  <a:pt x="1191" y="1578"/>
                </a:lnTo>
                <a:lnTo>
                  <a:pt x="1196" y="1578"/>
                </a:lnTo>
                <a:lnTo>
                  <a:pt x="1196" y="1612"/>
                </a:lnTo>
                <a:lnTo>
                  <a:pt x="1225" y="1612"/>
                </a:lnTo>
                <a:lnTo>
                  <a:pt x="1225" y="1654"/>
                </a:lnTo>
                <a:lnTo>
                  <a:pt x="1372" y="1654"/>
                </a:lnTo>
                <a:lnTo>
                  <a:pt x="1372" y="1692"/>
                </a:lnTo>
                <a:lnTo>
                  <a:pt x="1516" y="1692"/>
                </a:lnTo>
                <a:lnTo>
                  <a:pt x="1516" y="1734"/>
                </a:lnTo>
                <a:lnTo>
                  <a:pt x="1528" y="1734"/>
                </a:lnTo>
                <a:lnTo>
                  <a:pt x="1528" y="1772"/>
                </a:lnTo>
                <a:lnTo>
                  <a:pt x="1528" y="1772"/>
                </a:lnTo>
                <a:lnTo>
                  <a:pt x="1528" y="1814"/>
                </a:lnTo>
                <a:lnTo>
                  <a:pt x="1549" y="1814"/>
                </a:lnTo>
                <a:lnTo>
                  <a:pt x="1549" y="1852"/>
                </a:lnTo>
                <a:lnTo>
                  <a:pt x="2017" y="1852"/>
                </a:lnTo>
                <a:lnTo>
                  <a:pt x="2017" y="1919"/>
                </a:lnTo>
                <a:lnTo>
                  <a:pt x="2017" y="1919"/>
                </a:lnTo>
                <a:lnTo>
                  <a:pt x="2017" y="1987"/>
                </a:lnTo>
                <a:lnTo>
                  <a:pt x="2046" y="1987"/>
                </a:lnTo>
                <a:lnTo>
                  <a:pt x="2046" y="2054"/>
                </a:lnTo>
                <a:lnTo>
                  <a:pt x="3115" y="2054"/>
                </a:lnTo>
                <a:lnTo>
                  <a:pt x="3115" y="2189"/>
                </a:lnTo>
                <a:lnTo>
                  <a:pt x="3246" y="2189"/>
                </a:lnTo>
                <a:lnTo>
                  <a:pt x="3246" y="2323"/>
                </a:lnTo>
                <a:lnTo>
                  <a:pt x="3553" y="2323"/>
                </a:lnTo>
                <a:lnTo>
                  <a:pt x="3553" y="2454"/>
                </a:ln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0" name="Rectangle 141"/>
          <p:cNvSpPr>
            <a:spLocks noChangeArrowheads="1"/>
          </p:cNvSpPr>
          <p:nvPr/>
        </p:nvSpPr>
        <p:spPr bwMode="auto">
          <a:xfrm>
            <a:off x="860008" y="5445224"/>
            <a:ext cx="11637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Number at risk</a:t>
            </a:r>
          </a:p>
        </p:txBody>
      </p:sp>
      <p:sp>
        <p:nvSpPr>
          <p:cNvPr id="141" name="Rectangle 142"/>
          <p:cNvSpPr>
            <a:spLocks noChangeArrowheads="1"/>
          </p:cNvSpPr>
          <p:nvPr/>
        </p:nvSpPr>
        <p:spPr bwMode="auto">
          <a:xfrm>
            <a:off x="275436" y="5805264"/>
            <a:ext cx="1794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Palbociclib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plus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letrozole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42" name="Rectangle 143"/>
          <p:cNvSpPr>
            <a:spLocks noChangeArrowheads="1"/>
          </p:cNvSpPr>
          <p:nvPr/>
        </p:nvSpPr>
        <p:spPr bwMode="auto">
          <a:xfrm>
            <a:off x="1320114" y="6096899"/>
            <a:ext cx="7357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Letrozole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3" name="Freeform 144"/>
          <p:cNvSpPr>
            <a:spLocks/>
          </p:cNvSpPr>
          <p:nvPr/>
        </p:nvSpPr>
        <p:spPr bwMode="auto">
          <a:xfrm>
            <a:off x="2262707" y="1198786"/>
            <a:ext cx="5861050" cy="388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50"/>
              </a:cxn>
              <a:cxn ang="0">
                <a:pos x="3692" y="2450"/>
              </a:cxn>
            </a:cxnLst>
            <a:rect l="0" t="0" r="r" b="b"/>
            <a:pathLst>
              <a:path w="3692" h="2450">
                <a:moveTo>
                  <a:pt x="0" y="0"/>
                </a:moveTo>
                <a:lnTo>
                  <a:pt x="0" y="2450"/>
                </a:lnTo>
                <a:lnTo>
                  <a:pt x="3692" y="245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4" name="Rectangle 157"/>
          <p:cNvSpPr>
            <a:spLocks noChangeArrowheads="1"/>
          </p:cNvSpPr>
          <p:nvPr/>
        </p:nvSpPr>
        <p:spPr bwMode="auto">
          <a:xfrm>
            <a:off x="7483552" y="5764659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5</a:t>
            </a:r>
          </a:p>
        </p:txBody>
      </p:sp>
      <p:sp>
        <p:nvSpPr>
          <p:cNvPr id="145" name="Rectangle 158"/>
          <p:cNvSpPr>
            <a:spLocks noChangeArrowheads="1"/>
          </p:cNvSpPr>
          <p:nvPr/>
        </p:nvSpPr>
        <p:spPr bwMode="auto">
          <a:xfrm>
            <a:off x="7501187" y="6165884"/>
            <a:ext cx="561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146" name="Rectangle 159"/>
          <p:cNvSpPr>
            <a:spLocks noChangeArrowheads="1"/>
          </p:cNvSpPr>
          <p:nvPr/>
        </p:nvSpPr>
        <p:spPr bwMode="auto">
          <a:xfrm>
            <a:off x="6902527" y="5764659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8</a:t>
            </a:r>
          </a:p>
        </p:txBody>
      </p:sp>
      <p:sp>
        <p:nvSpPr>
          <p:cNvPr id="147" name="Rectangle 160"/>
          <p:cNvSpPr>
            <a:spLocks noChangeArrowheads="1"/>
          </p:cNvSpPr>
          <p:nvPr/>
        </p:nvSpPr>
        <p:spPr bwMode="auto">
          <a:xfrm>
            <a:off x="6907336" y="6125717"/>
            <a:ext cx="817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148" name="Rectangle 161"/>
          <p:cNvSpPr>
            <a:spLocks noChangeArrowheads="1"/>
          </p:cNvSpPr>
          <p:nvPr/>
        </p:nvSpPr>
        <p:spPr bwMode="auto">
          <a:xfrm>
            <a:off x="5099479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28</a:t>
            </a:r>
          </a:p>
        </p:txBody>
      </p:sp>
      <p:sp>
        <p:nvSpPr>
          <p:cNvPr id="149" name="Rectangle 162"/>
          <p:cNvSpPr>
            <a:spLocks noChangeArrowheads="1"/>
          </p:cNvSpPr>
          <p:nvPr/>
        </p:nvSpPr>
        <p:spPr bwMode="auto">
          <a:xfrm>
            <a:off x="5100101" y="6107335"/>
            <a:ext cx="150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14</a:t>
            </a:r>
          </a:p>
        </p:txBody>
      </p:sp>
      <p:sp>
        <p:nvSpPr>
          <p:cNvPr id="150" name="Rectangle 163"/>
          <p:cNvSpPr>
            <a:spLocks noChangeArrowheads="1"/>
          </p:cNvSpPr>
          <p:nvPr/>
        </p:nvSpPr>
        <p:spPr bwMode="auto">
          <a:xfrm>
            <a:off x="5686854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21</a:t>
            </a:r>
          </a:p>
        </p:txBody>
      </p:sp>
      <p:sp>
        <p:nvSpPr>
          <p:cNvPr id="151" name="Rectangle 164"/>
          <p:cNvSpPr>
            <a:spLocks noChangeArrowheads="1"/>
          </p:cNvSpPr>
          <p:nvPr/>
        </p:nvSpPr>
        <p:spPr bwMode="auto">
          <a:xfrm>
            <a:off x="5728533" y="6125717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6</a:t>
            </a:r>
          </a:p>
        </p:txBody>
      </p:sp>
      <p:sp>
        <p:nvSpPr>
          <p:cNvPr id="152" name="Rectangle 165"/>
          <p:cNvSpPr>
            <a:spLocks noChangeArrowheads="1"/>
          </p:cNvSpPr>
          <p:nvPr/>
        </p:nvSpPr>
        <p:spPr bwMode="auto">
          <a:xfrm>
            <a:off x="3929493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47</a:t>
            </a:r>
          </a:p>
        </p:txBody>
      </p:sp>
      <p:sp>
        <p:nvSpPr>
          <p:cNvPr id="153" name="Rectangle 166"/>
          <p:cNvSpPr>
            <a:spLocks noChangeArrowheads="1"/>
          </p:cNvSpPr>
          <p:nvPr/>
        </p:nvSpPr>
        <p:spPr bwMode="auto">
          <a:xfrm>
            <a:off x="3931943" y="6107335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28</a:t>
            </a:r>
          </a:p>
        </p:txBody>
      </p:sp>
      <p:sp>
        <p:nvSpPr>
          <p:cNvPr id="154" name="Rectangle 167"/>
          <p:cNvSpPr>
            <a:spLocks noChangeArrowheads="1"/>
          </p:cNvSpPr>
          <p:nvPr/>
        </p:nvSpPr>
        <p:spPr bwMode="auto">
          <a:xfrm>
            <a:off x="4518454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36</a:t>
            </a:r>
          </a:p>
        </p:txBody>
      </p:sp>
      <p:sp>
        <p:nvSpPr>
          <p:cNvPr id="155" name="Rectangle 168"/>
          <p:cNvSpPr>
            <a:spLocks noChangeArrowheads="1"/>
          </p:cNvSpPr>
          <p:nvPr/>
        </p:nvSpPr>
        <p:spPr bwMode="auto">
          <a:xfrm>
            <a:off x="4533330" y="6093296"/>
            <a:ext cx="1529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19</a:t>
            </a:r>
          </a:p>
        </p:txBody>
      </p:sp>
      <p:sp>
        <p:nvSpPr>
          <p:cNvPr id="156" name="Rectangle 169"/>
          <p:cNvSpPr>
            <a:spLocks noChangeArrowheads="1"/>
          </p:cNvSpPr>
          <p:nvPr/>
        </p:nvSpPr>
        <p:spPr bwMode="auto">
          <a:xfrm>
            <a:off x="2221003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84</a:t>
            </a:r>
          </a:p>
        </p:txBody>
      </p:sp>
      <p:sp>
        <p:nvSpPr>
          <p:cNvPr id="157" name="Rectangle 170"/>
          <p:cNvSpPr>
            <a:spLocks noChangeArrowheads="1"/>
          </p:cNvSpPr>
          <p:nvPr/>
        </p:nvSpPr>
        <p:spPr bwMode="auto">
          <a:xfrm>
            <a:off x="2218979" y="6096899"/>
            <a:ext cx="1522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81</a:t>
            </a:r>
          </a:p>
        </p:txBody>
      </p:sp>
      <p:sp>
        <p:nvSpPr>
          <p:cNvPr id="158" name="Rectangle 171"/>
          <p:cNvSpPr>
            <a:spLocks noChangeArrowheads="1"/>
          </p:cNvSpPr>
          <p:nvPr/>
        </p:nvSpPr>
        <p:spPr bwMode="auto">
          <a:xfrm>
            <a:off x="6269468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13</a:t>
            </a:r>
          </a:p>
        </p:txBody>
      </p:sp>
      <p:sp>
        <p:nvSpPr>
          <p:cNvPr id="159" name="Rectangle 172"/>
          <p:cNvSpPr>
            <a:spLocks noChangeArrowheads="1"/>
          </p:cNvSpPr>
          <p:nvPr/>
        </p:nvSpPr>
        <p:spPr bwMode="auto">
          <a:xfrm>
            <a:off x="6309336" y="6125717"/>
            <a:ext cx="817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160" name="Rectangle 173"/>
          <p:cNvSpPr>
            <a:spLocks noChangeArrowheads="1"/>
          </p:cNvSpPr>
          <p:nvPr/>
        </p:nvSpPr>
        <p:spPr bwMode="auto">
          <a:xfrm>
            <a:off x="2759505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67</a:t>
            </a:r>
          </a:p>
        </p:txBody>
      </p:sp>
      <p:sp>
        <p:nvSpPr>
          <p:cNvPr id="161" name="Rectangle 174"/>
          <p:cNvSpPr>
            <a:spLocks noChangeArrowheads="1"/>
          </p:cNvSpPr>
          <p:nvPr/>
        </p:nvSpPr>
        <p:spPr bwMode="auto">
          <a:xfrm>
            <a:off x="2703799" y="6093296"/>
            <a:ext cx="1907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48</a:t>
            </a:r>
          </a:p>
        </p:txBody>
      </p:sp>
      <p:sp>
        <p:nvSpPr>
          <p:cNvPr id="162" name="Rectangle 175"/>
          <p:cNvSpPr>
            <a:spLocks noChangeArrowheads="1"/>
          </p:cNvSpPr>
          <p:nvPr/>
        </p:nvSpPr>
        <p:spPr bwMode="auto">
          <a:xfrm>
            <a:off x="3342118" y="576465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60</a:t>
            </a:r>
          </a:p>
        </p:txBody>
      </p:sp>
      <p:sp>
        <p:nvSpPr>
          <p:cNvPr id="163" name="Rectangle 176"/>
          <p:cNvSpPr>
            <a:spLocks noChangeArrowheads="1"/>
          </p:cNvSpPr>
          <p:nvPr/>
        </p:nvSpPr>
        <p:spPr bwMode="auto">
          <a:xfrm>
            <a:off x="3357482" y="6107335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36</a:t>
            </a:r>
          </a:p>
        </p:txBody>
      </p:sp>
      <p:sp>
        <p:nvSpPr>
          <p:cNvPr id="164" name="Rectangle 177"/>
          <p:cNvSpPr>
            <a:spLocks noChangeArrowheads="1"/>
          </p:cNvSpPr>
          <p:nvPr/>
        </p:nvSpPr>
        <p:spPr bwMode="auto">
          <a:xfrm>
            <a:off x="8072514" y="5764659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165" name="Rectangle 178"/>
          <p:cNvSpPr>
            <a:spLocks noChangeArrowheads="1"/>
          </p:cNvSpPr>
          <p:nvPr/>
        </p:nvSpPr>
        <p:spPr bwMode="auto">
          <a:xfrm>
            <a:off x="5994300" y="1421418"/>
            <a:ext cx="1962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Palbociclib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plus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letrozole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66" name="Rectangle 179"/>
          <p:cNvSpPr>
            <a:spLocks noChangeArrowheads="1"/>
          </p:cNvSpPr>
          <p:nvPr/>
        </p:nvSpPr>
        <p:spPr bwMode="auto">
          <a:xfrm>
            <a:off x="5994300" y="1629380"/>
            <a:ext cx="7357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Letrozole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67" name="Line 180"/>
          <p:cNvSpPr>
            <a:spLocks noChangeShapeType="1"/>
          </p:cNvSpPr>
          <p:nvPr/>
        </p:nvSpPr>
        <p:spPr bwMode="auto">
          <a:xfrm>
            <a:off x="5678387" y="1531993"/>
            <a:ext cx="260350" cy="0"/>
          </a:xfrm>
          <a:prstGeom prst="line">
            <a:avLst/>
          </a:prstGeom>
          <a:noFill/>
          <a:ln w="28575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8" name="Line 181"/>
          <p:cNvSpPr>
            <a:spLocks noChangeShapeType="1"/>
          </p:cNvSpPr>
          <p:nvPr/>
        </p:nvSpPr>
        <p:spPr bwMode="auto">
          <a:xfrm flipH="1">
            <a:off x="5678387" y="1739955"/>
            <a:ext cx="260350" cy="0"/>
          </a:xfrm>
          <a:prstGeom prst="line">
            <a:avLst/>
          </a:prstGeom>
          <a:noFill/>
          <a:ln w="28575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9" name="Rectangle 182"/>
          <p:cNvSpPr>
            <a:spLocks noChangeArrowheads="1"/>
          </p:cNvSpPr>
          <p:nvPr/>
        </p:nvSpPr>
        <p:spPr bwMode="auto">
          <a:xfrm>
            <a:off x="2402407" y="4742086"/>
            <a:ext cx="42623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HR 0.488 (95% CI 0.319–0.748; one-sided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=0.0004)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70" name="Rectangle 183"/>
          <p:cNvSpPr>
            <a:spLocks noChangeArrowheads="1"/>
          </p:cNvSpPr>
          <p:nvPr/>
        </p:nvSpPr>
        <p:spPr bwMode="auto">
          <a:xfrm rot="16200000">
            <a:off x="-23484" y="2883417"/>
            <a:ext cx="2566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Progression-free survival, %</a:t>
            </a:r>
          </a:p>
        </p:txBody>
      </p:sp>
      <p:sp>
        <p:nvSpPr>
          <p:cNvPr id="171" name="TextBox 193"/>
          <p:cNvSpPr txBox="1"/>
          <p:nvPr/>
        </p:nvSpPr>
        <p:spPr>
          <a:xfrm>
            <a:off x="2213808" y="5192911"/>
            <a:ext cx="99386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0</a:t>
            </a:r>
            <a:endParaRPr lang="en-US" sz="1400" b="0">
              <a:latin typeface="Arial"/>
            </a:endParaRPr>
          </a:p>
        </p:txBody>
      </p:sp>
      <p:sp>
        <p:nvSpPr>
          <p:cNvPr id="172" name="TextBox 194"/>
          <p:cNvSpPr txBox="1"/>
          <p:nvPr/>
        </p:nvSpPr>
        <p:spPr>
          <a:xfrm>
            <a:off x="2801183" y="5192911"/>
            <a:ext cx="99386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4</a:t>
            </a:r>
            <a:endParaRPr lang="en-US" sz="1400" b="0" dirty="0">
              <a:latin typeface="Arial"/>
            </a:endParaRPr>
          </a:p>
        </p:txBody>
      </p:sp>
      <p:sp>
        <p:nvSpPr>
          <p:cNvPr id="173" name="TextBox 195"/>
          <p:cNvSpPr txBox="1"/>
          <p:nvPr/>
        </p:nvSpPr>
        <p:spPr>
          <a:xfrm>
            <a:off x="3383795" y="5192911"/>
            <a:ext cx="99386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8</a:t>
            </a:r>
            <a:endParaRPr lang="en-US" sz="1400" b="0">
              <a:latin typeface="Arial"/>
            </a:endParaRPr>
          </a:p>
        </p:txBody>
      </p:sp>
      <p:sp>
        <p:nvSpPr>
          <p:cNvPr id="174" name="TextBox 196"/>
          <p:cNvSpPr txBox="1"/>
          <p:nvPr/>
        </p:nvSpPr>
        <p:spPr>
          <a:xfrm>
            <a:off x="3921478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12</a:t>
            </a:r>
            <a:endParaRPr lang="en-US" sz="1400" b="0">
              <a:latin typeface="Arial"/>
            </a:endParaRPr>
          </a:p>
        </p:txBody>
      </p:sp>
      <p:sp>
        <p:nvSpPr>
          <p:cNvPr id="175" name="TextBox 197"/>
          <p:cNvSpPr txBox="1"/>
          <p:nvPr/>
        </p:nvSpPr>
        <p:spPr>
          <a:xfrm>
            <a:off x="4510440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16</a:t>
            </a:r>
            <a:endParaRPr lang="en-US" sz="1400" b="0" dirty="0">
              <a:latin typeface="Arial"/>
            </a:endParaRPr>
          </a:p>
        </p:txBody>
      </p:sp>
      <p:sp>
        <p:nvSpPr>
          <p:cNvPr id="176" name="TextBox 198"/>
          <p:cNvSpPr txBox="1"/>
          <p:nvPr/>
        </p:nvSpPr>
        <p:spPr>
          <a:xfrm>
            <a:off x="5091465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20</a:t>
            </a:r>
            <a:endParaRPr lang="en-US" sz="1400" b="0">
              <a:latin typeface="Arial"/>
            </a:endParaRPr>
          </a:p>
        </p:txBody>
      </p:sp>
      <p:sp>
        <p:nvSpPr>
          <p:cNvPr id="177" name="TextBox 199"/>
          <p:cNvSpPr txBox="1"/>
          <p:nvPr/>
        </p:nvSpPr>
        <p:spPr>
          <a:xfrm>
            <a:off x="5678840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24</a:t>
            </a:r>
            <a:endParaRPr lang="en-US" sz="1400" b="0">
              <a:latin typeface="Arial"/>
            </a:endParaRPr>
          </a:p>
        </p:txBody>
      </p:sp>
      <p:sp>
        <p:nvSpPr>
          <p:cNvPr id="178" name="TextBox 200"/>
          <p:cNvSpPr txBox="1"/>
          <p:nvPr/>
        </p:nvSpPr>
        <p:spPr>
          <a:xfrm>
            <a:off x="6261454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28</a:t>
            </a:r>
            <a:endParaRPr lang="en-US" sz="1400" b="0">
              <a:latin typeface="Arial"/>
            </a:endParaRPr>
          </a:p>
        </p:txBody>
      </p:sp>
      <p:sp>
        <p:nvSpPr>
          <p:cNvPr id="179" name="TextBox 201"/>
          <p:cNvSpPr txBox="1"/>
          <p:nvPr/>
        </p:nvSpPr>
        <p:spPr>
          <a:xfrm>
            <a:off x="6848829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32</a:t>
            </a:r>
            <a:endParaRPr lang="en-US" sz="1400" b="0">
              <a:latin typeface="Arial"/>
            </a:endParaRPr>
          </a:p>
        </p:txBody>
      </p:sp>
      <p:sp>
        <p:nvSpPr>
          <p:cNvPr id="180" name="TextBox 202"/>
          <p:cNvSpPr txBox="1"/>
          <p:nvPr/>
        </p:nvSpPr>
        <p:spPr>
          <a:xfrm>
            <a:off x="7429854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36</a:t>
            </a:r>
            <a:endParaRPr lang="en-US" sz="1400" b="0">
              <a:latin typeface="Arial"/>
            </a:endParaRPr>
          </a:p>
        </p:txBody>
      </p:sp>
      <p:sp>
        <p:nvSpPr>
          <p:cNvPr id="181" name="TextBox 203"/>
          <p:cNvSpPr txBox="1"/>
          <p:nvPr/>
        </p:nvSpPr>
        <p:spPr>
          <a:xfrm>
            <a:off x="8018815" y="5192911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40</a:t>
            </a:r>
            <a:endParaRPr lang="en-US" sz="1400" b="0">
              <a:latin typeface="Arial"/>
            </a:endParaRPr>
          </a:p>
        </p:txBody>
      </p:sp>
      <p:sp>
        <p:nvSpPr>
          <p:cNvPr id="182" name="TextBox 204"/>
          <p:cNvSpPr txBox="1"/>
          <p:nvPr/>
        </p:nvSpPr>
        <p:spPr>
          <a:xfrm>
            <a:off x="4575082" y="5457701"/>
            <a:ext cx="1236300" cy="24622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600" b="0" dirty="0" smtClean="0">
                <a:latin typeface="Arial"/>
              </a:rPr>
              <a:t>Time, months</a:t>
            </a:r>
            <a:endParaRPr lang="en-US" sz="1600" b="0" dirty="0">
              <a:latin typeface="Arial"/>
            </a:endParaRPr>
          </a:p>
        </p:txBody>
      </p:sp>
      <p:sp>
        <p:nvSpPr>
          <p:cNvPr id="183" name="Text Placeholder 5"/>
          <p:cNvSpPr txBox="1">
            <a:spLocks/>
          </p:cNvSpPr>
          <p:nvPr/>
        </p:nvSpPr>
        <p:spPr>
          <a:xfrm>
            <a:off x="5732060" y="6438180"/>
            <a:ext cx="3386324" cy="375196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Finn et al. </a:t>
            </a:r>
            <a:r>
              <a:rPr lang="en-GB" i="1" smtClean="0"/>
              <a:t>Lancet Oncol</a:t>
            </a:r>
            <a:r>
              <a:rPr lang="en-GB" smtClean="0"/>
              <a:t>. E-pub Dec 16, 2014</a:t>
            </a:r>
            <a:endParaRPr lang="en-GB" dirty="0" smtClean="0"/>
          </a:p>
        </p:txBody>
      </p:sp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24" y="1010590"/>
            <a:ext cx="3582024" cy="202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 txBox="1">
            <a:spLocks noChangeArrowheads="1"/>
          </p:cNvSpPr>
          <p:nvPr/>
        </p:nvSpPr>
        <p:spPr>
          <a:xfrm>
            <a:off x="0" y="0"/>
            <a:ext cx="9144000" cy="868363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  <a:effectLst/>
              </a:rPr>
              <a:t>PALOMA-1/TRIO-18: PFS (Cohorts)</a:t>
            </a:r>
            <a:endParaRPr lang="en-US" sz="3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772605" y="13640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Cohort 1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6745324" y="13640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Cohort 2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76734" y="2166144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576734" y="2432844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576734" y="2705894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576734" y="2974181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576734" y="3240881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576734" y="3513931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6734" y="3782219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576734" y="4053681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576734" y="4321969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576734" y="4588669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576734" y="4861719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998591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660453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325491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3985766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3647628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3312666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2974528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2639566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301428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1966466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1628328" y="4856162"/>
            <a:ext cx="0" cy="6032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444317" y="477520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373785" y="4508500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373785" y="423703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373785" y="397033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373785" y="3700462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373785" y="3429000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373785" y="31591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73785" y="289083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373785" y="2620962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3785" y="235108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303253" y="2081212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rot="16200000">
            <a:off x="14374" y="3420805"/>
            <a:ext cx="19187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Progression-free survival, %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5044628" y="3873500"/>
            <a:ext cx="0" cy="5873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5020022" y="39060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4936678" y="3873500"/>
            <a:ext cx="0" cy="5873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4908897" y="39060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4809678" y="3873500"/>
            <a:ext cx="0" cy="5873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4781897" y="39060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4768403" y="3873500"/>
            <a:ext cx="0" cy="5873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4740622" y="39060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760466" y="3873500"/>
            <a:ext cx="0" cy="5873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4732684" y="39060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4574728" y="3683000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551709" y="3712369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4541391" y="3683000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4513609" y="3712369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3566666" y="3254375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3543647" y="3282156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3339653" y="3254375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3316634" y="3282156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3101528" y="312896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3076922" y="316309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2874516" y="312896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2849909" y="316309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2417316" y="2705100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2392709" y="27376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2274441" y="2506662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2246659" y="25344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2042666" y="2409825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2014884" y="2437606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1928366" y="2312987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1903759" y="2345531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1631503" y="213201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1603722" y="21661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>
            <a:off x="3939728" y="4398962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3916709" y="4433094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>
            <a:off x="1928366" y="3222625"/>
            <a:ext cx="0" cy="58738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>
            <a:off x="1900584" y="3255169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77"/>
          <p:cNvSpPr>
            <a:spLocks noChangeShapeType="1"/>
          </p:cNvSpPr>
          <p:nvPr/>
        </p:nvSpPr>
        <p:spPr bwMode="auto">
          <a:xfrm>
            <a:off x="1631503" y="2132012"/>
            <a:ext cx="0" cy="65088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1603722" y="2166144"/>
            <a:ext cx="508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1627534" y="2165350"/>
            <a:ext cx="3370263" cy="269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98"/>
              </a:cxn>
              <a:cxn ang="0">
                <a:pos x="2123" y="1698"/>
              </a:cxn>
            </a:cxnLst>
            <a:rect l="0" t="0" r="r" b="b"/>
            <a:pathLst>
              <a:path w="2123" h="1698">
                <a:moveTo>
                  <a:pt x="0" y="0"/>
                </a:moveTo>
                <a:lnTo>
                  <a:pt x="0" y="1698"/>
                </a:lnTo>
                <a:lnTo>
                  <a:pt x="2123" y="1698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93"/>
          <p:cNvSpPr>
            <a:spLocks noChangeArrowheads="1"/>
          </p:cNvSpPr>
          <p:nvPr/>
        </p:nvSpPr>
        <p:spPr bwMode="auto">
          <a:xfrm>
            <a:off x="689430" y="5265737"/>
            <a:ext cx="83195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Number at risk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94"/>
          <p:cNvSpPr>
            <a:spLocks noChangeArrowheads="1"/>
          </p:cNvSpPr>
          <p:nvPr/>
        </p:nvSpPr>
        <p:spPr bwMode="auto">
          <a:xfrm>
            <a:off x="123570" y="5407025"/>
            <a:ext cx="13978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Palbociclib plus letrozole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95"/>
          <p:cNvSpPr>
            <a:spLocks noChangeArrowheads="1"/>
          </p:cNvSpPr>
          <p:nvPr/>
        </p:nvSpPr>
        <p:spPr bwMode="auto">
          <a:xfrm>
            <a:off x="997207" y="5551487"/>
            <a:ext cx="5241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Letrozole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4625185" y="540702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97"/>
          <p:cNvSpPr>
            <a:spLocks noChangeArrowheads="1"/>
          </p:cNvSpPr>
          <p:nvPr/>
        </p:nvSpPr>
        <p:spPr bwMode="auto">
          <a:xfrm>
            <a:off x="4625185" y="5551487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98"/>
          <p:cNvSpPr>
            <a:spLocks noChangeArrowheads="1"/>
          </p:cNvSpPr>
          <p:nvPr/>
        </p:nvSpPr>
        <p:spPr bwMode="auto">
          <a:xfrm>
            <a:off x="4290224" y="540702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99"/>
          <p:cNvSpPr>
            <a:spLocks noChangeArrowheads="1"/>
          </p:cNvSpPr>
          <p:nvPr/>
        </p:nvSpPr>
        <p:spPr bwMode="auto">
          <a:xfrm>
            <a:off x="4290224" y="5551487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100"/>
          <p:cNvSpPr>
            <a:spLocks noChangeArrowheads="1"/>
          </p:cNvSpPr>
          <p:nvPr/>
        </p:nvSpPr>
        <p:spPr bwMode="auto">
          <a:xfrm>
            <a:off x="3242132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101"/>
          <p:cNvSpPr>
            <a:spLocks noChangeArrowheads="1"/>
          </p:cNvSpPr>
          <p:nvPr/>
        </p:nvSpPr>
        <p:spPr bwMode="auto">
          <a:xfrm>
            <a:off x="3277398" y="5551487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02"/>
          <p:cNvSpPr>
            <a:spLocks noChangeArrowheads="1"/>
          </p:cNvSpPr>
          <p:nvPr/>
        </p:nvSpPr>
        <p:spPr bwMode="auto">
          <a:xfrm>
            <a:off x="3577094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103"/>
          <p:cNvSpPr>
            <a:spLocks noChangeArrowheads="1"/>
          </p:cNvSpPr>
          <p:nvPr/>
        </p:nvSpPr>
        <p:spPr bwMode="auto">
          <a:xfrm>
            <a:off x="3612360" y="5551487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104"/>
          <p:cNvSpPr>
            <a:spLocks noChangeArrowheads="1"/>
          </p:cNvSpPr>
          <p:nvPr/>
        </p:nvSpPr>
        <p:spPr bwMode="auto">
          <a:xfrm>
            <a:off x="2569032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105"/>
          <p:cNvSpPr>
            <a:spLocks noChangeArrowheads="1"/>
          </p:cNvSpPr>
          <p:nvPr/>
        </p:nvSpPr>
        <p:spPr bwMode="auto">
          <a:xfrm>
            <a:off x="2604298" y="5551487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106"/>
          <p:cNvSpPr>
            <a:spLocks noChangeArrowheads="1"/>
          </p:cNvSpPr>
          <p:nvPr/>
        </p:nvSpPr>
        <p:spPr bwMode="auto">
          <a:xfrm>
            <a:off x="2903995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107"/>
          <p:cNvSpPr>
            <a:spLocks noChangeArrowheads="1"/>
          </p:cNvSpPr>
          <p:nvPr/>
        </p:nvSpPr>
        <p:spPr bwMode="auto">
          <a:xfrm>
            <a:off x="2939260" y="5551487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08"/>
          <p:cNvSpPr>
            <a:spLocks noChangeArrowheads="1"/>
          </p:cNvSpPr>
          <p:nvPr/>
        </p:nvSpPr>
        <p:spPr bwMode="auto">
          <a:xfrm>
            <a:off x="1557793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109"/>
          <p:cNvSpPr>
            <a:spLocks noChangeArrowheads="1"/>
          </p:cNvSpPr>
          <p:nvPr/>
        </p:nvSpPr>
        <p:spPr bwMode="auto">
          <a:xfrm>
            <a:off x="1557793" y="555148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110"/>
          <p:cNvSpPr>
            <a:spLocks noChangeArrowheads="1"/>
          </p:cNvSpPr>
          <p:nvPr/>
        </p:nvSpPr>
        <p:spPr bwMode="auto">
          <a:xfrm>
            <a:off x="3950499" y="540702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111"/>
          <p:cNvSpPr>
            <a:spLocks noChangeArrowheads="1"/>
          </p:cNvSpPr>
          <p:nvPr/>
        </p:nvSpPr>
        <p:spPr bwMode="auto">
          <a:xfrm>
            <a:off x="3950499" y="5551487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12"/>
          <p:cNvSpPr>
            <a:spLocks noChangeArrowheads="1"/>
          </p:cNvSpPr>
          <p:nvPr/>
        </p:nvSpPr>
        <p:spPr bwMode="auto">
          <a:xfrm>
            <a:off x="1895933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113"/>
          <p:cNvSpPr>
            <a:spLocks noChangeArrowheads="1"/>
          </p:cNvSpPr>
          <p:nvPr/>
        </p:nvSpPr>
        <p:spPr bwMode="auto">
          <a:xfrm>
            <a:off x="1895933" y="555148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14"/>
          <p:cNvSpPr>
            <a:spLocks noChangeArrowheads="1"/>
          </p:cNvSpPr>
          <p:nvPr/>
        </p:nvSpPr>
        <p:spPr bwMode="auto">
          <a:xfrm>
            <a:off x="2230894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23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15"/>
          <p:cNvSpPr>
            <a:spLocks noChangeArrowheads="1"/>
          </p:cNvSpPr>
          <p:nvPr/>
        </p:nvSpPr>
        <p:spPr bwMode="auto">
          <a:xfrm>
            <a:off x="2230894" y="555148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16"/>
          <p:cNvSpPr>
            <a:spLocks noChangeArrowheads="1"/>
          </p:cNvSpPr>
          <p:nvPr/>
        </p:nvSpPr>
        <p:spPr bwMode="auto">
          <a:xfrm>
            <a:off x="4963324" y="540702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17"/>
          <p:cNvSpPr>
            <a:spLocks noChangeArrowheads="1"/>
          </p:cNvSpPr>
          <p:nvPr/>
        </p:nvSpPr>
        <p:spPr bwMode="auto">
          <a:xfrm>
            <a:off x="1716434" y="4646913"/>
            <a:ext cx="27347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HR 0.299 (95% CI 0.156–0.572; one-sided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=0.0001)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Line 118"/>
          <p:cNvSpPr>
            <a:spLocks noChangeShapeType="1"/>
          </p:cNvSpPr>
          <p:nvPr/>
        </p:nvSpPr>
        <p:spPr bwMode="auto">
          <a:xfrm flipV="1">
            <a:off x="8973691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119"/>
          <p:cNvSpPr>
            <a:spLocks noChangeShapeType="1"/>
          </p:cNvSpPr>
          <p:nvPr/>
        </p:nvSpPr>
        <p:spPr bwMode="auto">
          <a:xfrm flipV="1">
            <a:off x="8633966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20"/>
          <p:cNvSpPr>
            <a:spLocks noChangeShapeType="1"/>
          </p:cNvSpPr>
          <p:nvPr/>
        </p:nvSpPr>
        <p:spPr bwMode="auto">
          <a:xfrm flipV="1">
            <a:off x="8300591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21"/>
          <p:cNvSpPr>
            <a:spLocks noChangeShapeType="1"/>
          </p:cNvSpPr>
          <p:nvPr/>
        </p:nvSpPr>
        <p:spPr bwMode="auto">
          <a:xfrm flipV="1">
            <a:off x="7960866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22"/>
          <p:cNvSpPr>
            <a:spLocks noChangeShapeType="1"/>
          </p:cNvSpPr>
          <p:nvPr/>
        </p:nvSpPr>
        <p:spPr bwMode="auto">
          <a:xfrm flipV="1">
            <a:off x="7622728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23"/>
          <p:cNvSpPr>
            <a:spLocks noChangeShapeType="1"/>
          </p:cNvSpPr>
          <p:nvPr/>
        </p:nvSpPr>
        <p:spPr bwMode="auto">
          <a:xfrm flipV="1">
            <a:off x="7287766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124"/>
          <p:cNvSpPr>
            <a:spLocks noChangeShapeType="1"/>
          </p:cNvSpPr>
          <p:nvPr/>
        </p:nvSpPr>
        <p:spPr bwMode="auto">
          <a:xfrm flipV="1">
            <a:off x="6949628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25"/>
          <p:cNvSpPr>
            <a:spLocks noChangeShapeType="1"/>
          </p:cNvSpPr>
          <p:nvPr/>
        </p:nvSpPr>
        <p:spPr bwMode="auto">
          <a:xfrm flipV="1">
            <a:off x="6611491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126"/>
          <p:cNvSpPr>
            <a:spLocks noChangeShapeType="1"/>
          </p:cNvSpPr>
          <p:nvPr/>
        </p:nvSpPr>
        <p:spPr bwMode="auto">
          <a:xfrm flipV="1">
            <a:off x="6276528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27"/>
          <p:cNvSpPr>
            <a:spLocks noChangeShapeType="1"/>
          </p:cNvSpPr>
          <p:nvPr/>
        </p:nvSpPr>
        <p:spPr bwMode="auto">
          <a:xfrm flipV="1">
            <a:off x="5936803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28"/>
          <p:cNvSpPr>
            <a:spLocks noChangeShapeType="1"/>
          </p:cNvSpPr>
          <p:nvPr/>
        </p:nvSpPr>
        <p:spPr bwMode="auto">
          <a:xfrm flipV="1">
            <a:off x="5601841" y="4856162"/>
            <a:ext cx="0" cy="65088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129"/>
          <p:cNvSpPr>
            <a:spLocks noChangeArrowheads="1"/>
          </p:cNvSpPr>
          <p:nvPr/>
        </p:nvSpPr>
        <p:spPr bwMode="auto">
          <a:xfrm>
            <a:off x="6987182" y="5113020"/>
            <a:ext cx="7742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Time, months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30"/>
          <p:cNvSpPr>
            <a:spLocks noChangeArrowheads="1"/>
          </p:cNvSpPr>
          <p:nvPr/>
        </p:nvSpPr>
        <p:spPr bwMode="auto">
          <a:xfrm>
            <a:off x="3013670" y="5113020"/>
            <a:ext cx="7742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Time, months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Line 131"/>
          <p:cNvSpPr>
            <a:spLocks noChangeShapeType="1"/>
          </p:cNvSpPr>
          <p:nvPr/>
        </p:nvSpPr>
        <p:spPr bwMode="auto">
          <a:xfrm>
            <a:off x="5551834" y="2166144"/>
            <a:ext cx="508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32"/>
          <p:cNvSpPr>
            <a:spLocks noChangeShapeType="1"/>
          </p:cNvSpPr>
          <p:nvPr/>
        </p:nvSpPr>
        <p:spPr bwMode="auto">
          <a:xfrm>
            <a:off x="5551834" y="2432844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33"/>
          <p:cNvSpPr>
            <a:spLocks noChangeShapeType="1"/>
          </p:cNvSpPr>
          <p:nvPr/>
        </p:nvSpPr>
        <p:spPr bwMode="auto">
          <a:xfrm>
            <a:off x="5551834" y="2705894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34"/>
          <p:cNvSpPr>
            <a:spLocks noChangeShapeType="1"/>
          </p:cNvSpPr>
          <p:nvPr/>
        </p:nvSpPr>
        <p:spPr bwMode="auto">
          <a:xfrm>
            <a:off x="5551834" y="2974181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135"/>
          <p:cNvSpPr>
            <a:spLocks noChangeShapeType="1"/>
          </p:cNvSpPr>
          <p:nvPr/>
        </p:nvSpPr>
        <p:spPr bwMode="auto">
          <a:xfrm>
            <a:off x="5551834" y="3240881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36"/>
          <p:cNvSpPr>
            <a:spLocks noChangeShapeType="1"/>
          </p:cNvSpPr>
          <p:nvPr/>
        </p:nvSpPr>
        <p:spPr bwMode="auto">
          <a:xfrm>
            <a:off x="5551834" y="3513931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137"/>
          <p:cNvSpPr>
            <a:spLocks noChangeShapeType="1"/>
          </p:cNvSpPr>
          <p:nvPr/>
        </p:nvSpPr>
        <p:spPr bwMode="auto">
          <a:xfrm>
            <a:off x="5551834" y="3782219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38"/>
          <p:cNvSpPr>
            <a:spLocks noChangeShapeType="1"/>
          </p:cNvSpPr>
          <p:nvPr/>
        </p:nvSpPr>
        <p:spPr bwMode="auto">
          <a:xfrm>
            <a:off x="5551834" y="4053681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39"/>
          <p:cNvSpPr>
            <a:spLocks noChangeShapeType="1"/>
          </p:cNvSpPr>
          <p:nvPr/>
        </p:nvSpPr>
        <p:spPr bwMode="auto">
          <a:xfrm>
            <a:off x="5551834" y="4321969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0"/>
          <p:cNvSpPr>
            <a:spLocks noChangeShapeType="1"/>
          </p:cNvSpPr>
          <p:nvPr/>
        </p:nvSpPr>
        <p:spPr bwMode="auto">
          <a:xfrm>
            <a:off x="5551834" y="4588669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41"/>
          <p:cNvSpPr>
            <a:spLocks noChangeShapeType="1"/>
          </p:cNvSpPr>
          <p:nvPr/>
        </p:nvSpPr>
        <p:spPr bwMode="auto">
          <a:xfrm>
            <a:off x="5551834" y="4861719"/>
            <a:ext cx="49213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42"/>
          <p:cNvSpPr>
            <a:spLocks noChangeArrowheads="1"/>
          </p:cNvSpPr>
          <p:nvPr/>
        </p:nvSpPr>
        <p:spPr bwMode="auto">
          <a:xfrm>
            <a:off x="5421005" y="477520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43"/>
          <p:cNvSpPr>
            <a:spLocks noChangeArrowheads="1"/>
          </p:cNvSpPr>
          <p:nvPr/>
        </p:nvSpPr>
        <p:spPr bwMode="auto">
          <a:xfrm>
            <a:off x="5350473" y="4508500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44"/>
          <p:cNvSpPr>
            <a:spLocks noChangeArrowheads="1"/>
          </p:cNvSpPr>
          <p:nvPr/>
        </p:nvSpPr>
        <p:spPr bwMode="auto">
          <a:xfrm>
            <a:off x="5350473" y="423703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45"/>
          <p:cNvSpPr>
            <a:spLocks noChangeArrowheads="1"/>
          </p:cNvSpPr>
          <p:nvPr/>
        </p:nvSpPr>
        <p:spPr bwMode="auto">
          <a:xfrm>
            <a:off x="5350473" y="397033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46"/>
          <p:cNvSpPr>
            <a:spLocks noChangeArrowheads="1"/>
          </p:cNvSpPr>
          <p:nvPr/>
        </p:nvSpPr>
        <p:spPr bwMode="auto">
          <a:xfrm>
            <a:off x="5350473" y="3700462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47"/>
          <p:cNvSpPr>
            <a:spLocks noChangeArrowheads="1"/>
          </p:cNvSpPr>
          <p:nvPr/>
        </p:nvSpPr>
        <p:spPr bwMode="auto">
          <a:xfrm>
            <a:off x="5350473" y="3429000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48"/>
          <p:cNvSpPr>
            <a:spLocks noChangeArrowheads="1"/>
          </p:cNvSpPr>
          <p:nvPr/>
        </p:nvSpPr>
        <p:spPr bwMode="auto">
          <a:xfrm>
            <a:off x="5350473" y="31591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49"/>
          <p:cNvSpPr>
            <a:spLocks noChangeArrowheads="1"/>
          </p:cNvSpPr>
          <p:nvPr/>
        </p:nvSpPr>
        <p:spPr bwMode="auto">
          <a:xfrm>
            <a:off x="5350473" y="289083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50"/>
          <p:cNvSpPr>
            <a:spLocks noChangeArrowheads="1"/>
          </p:cNvSpPr>
          <p:nvPr/>
        </p:nvSpPr>
        <p:spPr bwMode="auto">
          <a:xfrm>
            <a:off x="5350473" y="2620962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51"/>
          <p:cNvSpPr>
            <a:spLocks noChangeArrowheads="1"/>
          </p:cNvSpPr>
          <p:nvPr/>
        </p:nvSpPr>
        <p:spPr bwMode="auto">
          <a:xfrm>
            <a:off x="5350473" y="2351087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52"/>
          <p:cNvSpPr>
            <a:spLocks noChangeArrowheads="1"/>
          </p:cNvSpPr>
          <p:nvPr/>
        </p:nvSpPr>
        <p:spPr bwMode="auto">
          <a:xfrm>
            <a:off x="5279941" y="2081212"/>
            <a:ext cx="2115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Line 153"/>
          <p:cNvSpPr>
            <a:spLocks noChangeShapeType="1"/>
          </p:cNvSpPr>
          <p:nvPr/>
        </p:nvSpPr>
        <p:spPr bwMode="auto">
          <a:xfrm>
            <a:off x="8222803" y="4025900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154"/>
          <p:cNvSpPr>
            <a:spLocks noChangeShapeType="1"/>
          </p:cNvSpPr>
          <p:nvPr/>
        </p:nvSpPr>
        <p:spPr bwMode="auto">
          <a:xfrm>
            <a:off x="8199784" y="40584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55"/>
          <p:cNvSpPr>
            <a:spLocks noChangeShapeType="1"/>
          </p:cNvSpPr>
          <p:nvPr/>
        </p:nvSpPr>
        <p:spPr bwMode="auto">
          <a:xfrm>
            <a:off x="8068816" y="4025900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56"/>
          <p:cNvSpPr>
            <a:spLocks noChangeShapeType="1"/>
          </p:cNvSpPr>
          <p:nvPr/>
        </p:nvSpPr>
        <p:spPr bwMode="auto">
          <a:xfrm>
            <a:off x="8041034" y="40584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57"/>
          <p:cNvSpPr>
            <a:spLocks noChangeShapeType="1"/>
          </p:cNvSpPr>
          <p:nvPr/>
        </p:nvSpPr>
        <p:spPr bwMode="auto">
          <a:xfrm>
            <a:off x="8011666" y="4025900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158"/>
          <p:cNvSpPr>
            <a:spLocks noChangeShapeType="1"/>
          </p:cNvSpPr>
          <p:nvPr/>
        </p:nvSpPr>
        <p:spPr bwMode="auto">
          <a:xfrm>
            <a:off x="7983884" y="40584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159"/>
          <p:cNvSpPr>
            <a:spLocks noChangeShapeType="1"/>
          </p:cNvSpPr>
          <p:nvPr/>
        </p:nvSpPr>
        <p:spPr bwMode="auto">
          <a:xfrm>
            <a:off x="7968803" y="4025900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0"/>
          <p:cNvSpPr>
            <a:spLocks noChangeShapeType="1"/>
          </p:cNvSpPr>
          <p:nvPr/>
        </p:nvSpPr>
        <p:spPr bwMode="auto">
          <a:xfrm>
            <a:off x="7941022" y="40584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1"/>
          <p:cNvSpPr>
            <a:spLocks noChangeShapeType="1"/>
          </p:cNvSpPr>
          <p:nvPr/>
        </p:nvSpPr>
        <p:spPr bwMode="auto">
          <a:xfrm>
            <a:off x="7960866" y="4025900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62"/>
          <p:cNvSpPr>
            <a:spLocks noChangeShapeType="1"/>
          </p:cNvSpPr>
          <p:nvPr/>
        </p:nvSpPr>
        <p:spPr bwMode="auto">
          <a:xfrm>
            <a:off x="7937847" y="40584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63"/>
          <p:cNvSpPr>
            <a:spLocks noChangeShapeType="1"/>
          </p:cNvSpPr>
          <p:nvPr/>
        </p:nvSpPr>
        <p:spPr bwMode="auto">
          <a:xfrm>
            <a:off x="7922766" y="4025900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64"/>
          <p:cNvSpPr>
            <a:spLocks noChangeShapeType="1"/>
          </p:cNvSpPr>
          <p:nvPr/>
        </p:nvSpPr>
        <p:spPr bwMode="auto">
          <a:xfrm>
            <a:off x="7899747" y="40584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65"/>
          <p:cNvSpPr>
            <a:spLocks noChangeShapeType="1"/>
          </p:cNvSpPr>
          <p:nvPr/>
        </p:nvSpPr>
        <p:spPr bwMode="auto">
          <a:xfrm>
            <a:off x="7633841" y="375761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66"/>
          <p:cNvSpPr>
            <a:spLocks noChangeShapeType="1"/>
          </p:cNvSpPr>
          <p:nvPr/>
        </p:nvSpPr>
        <p:spPr bwMode="auto">
          <a:xfrm>
            <a:off x="7610822" y="3790156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67"/>
          <p:cNvSpPr>
            <a:spLocks noChangeShapeType="1"/>
          </p:cNvSpPr>
          <p:nvPr/>
        </p:nvSpPr>
        <p:spPr bwMode="auto">
          <a:xfrm>
            <a:off x="7625903" y="375761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8"/>
          <p:cNvSpPr>
            <a:spLocks noChangeShapeType="1"/>
          </p:cNvSpPr>
          <p:nvPr/>
        </p:nvSpPr>
        <p:spPr bwMode="auto">
          <a:xfrm>
            <a:off x="7602884" y="3790156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9"/>
          <p:cNvSpPr>
            <a:spLocks noChangeShapeType="1"/>
          </p:cNvSpPr>
          <p:nvPr/>
        </p:nvSpPr>
        <p:spPr bwMode="auto">
          <a:xfrm>
            <a:off x="7479853" y="375761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70"/>
          <p:cNvSpPr>
            <a:spLocks noChangeShapeType="1"/>
          </p:cNvSpPr>
          <p:nvPr/>
        </p:nvSpPr>
        <p:spPr bwMode="auto">
          <a:xfrm>
            <a:off x="7456834" y="3790156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71"/>
          <p:cNvSpPr>
            <a:spLocks noChangeShapeType="1"/>
          </p:cNvSpPr>
          <p:nvPr/>
        </p:nvSpPr>
        <p:spPr bwMode="auto">
          <a:xfrm>
            <a:off x="7325866" y="3665537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72"/>
          <p:cNvSpPr>
            <a:spLocks noChangeShapeType="1"/>
          </p:cNvSpPr>
          <p:nvPr/>
        </p:nvSpPr>
        <p:spPr bwMode="auto">
          <a:xfrm>
            <a:off x="7298084" y="3693319"/>
            <a:ext cx="5397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73"/>
          <p:cNvSpPr>
            <a:spLocks noChangeShapeType="1"/>
          </p:cNvSpPr>
          <p:nvPr/>
        </p:nvSpPr>
        <p:spPr bwMode="auto">
          <a:xfrm>
            <a:off x="7311578" y="3665537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74"/>
          <p:cNvSpPr>
            <a:spLocks noChangeShapeType="1"/>
          </p:cNvSpPr>
          <p:nvPr/>
        </p:nvSpPr>
        <p:spPr bwMode="auto">
          <a:xfrm>
            <a:off x="7286972" y="3693319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75"/>
          <p:cNvSpPr>
            <a:spLocks noChangeShapeType="1"/>
          </p:cNvSpPr>
          <p:nvPr/>
        </p:nvSpPr>
        <p:spPr bwMode="auto">
          <a:xfrm>
            <a:off x="7260778" y="3578225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76"/>
          <p:cNvSpPr>
            <a:spLocks noChangeShapeType="1"/>
          </p:cNvSpPr>
          <p:nvPr/>
        </p:nvSpPr>
        <p:spPr bwMode="auto">
          <a:xfrm>
            <a:off x="7232997" y="3610769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177"/>
          <p:cNvSpPr>
            <a:spLocks noChangeShapeType="1"/>
          </p:cNvSpPr>
          <p:nvPr/>
        </p:nvSpPr>
        <p:spPr bwMode="auto">
          <a:xfrm>
            <a:off x="7214741" y="3578225"/>
            <a:ext cx="0" cy="635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78"/>
          <p:cNvSpPr>
            <a:spLocks noChangeShapeType="1"/>
          </p:cNvSpPr>
          <p:nvPr/>
        </p:nvSpPr>
        <p:spPr bwMode="auto">
          <a:xfrm>
            <a:off x="7191722" y="3610769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179"/>
          <p:cNvSpPr>
            <a:spLocks noChangeShapeType="1"/>
          </p:cNvSpPr>
          <p:nvPr/>
        </p:nvSpPr>
        <p:spPr bwMode="auto">
          <a:xfrm>
            <a:off x="6879778" y="3286125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180"/>
          <p:cNvSpPr>
            <a:spLocks noChangeShapeType="1"/>
          </p:cNvSpPr>
          <p:nvPr/>
        </p:nvSpPr>
        <p:spPr bwMode="auto">
          <a:xfrm>
            <a:off x="6856759" y="331549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181"/>
          <p:cNvSpPr>
            <a:spLocks noChangeShapeType="1"/>
          </p:cNvSpPr>
          <p:nvPr/>
        </p:nvSpPr>
        <p:spPr bwMode="auto">
          <a:xfrm>
            <a:off x="6741666" y="3143250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182"/>
          <p:cNvSpPr>
            <a:spLocks noChangeShapeType="1"/>
          </p:cNvSpPr>
          <p:nvPr/>
        </p:nvSpPr>
        <p:spPr bwMode="auto">
          <a:xfrm>
            <a:off x="6717059" y="3177381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183"/>
          <p:cNvSpPr>
            <a:spLocks noChangeShapeType="1"/>
          </p:cNvSpPr>
          <p:nvPr/>
        </p:nvSpPr>
        <p:spPr bwMode="auto">
          <a:xfrm>
            <a:off x="6536878" y="2806700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184"/>
          <p:cNvSpPr>
            <a:spLocks noChangeShapeType="1"/>
          </p:cNvSpPr>
          <p:nvPr/>
        </p:nvSpPr>
        <p:spPr bwMode="auto">
          <a:xfrm>
            <a:off x="6510684" y="2839244"/>
            <a:ext cx="52388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185"/>
          <p:cNvSpPr>
            <a:spLocks noChangeShapeType="1"/>
          </p:cNvSpPr>
          <p:nvPr/>
        </p:nvSpPr>
        <p:spPr bwMode="auto">
          <a:xfrm>
            <a:off x="6398766" y="2676525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86"/>
          <p:cNvSpPr>
            <a:spLocks noChangeShapeType="1"/>
          </p:cNvSpPr>
          <p:nvPr/>
        </p:nvSpPr>
        <p:spPr bwMode="auto">
          <a:xfrm>
            <a:off x="6370984" y="2710656"/>
            <a:ext cx="53975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Line 187"/>
          <p:cNvSpPr>
            <a:spLocks noChangeShapeType="1"/>
          </p:cNvSpPr>
          <p:nvPr/>
        </p:nvSpPr>
        <p:spPr bwMode="auto">
          <a:xfrm>
            <a:off x="6349553" y="2617787"/>
            <a:ext cx="0" cy="5873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Line 188"/>
          <p:cNvSpPr>
            <a:spLocks noChangeShapeType="1"/>
          </p:cNvSpPr>
          <p:nvPr/>
        </p:nvSpPr>
        <p:spPr bwMode="auto">
          <a:xfrm>
            <a:off x="6321772" y="2645569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Line 189"/>
          <p:cNvSpPr>
            <a:spLocks noChangeShapeType="1"/>
          </p:cNvSpPr>
          <p:nvPr/>
        </p:nvSpPr>
        <p:spPr bwMode="auto">
          <a:xfrm>
            <a:off x="6244778" y="2427287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Line 190"/>
          <p:cNvSpPr>
            <a:spLocks noChangeShapeType="1"/>
          </p:cNvSpPr>
          <p:nvPr/>
        </p:nvSpPr>
        <p:spPr bwMode="auto">
          <a:xfrm>
            <a:off x="6221759" y="2461419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Line 191"/>
          <p:cNvSpPr>
            <a:spLocks noChangeShapeType="1"/>
          </p:cNvSpPr>
          <p:nvPr/>
        </p:nvSpPr>
        <p:spPr bwMode="auto">
          <a:xfrm>
            <a:off x="5903466" y="2312987"/>
            <a:ext cx="0" cy="60325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Line 192"/>
          <p:cNvSpPr>
            <a:spLocks noChangeShapeType="1"/>
          </p:cNvSpPr>
          <p:nvPr/>
        </p:nvSpPr>
        <p:spPr bwMode="auto">
          <a:xfrm>
            <a:off x="5878859" y="2340769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Line 193"/>
          <p:cNvSpPr>
            <a:spLocks noChangeShapeType="1"/>
          </p:cNvSpPr>
          <p:nvPr/>
        </p:nvSpPr>
        <p:spPr bwMode="auto">
          <a:xfrm>
            <a:off x="5736778" y="213201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Line 194"/>
          <p:cNvSpPr>
            <a:spLocks noChangeShapeType="1"/>
          </p:cNvSpPr>
          <p:nvPr/>
        </p:nvSpPr>
        <p:spPr bwMode="auto">
          <a:xfrm>
            <a:off x="5708997" y="2166144"/>
            <a:ext cx="508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Line 195"/>
          <p:cNvSpPr>
            <a:spLocks noChangeShapeType="1"/>
          </p:cNvSpPr>
          <p:nvPr/>
        </p:nvSpPr>
        <p:spPr bwMode="auto">
          <a:xfrm>
            <a:off x="5606603" y="2132012"/>
            <a:ext cx="0" cy="650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196"/>
          <p:cNvSpPr>
            <a:spLocks noChangeShapeType="1"/>
          </p:cNvSpPr>
          <p:nvPr/>
        </p:nvSpPr>
        <p:spPr bwMode="auto">
          <a:xfrm>
            <a:off x="5578822" y="2166144"/>
            <a:ext cx="492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Line 198"/>
          <p:cNvSpPr>
            <a:spLocks noChangeShapeType="1"/>
          </p:cNvSpPr>
          <p:nvPr/>
        </p:nvSpPr>
        <p:spPr bwMode="auto">
          <a:xfrm>
            <a:off x="7941816" y="4510087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Line 199"/>
          <p:cNvSpPr>
            <a:spLocks noChangeShapeType="1"/>
          </p:cNvSpPr>
          <p:nvPr/>
        </p:nvSpPr>
        <p:spPr bwMode="auto">
          <a:xfrm>
            <a:off x="7914034" y="4542631"/>
            <a:ext cx="508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Line 200"/>
          <p:cNvSpPr>
            <a:spLocks noChangeShapeType="1"/>
          </p:cNvSpPr>
          <p:nvPr/>
        </p:nvSpPr>
        <p:spPr bwMode="auto">
          <a:xfrm>
            <a:off x="7792591" y="4510087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Line 201"/>
          <p:cNvSpPr>
            <a:spLocks noChangeShapeType="1"/>
          </p:cNvSpPr>
          <p:nvPr/>
        </p:nvSpPr>
        <p:spPr bwMode="auto">
          <a:xfrm>
            <a:off x="7764809" y="4542631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Line 202"/>
          <p:cNvSpPr>
            <a:spLocks noChangeShapeType="1"/>
          </p:cNvSpPr>
          <p:nvPr/>
        </p:nvSpPr>
        <p:spPr bwMode="auto">
          <a:xfrm>
            <a:off x="7368728" y="4033837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203"/>
          <p:cNvSpPr>
            <a:spLocks noChangeShapeType="1"/>
          </p:cNvSpPr>
          <p:nvPr/>
        </p:nvSpPr>
        <p:spPr bwMode="auto">
          <a:xfrm>
            <a:off x="7340947" y="4063206"/>
            <a:ext cx="508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Line 204"/>
          <p:cNvSpPr>
            <a:spLocks noChangeShapeType="1"/>
          </p:cNvSpPr>
          <p:nvPr/>
        </p:nvSpPr>
        <p:spPr bwMode="auto">
          <a:xfrm>
            <a:off x="7330628" y="4033837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Line 205"/>
          <p:cNvSpPr>
            <a:spLocks noChangeShapeType="1"/>
          </p:cNvSpPr>
          <p:nvPr/>
        </p:nvSpPr>
        <p:spPr bwMode="auto">
          <a:xfrm>
            <a:off x="7302847" y="4063206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207"/>
          <p:cNvSpPr>
            <a:spLocks noChangeShapeType="1"/>
          </p:cNvSpPr>
          <p:nvPr/>
        </p:nvSpPr>
        <p:spPr bwMode="auto">
          <a:xfrm>
            <a:off x="7319516" y="4033838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208"/>
          <p:cNvSpPr>
            <a:spLocks noChangeShapeType="1"/>
          </p:cNvSpPr>
          <p:nvPr/>
        </p:nvSpPr>
        <p:spPr bwMode="auto">
          <a:xfrm>
            <a:off x="7291734" y="4063207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209"/>
          <p:cNvSpPr>
            <a:spLocks noChangeShapeType="1"/>
          </p:cNvSpPr>
          <p:nvPr/>
        </p:nvSpPr>
        <p:spPr bwMode="auto">
          <a:xfrm>
            <a:off x="7292528" y="4033838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210"/>
          <p:cNvSpPr>
            <a:spLocks noChangeShapeType="1"/>
          </p:cNvSpPr>
          <p:nvPr/>
        </p:nvSpPr>
        <p:spPr bwMode="auto">
          <a:xfrm>
            <a:off x="7267922" y="4063207"/>
            <a:ext cx="508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211"/>
          <p:cNvSpPr>
            <a:spLocks noChangeShapeType="1"/>
          </p:cNvSpPr>
          <p:nvPr/>
        </p:nvSpPr>
        <p:spPr bwMode="auto">
          <a:xfrm>
            <a:off x="7292528" y="4033838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212"/>
          <p:cNvSpPr>
            <a:spLocks noChangeShapeType="1"/>
          </p:cNvSpPr>
          <p:nvPr/>
        </p:nvSpPr>
        <p:spPr bwMode="auto">
          <a:xfrm>
            <a:off x="7264747" y="4063207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213"/>
          <p:cNvSpPr>
            <a:spLocks noChangeShapeType="1"/>
          </p:cNvSpPr>
          <p:nvPr/>
        </p:nvSpPr>
        <p:spPr bwMode="auto">
          <a:xfrm>
            <a:off x="7257603" y="4033838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214"/>
          <p:cNvSpPr>
            <a:spLocks noChangeShapeType="1"/>
          </p:cNvSpPr>
          <p:nvPr/>
        </p:nvSpPr>
        <p:spPr bwMode="auto">
          <a:xfrm>
            <a:off x="7229822" y="4063207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215"/>
          <p:cNvSpPr>
            <a:spLocks noChangeShapeType="1"/>
          </p:cNvSpPr>
          <p:nvPr/>
        </p:nvSpPr>
        <p:spPr bwMode="auto">
          <a:xfrm>
            <a:off x="6844853" y="3817938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216"/>
          <p:cNvSpPr>
            <a:spLocks noChangeShapeType="1"/>
          </p:cNvSpPr>
          <p:nvPr/>
        </p:nvSpPr>
        <p:spPr bwMode="auto">
          <a:xfrm>
            <a:off x="6821834" y="3845719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217"/>
          <p:cNvSpPr>
            <a:spLocks noChangeShapeType="1"/>
          </p:cNvSpPr>
          <p:nvPr/>
        </p:nvSpPr>
        <p:spPr bwMode="auto">
          <a:xfrm>
            <a:off x="6703566" y="3748088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218"/>
          <p:cNvSpPr>
            <a:spLocks noChangeShapeType="1"/>
          </p:cNvSpPr>
          <p:nvPr/>
        </p:nvSpPr>
        <p:spPr bwMode="auto">
          <a:xfrm>
            <a:off x="6678959" y="3777457"/>
            <a:ext cx="508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219"/>
          <p:cNvSpPr>
            <a:spLocks noChangeShapeType="1"/>
          </p:cNvSpPr>
          <p:nvPr/>
        </p:nvSpPr>
        <p:spPr bwMode="auto">
          <a:xfrm>
            <a:off x="6379716" y="3240088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Line 220"/>
          <p:cNvSpPr>
            <a:spLocks noChangeShapeType="1"/>
          </p:cNvSpPr>
          <p:nvPr/>
        </p:nvSpPr>
        <p:spPr bwMode="auto">
          <a:xfrm>
            <a:off x="6351934" y="3269457"/>
            <a:ext cx="53975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Line 221"/>
          <p:cNvSpPr>
            <a:spLocks noChangeShapeType="1"/>
          </p:cNvSpPr>
          <p:nvPr/>
        </p:nvSpPr>
        <p:spPr bwMode="auto">
          <a:xfrm>
            <a:off x="6230491" y="3176588"/>
            <a:ext cx="0" cy="635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Line 222"/>
          <p:cNvSpPr>
            <a:spLocks noChangeShapeType="1"/>
          </p:cNvSpPr>
          <p:nvPr/>
        </p:nvSpPr>
        <p:spPr bwMode="auto">
          <a:xfrm>
            <a:off x="6205884" y="3209132"/>
            <a:ext cx="508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Line 223"/>
          <p:cNvSpPr>
            <a:spLocks noChangeShapeType="1"/>
          </p:cNvSpPr>
          <p:nvPr/>
        </p:nvSpPr>
        <p:spPr bwMode="auto">
          <a:xfrm>
            <a:off x="5852666" y="2765425"/>
            <a:ext cx="0" cy="60325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Line 224"/>
          <p:cNvSpPr>
            <a:spLocks noChangeShapeType="1"/>
          </p:cNvSpPr>
          <p:nvPr/>
        </p:nvSpPr>
        <p:spPr bwMode="auto">
          <a:xfrm>
            <a:off x="5824884" y="2797969"/>
            <a:ext cx="508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Line 225"/>
          <p:cNvSpPr>
            <a:spLocks noChangeShapeType="1"/>
          </p:cNvSpPr>
          <p:nvPr/>
        </p:nvSpPr>
        <p:spPr bwMode="auto">
          <a:xfrm>
            <a:off x="5606603" y="2132013"/>
            <a:ext cx="0" cy="65088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Line 226"/>
          <p:cNvSpPr>
            <a:spLocks noChangeShapeType="1"/>
          </p:cNvSpPr>
          <p:nvPr/>
        </p:nvSpPr>
        <p:spPr bwMode="auto">
          <a:xfrm>
            <a:off x="5578822" y="2166144"/>
            <a:ext cx="492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72"/>
          <p:cNvSpPr>
            <a:spLocks/>
          </p:cNvSpPr>
          <p:nvPr/>
        </p:nvSpPr>
        <p:spPr bwMode="auto">
          <a:xfrm>
            <a:off x="1627534" y="2165350"/>
            <a:ext cx="3416300" cy="1739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0"/>
              </a:cxn>
              <a:cxn ang="0">
                <a:pos x="99" y="58"/>
              </a:cxn>
              <a:cxn ang="0">
                <a:pos x="109" y="58"/>
              </a:cxn>
              <a:cxn ang="0">
                <a:pos x="109" y="113"/>
              </a:cxn>
              <a:cxn ang="0">
                <a:pos x="206" y="113"/>
              </a:cxn>
              <a:cxn ang="0">
                <a:pos x="206" y="171"/>
              </a:cxn>
              <a:cxn ang="0">
                <a:pos x="400" y="171"/>
              </a:cxn>
              <a:cxn ang="0">
                <a:pos x="400" y="232"/>
              </a:cxn>
              <a:cxn ang="0">
                <a:pos x="431" y="232"/>
              </a:cxn>
              <a:cxn ang="0">
                <a:pos x="431" y="296"/>
              </a:cxn>
              <a:cxn ang="0">
                <a:pos x="482" y="296"/>
              </a:cxn>
              <a:cxn ang="0">
                <a:pos x="482" y="360"/>
              </a:cxn>
              <a:cxn ang="0">
                <a:pos x="584" y="360"/>
              </a:cxn>
              <a:cxn ang="0">
                <a:pos x="584" y="427"/>
              </a:cxn>
              <a:cxn ang="0">
                <a:pos x="594" y="427"/>
              </a:cxn>
              <a:cxn ang="0">
                <a:pos x="594" y="494"/>
              </a:cxn>
              <a:cxn ang="0">
                <a:pos x="671" y="494"/>
              </a:cxn>
              <a:cxn ang="0">
                <a:pos x="671" y="561"/>
              </a:cxn>
              <a:cxn ang="0">
                <a:pos x="673" y="561"/>
              </a:cxn>
              <a:cxn ang="0">
                <a:pos x="673" y="628"/>
              </a:cxn>
              <a:cxn ang="0">
                <a:pos x="967" y="628"/>
              </a:cxn>
              <a:cxn ang="0">
                <a:pos x="967" y="703"/>
              </a:cxn>
              <a:cxn ang="0">
                <a:pos x="1294" y="703"/>
              </a:cxn>
              <a:cxn ang="0">
                <a:pos x="1294" y="794"/>
              </a:cxn>
              <a:cxn ang="0">
                <a:pos x="1386" y="794"/>
              </a:cxn>
              <a:cxn ang="0">
                <a:pos x="1386" y="884"/>
              </a:cxn>
              <a:cxn ang="0">
                <a:pos x="1389" y="884"/>
              </a:cxn>
              <a:cxn ang="0">
                <a:pos x="1389" y="974"/>
              </a:cxn>
              <a:cxn ang="0">
                <a:pos x="1873" y="974"/>
              </a:cxn>
              <a:cxn ang="0">
                <a:pos x="1873" y="1096"/>
              </a:cxn>
              <a:cxn ang="0">
                <a:pos x="2152" y="1096"/>
              </a:cxn>
            </a:cxnLst>
            <a:rect l="0" t="0" r="r" b="b"/>
            <a:pathLst>
              <a:path w="2152" h="1096">
                <a:moveTo>
                  <a:pt x="0" y="0"/>
                </a:moveTo>
                <a:lnTo>
                  <a:pt x="99" y="0"/>
                </a:lnTo>
                <a:lnTo>
                  <a:pt x="99" y="58"/>
                </a:lnTo>
                <a:lnTo>
                  <a:pt x="109" y="58"/>
                </a:lnTo>
                <a:lnTo>
                  <a:pt x="109" y="113"/>
                </a:lnTo>
                <a:lnTo>
                  <a:pt x="206" y="113"/>
                </a:lnTo>
                <a:lnTo>
                  <a:pt x="206" y="171"/>
                </a:lnTo>
                <a:lnTo>
                  <a:pt x="400" y="171"/>
                </a:lnTo>
                <a:lnTo>
                  <a:pt x="400" y="232"/>
                </a:lnTo>
                <a:lnTo>
                  <a:pt x="431" y="232"/>
                </a:lnTo>
                <a:lnTo>
                  <a:pt x="431" y="296"/>
                </a:lnTo>
                <a:lnTo>
                  <a:pt x="482" y="296"/>
                </a:lnTo>
                <a:lnTo>
                  <a:pt x="482" y="360"/>
                </a:lnTo>
                <a:lnTo>
                  <a:pt x="584" y="360"/>
                </a:lnTo>
                <a:lnTo>
                  <a:pt x="584" y="427"/>
                </a:lnTo>
                <a:lnTo>
                  <a:pt x="594" y="427"/>
                </a:lnTo>
                <a:lnTo>
                  <a:pt x="594" y="494"/>
                </a:lnTo>
                <a:lnTo>
                  <a:pt x="671" y="494"/>
                </a:lnTo>
                <a:lnTo>
                  <a:pt x="671" y="561"/>
                </a:lnTo>
                <a:lnTo>
                  <a:pt x="673" y="561"/>
                </a:lnTo>
                <a:lnTo>
                  <a:pt x="673" y="628"/>
                </a:lnTo>
                <a:lnTo>
                  <a:pt x="967" y="628"/>
                </a:lnTo>
                <a:lnTo>
                  <a:pt x="967" y="703"/>
                </a:lnTo>
                <a:lnTo>
                  <a:pt x="1294" y="703"/>
                </a:lnTo>
                <a:lnTo>
                  <a:pt x="1294" y="794"/>
                </a:lnTo>
                <a:lnTo>
                  <a:pt x="1386" y="794"/>
                </a:lnTo>
                <a:lnTo>
                  <a:pt x="1386" y="884"/>
                </a:lnTo>
                <a:lnTo>
                  <a:pt x="1389" y="884"/>
                </a:lnTo>
                <a:lnTo>
                  <a:pt x="1389" y="974"/>
                </a:lnTo>
                <a:lnTo>
                  <a:pt x="1873" y="974"/>
                </a:lnTo>
                <a:lnTo>
                  <a:pt x="1873" y="1096"/>
                </a:lnTo>
                <a:lnTo>
                  <a:pt x="2152" y="1096"/>
                </a:lnTo>
              </a:path>
            </a:pathLst>
          </a:custGeom>
          <a:noFill/>
          <a:ln w="28575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79"/>
          <p:cNvSpPr>
            <a:spLocks/>
          </p:cNvSpPr>
          <p:nvPr/>
        </p:nvSpPr>
        <p:spPr bwMode="auto">
          <a:xfrm>
            <a:off x="1627534" y="2165350"/>
            <a:ext cx="3246438" cy="269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" y="0"/>
              </a:cxn>
              <a:cxn ang="0">
                <a:pos x="89" y="61"/>
              </a:cxn>
              <a:cxn ang="0">
                <a:pos x="89" y="61"/>
              </a:cxn>
              <a:cxn ang="0">
                <a:pos x="89" y="122"/>
              </a:cxn>
              <a:cxn ang="0">
                <a:pos x="94" y="122"/>
              </a:cxn>
              <a:cxn ang="0">
                <a:pos x="94" y="183"/>
              </a:cxn>
              <a:cxn ang="0">
                <a:pos x="104" y="183"/>
              </a:cxn>
              <a:cxn ang="0">
                <a:pos x="104" y="244"/>
              </a:cxn>
              <a:cxn ang="0">
                <a:pos x="109" y="244"/>
              </a:cxn>
              <a:cxn ang="0">
                <a:pos x="109" y="305"/>
              </a:cxn>
              <a:cxn ang="0">
                <a:pos x="114" y="305"/>
              </a:cxn>
              <a:cxn ang="0">
                <a:pos x="114" y="369"/>
              </a:cxn>
              <a:cxn ang="0">
                <a:pos x="121" y="369"/>
              </a:cxn>
              <a:cxn ang="0">
                <a:pos x="121" y="433"/>
              </a:cxn>
              <a:cxn ang="0">
                <a:pos x="135" y="433"/>
              </a:cxn>
              <a:cxn ang="0">
                <a:pos x="135" y="497"/>
              </a:cxn>
              <a:cxn ang="0">
                <a:pos x="145" y="497"/>
              </a:cxn>
              <a:cxn ang="0">
                <a:pos x="145" y="558"/>
              </a:cxn>
              <a:cxn ang="0">
                <a:pos x="148" y="558"/>
              </a:cxn>
              <a:cxn ang="0">
                <a:pos x="148" y="622"/>
              </a:cxn>
              <a:cxn ang="0">
                <a:pos x="184" y="622"/>
              </a:cxn>
              <a:cxn ang="0">
                <a:pos x="184" y="686"/>
              </a:cxn>
              <a:cxn ang="0">
                <a:pos x="257" y="686"/>
              </a:cxn>
              <a:cxn ang="0">
                <a:pos x="257" y="753"/>
              </a:cxn>
              <a:cxn ang="0">
                <a:pos x="303" y="753"/>
              </a:cxn>
              <a:cxn ang="0">
                <a:pos x="303" y="820"/>
              </a:cxn>
              <a:cxn ang="0">
                <a:pos x="305" y="820"/>
              </a:cxn>
              <a:cxn ang="0">
                <a:pos x="305" y="887"/>
              </a:cxn>
              <a:cxn ang="0">
                <a:pos x="395" y="887"/>
              </a:cxn>
              <a:cxn ang="0">
                <a:pos x="395" y="1023"/>
              </a:cxn>
              <a:cxn ang="0">
                <a:pos x="463" y="1023"/>
              </a:cxn>
              <a:cxn ang="0">
                <a:pos x="463" y="1090"/>
              </a:cxn>
              <a:cxn ang="0">
                <a:pos x="560" y="1090"/>
              </a:cxn>
              <a:cxn ang="0">
                <a:pos x="560" y="1157"/>
              </a:cxn>
              <a:cxn ang="0">
                <a:pos x="661" y="1157"/>
              </a:cxn>
              <a:cxn ang="0">
                <a:pos x="661" y="1224"/>
              </a:cxn>
              <a:cxn ang="0">
                <a:pos x="686" y="1224"/>
              </a:cxn>
              <a:cxn ang="0">
                <a:pos x="686" y="1294"/>
              </a:cxn>
              <a:cxn ang="0">
                <a:pos x="790" y="1294"/>
              </a:cxn>
              <a:cxn ang="0">
                <a:pos x="790" y="1361"/>
              </a:cxn>
              <a:cxn ang="0">
                <a:pos x="892" y="1361"/>
              </a:cxn>
              <a:cxn ang="0">
                <a:pos x="892" y="1428"/>
              </a:cxn>
              <a:cxn ang="0">
                <a:pos x="1793" y="1428"/>
              </a:cxn>
              <a:cxn ang="0">
                <a:pos x="1793" y="1518"/>
              </a:cxn>
              <a:cxn ang="0">
                <a:pos x="1868" y="1518"/>
              </a:cxn>
              <a:cxn ang="0">
                <a:pos x="1868" y="1608"/>
              </a:cxn>
              <a:cxn ang="0">
                <a:pos x="2045" y="1608"/>
              </a:cxn>
              <a:cxn ang="0">
                <a:pos x="2045" y="1698"/>
              </a:cxn>
            </a:cxnLst>
            <a:rect l="0" t="0" r="r" b="b"/>
            <a:pathLst>
              <a:path w="2045" h="1698">
                <a:moveTo>
                  <a:pt x="0" y="0"/>
                </a:moveTo>
                <a:lnTo>
                  <a:pt x="89" y="0"/>
                </a:lnTo>
                <a:lnTo>
                  <a:pt x="89" y="61"/>
                </a:lnTo>
                <a:lnTo>
                  <a:pt x="89" y="61"/>
                </a:lnTo>
                <a:lnTo>
                  <a:pt x="89" y="122"/>
                </a:lnTo>
                <a:lnTo>
                  <a:pt x="94" y="122"/>
                </a:lnTo>
                <a:lnTo>
                  <a:pt x="94" y="183"/>
                </a:lnTo>
                <a:lnTo>
                  <a:pt x="104" y="183"/>
                </a:lnTo>
                <a:lnTo>
                  <a:pt x="104" y="244"/>
                </a:lnTo>
                <a:lnTo>
                  <a:pt x="109" y="244"/>
                </a:lnTo>
                <a:lnTo>
                  <a:pt x="109" y="305"/>
                </a:lnTo>
                <a:lnTo>
                  <a:pt x="114" y="305"/>
                </a:lnTo>
                <a:lnTo>
                  <a:pt x="114" y="369"/>
                </a:lnTo>
                <a:lnTo>
                  <a:pt x="121" y="369"/>
                </a:lnTo>
                <a:lnTo>
                  <a:pt x="121" y="433"/>
                </a:lnTo>
                <a:lnTo>
                  <a:pt x="135" y="433"/>
                </a:lnTo>
                <a:lnTo>
                  <a:pt x="135" y="497"/>
                </a:lnTo>
                <a:lnTo>
                  <a:pt x="145" y="497"/>
                </a:lnTo>
                <a:lnTo>
                  <a:pt x="145" y="558"/>
                </a:lnTo>
                <a:lnTo>
                  <a:pt x="148" y="558"/>
                </a:lnTo>
                <a:lnTo>
                  <a:pt x="148" y="622"/>
                </a:lnTo>
                <a:lnTo>
                  <a:pt x="184" y="622"/>
                </a:lnTo>
                <a:lnTo>
                  <a:pt x="184" y="686"/>
                </a:lnTo>
                <a:lnTo>
                  <a:pt x="257" y="686"/>
                </a:lnTo>
                <a:lnTo>
                  <a:pt x="257" y="753"/>
                </a:lnTo>
                <a:lnTo>
                  <a:pt x="303" y="753"/>
                </a:lnTo>
                <a:lnTo>
                  <a:pt x="303" y="820"/>
                </a:lnTo>
                <a:lnTo>
                  <a:pt x="305" y="820"/>
                </a:lnTo>
                <a:lnTo>
                  <a:pt x="305" y="887"/>
                </a:lnTo>
                <a:lnTo>
                  <a:pt x="395" y="887"/>
                </a:lnTo>
                <a:lnTo>
                  <a:pt x="395" y="1023"/>
                </a:lnTo>
                <a:lnTo>
                  <a:pt x="463" y="1023"/>
                </a:lnTo>
                <a:lnTo>
                  <a:pt x="463" y="1090"/>
                </a:lnTo>
                <a:lnTo>
                  <a:pt x="560" y="1090"/>
                </a:lnTo>
                <a:lnTo>
                  <a:pt x="560" y="1157"/>
                </a:lnTo>
                <a:lnTo>
                  <a:pt x="661" y="1157"/>
                </a:lnTo>
                <a:lnTo>
                  <a:pt x="661" y="1224"/>
                </a:lnTo>
                <a:lnTo>
                  <a:pt x="686" y="1224"/>
                </a:lnTo>
                <a:lnTo>
                  <a:pt x="686" y="1294"/>
                </a:lnTo>
                <a:lnTo>
                  <a:pt x="790" y="1294"/>
                </a:lnTo>
                <a:lnTo>
                  <a:pt x="790" y="1361"/>
                </a:lnTo>
                <a:lnTo>
                  <a:pt x="892" y="1361"/>
                </a:lnTo>
                <a:lnTo>
                  <a:pt x="892" y="1428"/>
                </a:lnTo>
                <a:lnTo>
                  <a:pt x="1793" y="1428"/>
                </a:lnTo>
                <a:lnTo>
                  <a:pt x="1793" y="1518"/>
                </a:lnTo>
                <a:lnTo>
                  <a:pt x="1868" y="1518"/>
                </a:lnTo>
                <a:lnTo>
                  <a:pt x="1868" y="1608"/>
                </a:lnTo>
                <a:lnTo>
                  <a:pt x="2045" y="1608"/>
                </a:lnTo>
                <a:lnTo>
                  <a:pt x="2045" y="1698"/>
                </a:ln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197"/>
          <p:cNvSpPr>
            <a:spLocks/>
          </p:cNvSpPr>
          <p:nvPr/>
        </p:nvSpPr>
        <p:spPr bwMode="auto">
          <a:xfrm>
            <a:off x="5601047" y="2165350"/>
            <a:ext cx="2620963" cy="1892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" y="0"/>
              </a:cxn>
              <a:cxn ang="0">
                <a:pos x="107" y="37"/>
              </a:cxn>
              <a:cxn ang="0">
                <a:pos x="119" y="37"/>
              </a:cxn>
              <a:cxn ang="0">
                <a:pos x="119" y="72"/>
              </a:cxn>
              <a:cxn ang="0">
                <a:pos x="141" y="72"/>
              </a:cxn>
              <a:cxn ang="0">
                <a:pos x="141" y="110"/>
              </a:cxn>
              <a:cxn ang="0">
                <a:pos x="209" y="110"/>
              </a:cxn>
              <a:cxn ang="0">
                <a:pos x="209" y="148"/>
              </a:cxn>
              <a:cxn ang="0">
                <a:pos x="381" y="148"/>
              </a:cxn>
              <a:cxn ang="0">
                <a:pos x="381" y="186"/>
              </a:cxn>
              <a:cxn ang="0">
                <a:pos x="410" y="186"/>
              </a:cxn>
              <a:cxn ang="0">
                <a:pos x="410" y="224"/>
              </a:cxn>
              <a:cxn ang="0">
                <a:pos x="413" y="224"/>
              </a:cxn>
              <a:cxn ang="0">
                <a:pos x="413" y="264"/>
              </a:cxn>
              <a:cxn ang="0">
                <a:pos x="466" y="264"/>
              </a:cxn>
              <a:cxn ang="0">
                <a:pos x="466" y="302"/>
              </a:cxn>
              <a:cxn ang="0">
                <a:pos x="497" y="302"/>
              </a:cxn>
              <a:cxn ang="0">
                <a:pos x="497" y="343"/>
              </a:cxn>
              <a:cxn ang="0">
                <a:pos x="517" y="343"/>
              </a:cxn>
              <a:cxn ang="0">
                <a:pos x="517" y="384"/>
              </a:cxn>
              <a:cxn ang="0">
                <a:pos x="585" y="384"/>
              </a:cxn>
              <a:cxn ang="0">
                <a:pos x="585" y="424"/>
              </a:cxn>
              <a:cxn ang="0">
                <a:pos x="599" y="424"/>
              </a:cxn>
              <a:cxn ang="0">
                <a:pos x="599" y="468"/>
              </a:cxn>
              <a:cxn ang="0">
                <a:pos x="657" y="468"/>
              </a:cxn>
              <a:cxn ang="0">
                <a:pos x="657" y="509"/>
              </a:cxn>
              <a:cxn ang="0">
                <a:pos x="679" y="509"/>
              </a:cxn>
              <a:cxn ang="0">
                <a:pos x="679" y="552"/>
              </a:cxn>
              <a:cxn ang="0">
                <a:pos x="696" y="552"/>
              </a:cxn>
              <a:cxn ang="0">
                <a:pos x="696" y="593"/>
              </a:cxn>
              <a:cxn ang="0">
                <a:pos x="696" y="593"/>
              </a:cxn>
              <a:cxn ang="0">
                <a:pos x="696" y="637"/>
              </a:cxn>
              <a:cxn ang="0">
                <a:pos x="735" y="637"/>
              </a:cxn>
              <a:cxn ang="0">
                <a:pos x="735" y="680"/>
              </a:cxn>
              <a:cxn ang="0">
                <a:pos x="783" y="680"/>
              </a:cxn>
              <a:cxn ang="0">
                <a:pos x="783" y="724"/>
              </a:cxn>
              <a:cxn ang="0">
                <a:pos x="856" y="724"/>
              </a:cxn>
              <a:cxn ang="0">
                <a:pos x="856" y="770"/>
              </a:cxn>
              <a:cxn ang="0">
                <a:pos x="917" y="770"/>
              </a:cxn>
              <a:cxn ang="0">
                <a:pos x="917" y="817"/>
              </a:cxn>
              <a:cxn ang="0">
                <a:pos x="963" y="817"/>
              </a:cxn>
              <a:cxn ang="0">
                <a:pos x="963" y="863"/>
              </a:cxn>
              <a:cxn ang="0">
                <a:pos x="997" y="863"/>
              </a:cxn>
              <a:cxn ang="0">
                <a:pos x="997" y="910"/>
              </a:cxn>
              <a:cxn ang="0">
                <a:pos x="1069" y="910"/>
              </a:cxn>
              <a:cxn ang="0">
                <a:pos x="1069" y="962"/>
              </a:cxn>
              <a:cxn ang="0">
                <a:pos x="1166" y="962"/>
              </a:cxn>
              <a:cxn ang="0">
                <a:pos x="1166" y="1023"/>
              </a:cxn>
              <a:cxn ang="0">
                <a:pos x="1295" y="1023"/>
              </a:cxn>
              <a:cxn ang="0">
                <a:pos x="1295" y="1108"/>
              </a:cxn>
              <a:cxn ang="0">
                <a:pos x="1462" y="1108"/>
              </a:cxn>
              <a:cxn ang="0">
                <a:pos x="1462" y="1192"/>
              </a:cxn>
              <a:cxn ang="0">
                <a:pos x="1651" y="1192"/>
              </a:cxn>
            </a:cxnLst>
            <a:rect l="0" t="0" r="r" b="b"/>
            <a:pathLst>
              <a:path w="1651" h="1192">
                <a:moveTo>
                  <a:pt x="0" y="0"/>
                </a:moveTo>
                <a:lnTo>
                  <a:pt x="107" y="0"/>
                </a:lnTo>
                <a:lnTo>
                  <a:pt x="107" y="37"/>
                </a:lnTo>
                <a:lnTo>
                  <a:pt x="119" y="37"/>
                </a:lnTo>
                <a:lnTo>
                  <a:pt x="119" y="72"/>
                </a:lnTo>
                <a:lnTo>
                  <a:pt x="141" y="72"/>
                </a:lnTo>
                <a:lnTo>
                  <a:pt x="141" y="110"/>
                </a:lnTo>
                <a:lnTo>
                  <a:pt x="209" y="110"/>
                </a:lnTo>
                <a:lnTo>
                  <a:pt x="209" y="148"/>
                </a:lnTo>
                <a:lnTo>
                  <a:pt x="381" y="148"/>
                </a:lnTo>
                <a:lnTo>
                  <a:pt x="381" y="186"/>
                </a:lnTo>
                <a:lnTo>
                  <a:pt x="410" y="186"/>
                </a:lnTo>
                <a:lnTo>
                  <a:pt x="410" y="224"/>
                </a:lnTo>
                <a:lnTo>
                  <a:pt x="413" y="224"/>
                </a:lnTo>
                <a:lnTo>
                  <a:pt x="413" y="264"/>
                </a:lnTo>
                <a:lnTo>
                  <a:pt x="466" y="264"/>
                </a:lnTo>
                <a:lnTo>
                  <a:pt x="466" y="302"/>
                </a:lnTo>
                <a:lnTo>
                  <a:pt x="497" y="302"/>
                </a:lnTo>
                <a:lnTo>
                  <a:pt x="497" y="343"/>
                </a:lnTo>
                <a:lnTo>
                  <a:pt x="517" y="343"/>
                </a:lnTo>
                <a:lnTo>
                  <a:pt x="517" y="384"/>
                </a:lnTo>
                <a:lnTo>
                  <a:pt x="585" y="384"/>
                </a:lnTo>
                <a:lnTo>
                  <a:pt x="585" y="424"/>
                </a:lnTo>
                <a:lnTo>
                  <a:pt x="599" y="424"/>
                </a:lnTo>
                <a:lnTo>
                  <a:pt x="599" y="468"/>
                </a:lnTo>
                <a:lnTo>
                  <a:pt x="657" y="468"/>
                </a:lnTo>
                <a:lnTo>
                  <a:pt x="657" y="509"/>
                </a:lnTo>
                <a:lnTo>
                  <a:pt x="679" y="509"/>
                </a:lnTo>
                <a:lnTo>
                  <a:pt x="679" y="552"/>
                </a:lnTo>
                <a:lnTo>
                  <a:pt x="696" y="552"/>
                </a:lnTo>
                <a:lnTo>
                  <a:pt x="696" y="593"/>
                </a:lnTo>
                <a:lnTo>
                  <a:pt x="696" y="593"/>
                </a:lnTo>
                <a:lnTo>
                  <a:pt x="696" y="637"/>
                </a:lnTo>
                <a:lnTo>
                  <a:pt x="735" y="637"/>
                </a:lnTo>
                <a:lnTo>
                  <a:pt x="735" y="680"/>
                </a:lnTo>
                <a:lnTo>
                  <a:pt x="783" y="680"/>
                </a:lnTo>
                <a:lnTo>
                  <a:pt x="783" y="724"/>
                </a:lnTo>
                <a:lnTo>
                  <a:pt x="856" y="724"/>
                </a:lnTo>
                <a:lnTo>
                  <a:pt x="856" y="770"/>
                </a:lnTo>
                <a:lnTo>
                  <a:pt x="917" y="770"/>
                </a:lnTo>
                <a:lnTo>
                  <a:pt x="917" y="817"/>
                </a:lnTo>
                <a:lnTo>
                  <a:pt x="963" y="817"/>
                </a:lnTo>
                <a:lnTo>
                  <a:pt x="963" y="863"/>
                </a:lnTo>
                <a:lnTo>
                  <a:pt x="997" y="863"/>
                </a:lnTo>
                <a:lnTo>
                  <a:pt x="997" y="910"/>
                </a:lnTo>
                <a:lnTo>
                  <a:pt x="1069" y="910"/>
                </a:lnTo>
                <a:lnTo>
                  <a:pt x="1069" y="962"/>
                </a:lnTo>
                <a:lnTo>
                  <a:pt x="1166" y="962"/>
                </a:lnTo>
                <a:lnTo>
                  <a:pt x="1166" y="1023"/>
                </a:lnTo>
                <a:lnTo>
                  <a:pt x="1295" y="1023"/>
                </a:lnTo>
                <a:lnTo>
                  <a:pt x="1295" y="1108"/>
                </a:lnTo>
                <a:lnTo>
                  <a:pt x="1462" y="1108"/>
                </a:lnTo>
                <a:lnTo>
                  <a:pt x="1462" y="1192"/>
                </a:lnTo>
                <a:lnTo>
                  <a:pt x="1651" y="1192"/>
                </a:lnTo>
              </a:path>
            </a:pathLst>
          </a:custGeom>
          <a:noFill/>
          <a:ln w="28575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227"/>
          <p:cNvSpPr>
            <a:spLocks/>
          </p:cNvSpPr>
          <p:nvPr/>
        </p:nvSpPr>
        <p:spPr bwMode="auto">
          <a:xfrm>
            <a:off x="5601047" y="2165350"/>
            <a:ext cx="2339975" cy="2376488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88" y="35"/>
              </a:cxn>
              <a:cxn ang="0">
                <a:pos x="90" y="72"/>
              </a:cxn>
              <a:cxn ang="0">
                <a:pos x="90" y="107"/>
              </a:cxn>
              <a:cxn ang="0">
                <a:pos x="95" y="145"/>
              </a:cxn>
              <a:cxn ang="0">
                <a:pos x="97" y="180"/>
              </a:cxn>
              <a:cxn ang="0">
                <a:pos x="100" y="218"/>
              </a:cxn>
              <a:cxn ang="0">
                <a:pos x="100" y="288"/>
              </a:cxn>
              <a:cxn ang="0">
                <a:pos x="112" y="325"/>
              </a:cxn>
              <a:cxn ang="0">
                <a:pos x="146" y="360"/>
              </a:cxn>
              <a:cxn ang="0">
                <a:pos x="185" y="398"/>
              </a:cxn>
              <a:cxn ang="0">
                <a:pos x="197" y="433"/>
              </a:cxn>
              <a:cxn ang="0">
                <a:pos x="282" y="471"/>
              </a:cxn>
              <a:cxn ang="0">
                <a:pos x="306" y="509"/>
              </a:cxn>
              <a:cxn ang="0">
                <a:pos x="306" y="546"/>
              </a:cxn>
              <a:cxn ang="0">
                <a:pos x="379" y="584"/>
              </a:cxn>
              <a:cxn ang="0">
                <a:pos x="386" y="619"/>
              </a:cxn>
              <a:cxn ang="0">
                <a:pos x="408" y="657"/>
              </a:cxn>
              <a:cxn ang="0">
                <a:pos x="539" y="695"/>
              </a:cxn>
              <a:cxn ang="0">
                <a:pos x="556" y="735"/>
              </a:cxn>
              <a:cxn ang="0">
                <a:pos x="580" y="776"/>
              </a:cxn>
              <a:cxn ang="0">
                <a:pos x="589" y="817"/>
              </a:cxn>
              <a:cxn ang="0">
                <a:pos x="597" y="855"/>
              </a:cxn>
              <a:cxn ang="0">
                <a:pos x="669" y="895"/>
              </a:cxn>
              <a:cxn ang="0">
                <a:pos x="684" y="936"/>
              </a:cxn>
              <a:cxn ang="0">
                <a:pos x="686" y="977"/>
              </a:cxn>
              <a:cxn ang="0">
                <a:pos x="706" y="1015"/>
              </a:cxn>
              <a:cxn ang="0">
                <a:pos x="871" y="1058"/>
              </a:cxn>
              <a:cxn ang="0">
                <a:pos x="878" y="1105"/>
              </a:cxn>
              <a:cxn ang="0">
                <a:pos x="880" y="1148"/>
              </a:cxn>
              <a:cxn ang="0">
                <a:pos x="1159" y="1195"/>
              </a:cxn>
              <a:cxn ang="0">
                <a:pos x="1162" y="1297"/>
              </a:cxn>
              <a:cxn ang="0">
                <a:pos x="1176" y="1396"/>
              </a:cxn>
              <a:cxn ang="0">
                <a:pos x="1474" y="1497"/>
              </a:cxn>
            </a:cxnLst>
            <a:rect l="0" t="0" r="r" b="b"/>
            <a:pathLst>
              <a:path w="1474" h="1497">
                <a:moveTo>
                  <a:pt x="0" y="0"/>
                </a:moveTo>
                <a:lnTo>
                  <a:pt x="73" y="0"/>
                </a:lnTo>
                <a:lnTo>
                  <a:pt x="73" y="35"/>
                </a:lnTo>
                <a:lnTo>
                  <a:pt x="88" y="35"/>
                </a:lnTo>
                <a:lnTo>
                  <a:pt x="88" y="72"/>
                </a:lnTo>
                <a:lnTo>
                  <a:pt x="90" y="72"/>
                </a:lnTo>
                <a:lnTo>
                  <a:pt x="90" y="107"/>
                </a:lnTo>
                <a:lnTo>
                  <a:pt x="90" y="107"/>
                </a:lnTo>
                <a:lnTo>
                  <a:pt x="90" y="145"/>
                </a:lnTo>
                <a:lnTo>
                  <a:pt x="95" y="145"/>
                </a:lnTo>
                <a:lnTo>
                  <a:pt x="95" y="180"/>
                </a:lnTo>
                <a:lnTo>
                  <a:pt x="97" y="180"/>
                </a:lnTo>
                <a:lnTo>
                  <a:pt x="97" y="218"/>
                </a:lnTo>
                <a:lnTo>
                  <a:pt x="100" y="218"/>
                </a:lnTo>
                <a:lnTo>
                  <a:pt x="100" y="288"/>
                </a:lnTo>
                <a:lnTo>
                  <a:pt x="100" y="288"/>
                </a:lnTo>
                <a:lnTo>
                  <a:pt x="100" y="325"/>
                </a:lnTo>
                <a:lnTo>
                  <a:pt x="112" y="325"/>
                </a:lnTo>
                <a:lnTo>
                  <a:pt x="112" y="360"/>
                </a:lnTo>
                <a:lnTo>
                  <a:pt x="146" y="360"/>
                </a:lnTo>
                <a:lnTo>
                  <a:pt x="146" y="398"/>
                </a:lnTo>
                <a:lnTo>
                  <a:pt x="185" y="398"/>
                </a:lnTo>
                <a:lnTo>
                  <a:pt x="185" y="433"/>
                </a:lnTo>
                <a:lnTo>
                  <a:pt x="197" y="433"/>
                </a:lnTo>
                <a:lnTo>
                  <a:pt x="197" y="471"/>
                </a:lnTo>
                <a:lnTo>
                  <a:pt x="282" y="471"/>
                </a:lnTo>
                <a:lnTo>
                  <a:pt x="282" y="509"/>
                </a:lnTo>
                <a:lnTo>
                  <a:pt x="306" y="509"/>
                </a:lnTo>
                <a:lnTo>
                  <a:pt x="306" y="546"/>
                </a:lnTo>
                <a:lnTo>
                  <a:pt x="306" y="546"/>
                </a:lnTo>
                <a:lnTo>
                  <a:pt x="306" y="584"/>
                </a:lnTo>
                <a:lnTo>
                  <a:pt x="379" y="584"/>
                </a:lnTo>
                <a:lnTo>
                  <a:pt x="379" y="619"/>
                </a:lnTo>
                <a:lnTo>
                  <a:pt x="386" y="619"/>
                </a:lnTo>
                <a:lnTo>
                  <a:pt x="386" y="657"/>
                </a:lnTo>
                <a:lnTo>
                  <a:pt x="408" y="657"/>
                </a:lnTo>
                <a:lnTo>
                  <a:pt x="408" y="695"/>
                </a:lnTo>
                <a:lnTo>
                  <a:pt x="539" y="695"/>
                </a:lnTo>
                <a:lnTo>
                  <a:pt x="539" y="735"/>
                </a:lnTo>
                <a:lnTo>
                  <a:pt x="556" y="735"/>
                </a:lnTo>
                <a:lnTo>
                  <a:pt x="556" y="776"/>
                </a:lnTo>
                <a:lnTo>
                  <a:pt x="580" y="776"/>
                </a:lnTo>
                <a:lnTo>
                  <a:pt x="580" y="817"/>
                </a:lnTo>
                <a:lnTo>
                  <a:pt x="589" y="817"/>
                </a:lnTo>
                <a:lnTo>
                  <a:pt x="589" y="855"/>
                </a:lnTo>
                <a:lnTo>
                  <a:pt x="597" y="855"/>
                </a:lnTo>
                <a:lnTo>
                  <a:pt x="597" y="895"/>
                </a:lnTo>
                <a:lnTo>
                  <a:pt x="669" y="895"/>
                </a:lnTo>
                <a:lnTo>
                  <a:pt x="669" y="936"/>
                </a:lnTo>
                <a:lnTo>
                  <a:pt x="684" y="936"/>
                </a:lnTo>
                <a:lnTo>
                  <a:pt x="684" y="977"/>
                </a:lnTo>
                <a:lnTo>
                  <a:pt x="686" y="977"/>
                </a:lnTo>
                <a:lnTo>
                  <a:pt x="686" y="1015"/>
                </a:lnTo>
                <a:lnTo>
                  <a:pt x="706" y="1015"/>
                </a:lnTo>
                <a:lnTo>
                  <a:pt x="706" y="1058"/>
                </a:lnTo>
                <a:lnTo>
                  <a:pt x="871" y="1058"/>
                </a:lnTo>
                <a:lnTo>
                  <a:pt x="871" y="1105"/>
                </a:lnTo>
                <a:lnTo>
                  <a:pt x="878" y="1105"/>
                </a:lnTo>
                <a:lnTo>
                  <a:pt x="878" y="1148"/>
                </a:lnTo>
                <a:lnTo>
                  <a:pt x="880" y="1148"/>
                </a:lnTo>
                <a:lnTo>
                  <a:pt x="880" y="1195"/>
                </a:lnTo>
                <a:lnTo>
                  <a:pt x="1159" y="1195"/>
                </a:lnTo>
                <a:lnTo>
                  <a:pt x="1159" y="1297"/>
                </a:lnTo>
                <a:lnTo>
                  <a:pt x="1162" y="1297"/>
                </a:lnTo>
                <a:lnTo>
                  <a:pt x="1162" y="1396"/>
                </a:lnTo>
                <a:lnTo>
                  <a:pt x="1176" y="1396"/>
                </a:lnTo>
                <a:lnTo>
                  <a:pt x="1176" y="1497"/>
                </a:lnTo>
                <a:lnTo>
                  <a:pt x="1474" y="1497"/>
                </a:ln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228"/>
          <p:cNvSpPr>
            <a:spLocks/>
          </p:cNvSpPr>
          <p:nvPr/>
        </p:nvSpPr>
        <p:spPr bwMode="auto">
          <a:xfrm>
            <a:off x="5597872" y="2170113"/>
            <a:ext cx="3375025" cy="269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95"/>
              </a:cxn>
              <a:cxn ang="0">
                <a:pos x="2126" y="1695"/>
              </a:cxn>
            </a:cxnLst>
            <a:rect l="0" t="0" r="r" b="b"/>
            <a:pathLst>
              <a:path w="2126" h="1695">
                <a:moveTo>
                  <a:pt x="0" y="0"/>
                </a:moveTo>
                <a:lnTo>
                  <a:pt x="0" y="1695"/>
                </a:lnTo>
                <a:lnTo>
                  <a:pt x="2126" y="1695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Rectangle 241"/>
          <p:cNvSpPr>
            <a:spLocks noChangeArrowheads="1"/>
          </p:cNvSpPr>
          <p:nvPr/>
        </p:nvSpPr>
        <p:spPr bwMode="auto">
          <a:xfrm>
            <a:off x="5682009" y="4650088"/>
            <a:ext cx="27347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HR 0.508 (95% CI 0.303–0.853; one-sided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9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=0.0046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Rectangle 242"/>
          <p:cNvSpPr>
            <a:spLocks noChangeArrowheads="1"/>
          </p:cNvSpPr>
          <p:nvPr/>
        </p:nvSpPr>
        <p:spPr bwMode="auto">
          <a:xfrm>
            <a:off x="7217233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ectangle 243"/>
          <p:cNvSpPr>
            <a:spLocks noChangeArrowheads="1"/>
          </p:cNvSpPr>
          <p:nvPr/>
        </p:nvSpPr>
        <p:spPr bwMode="auto">
          <a:xfrm>
            <a:off x="7217233" y="5551488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Rectangle 244"/>
          <p:cNvSpPr>
            <a:spLocks noChangeArrowheads="1"/>
          </p:cNvSpPr>
          <p:nvPr/>
        </p:nvSpPr>
        <p:spPr bwMode="auto">
          <a:xfrm>
            <a:off x="7552194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Rectangle 245"/>
          <p:cNvSpPr>
            <a:spLocks noChangeArrowheads="1"/>
          </p:cNvSpPr>
          <p:nvPr/>
        </p:nvSpPr>
        <p:spPr bwMode="auto">
          <a:xfrm>
            <a:off x="7587460" y="5551488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Rectangle 246"/>
          <p:cNvSpPr>
            <a:spLocks noChangeArrowheads="1"/>
          </p:cNvSpPr>
          <p:nvPr/>
        </p:nvSpPr>
        <p:spPr bwMode="auto">
          <a:xfrm>
            <a:off x="6540958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29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Rectangle 247"/>
          <p:cNvSpPr>
            <a:spLocks noChangeArrowheads="1"/>
          </p:cNvSpPr>
          <p:nvPr/>
        </p:nvSpPr>
        <p:spPr bwMode="auto">
          <a:xfrm>
            <a:off x="6540958" y="5551488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Rectangle 248"/>
          <p:cNvSpPr>
            <a:spLocks noChangeArrowheads="1"/>
          </p:cNvSpPr>
          <p:nvPr/>
        </p:nvSpPr>
        <p:spPr bwMode="auto">
          <a:xfrm>
            <a:off x="6879094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Rectangle 249"/>
          <p:cNvSpPr>
            <a:spLocks noChangeArrowheads="1"/>
          </p:cNvSpPr>
          <p:nvPr/>
        </p:nvSpPr>
        <p:spPr bwMode="auto">
          <a:xfrm>
            <a:off x="6879094" y="5551488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Rectangle 250"/>
          <p:cNvSpPr>
            <a:spLocks noChangeArrowheads="1"/>
          </p:cNvSpPr>
          <p:nvPr/>
        </p:nvSpPr>
        <p:spPr bwMode="auto">
          <a:xfrm>
            <a:off x="5531308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Rectangle 251"/>
          <p:cNvSpPr>
            <a:spLocks noChangeArrowheads="1"/>
          </p:cNvSpPr>
          <p:nvPr/>
        </p:nvSpPr>
        <p:spPr bwMode="auto">
          <a:xfrm>
            <a:off x="5531308" y="5551488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49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Rectangle 252"/>
          <p:cNvSpPr>
            <a:spLocks noChangeArrowheads="1"/>
          </p:cNvSpPr>
          <p:nvPr/>
        </p:nvSpPr>
        <p:spPr bwMode="auto">
          <a:xfrm>
            <a:off x="7925599" y="5407025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Rectangle 253"/>
          <p:cNvSpPr>
            <a:spLocks noChangeArrowheads="1"/>
          </p:cNvSpPr>
          <p:nvPr/>
        </p:nvSpPr>
        <p:spPr bwMode="auto">
          <a:xfrm>
            <a:off x="5866269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ectangle 254"/>
          <p:cNvSpPr>
            <a:spLocks noChangeArrowheads="1"/>
          </p:cNvSpPr>
          <p:nvPr/>
        </p:nvSpPr>
        <p:spPr bwMode="auto">
          <a:xfrm>
            <a:off x="5866269" y="5551488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33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Rectangle 255"/>
          <p:cNvSpPr>
            <a:spLocks noChangeArrowheads="1"/>
          </p:cNvSpPr>
          <p:nvPr/>
        </p:nvSpPr>
        <p:spPr bwMode="auto">
          <a:xfrm>
            <a:off x="6205994" y="5407025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Rectangle 256"/>
          <p:cNvSpPr>
            <a:spLocks noChangeArrowheads="1"/>
          </p:cNvSpPr>
          <p:nvPr/>
        </p:nvSpPr>
        <p:spPr bwMode="auto">
          <a:xfrm>
            <a:off x="6205994" y="5551488"/>
            <a:ext cx="1410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3" name="Group 279"/>
          <p:cNvGrpSpPr/>
          <p:nvPr/>
        </p:nvGrpSpPr>
        <p:grpSpPr>
          <a:xfrm>
            <a:off x="4302698" y="1606250"/>
            <a:ext cx="1992654" cy="392628"/>
            <a:chOff x="3673809" y="1606250"/>
            <a:chExt cx="1992654" cy="392628"/>
          </a:xfrm>
        </p:grpSpPr>
        <p:sp>
          <p:nvSpPr>
            <p:cNvPr id="234" name="Rectangle 178"/>
            <p:cNvSpPr>
              <a:spLocks noChangeArrowheads="1"/>
            </p:cNvSpPr>
            <p:nvPr/>
          </p:nvSpPr>
          <p:spPr bwMode="auto">
            <a:xfrm>
              <a:off x="3989722" y="1606250"/>
              <a:ext cx="16767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Palbociclib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 plus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letrozole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5" name="Rectangle 179"/>
            <p:cNvSpPr>
              <a:spLocks noChangeArrowheads="1"/>
            </p:cNvSpPr>
            <p:nvPr/>
          </p:nvSpPr>
          <p:spPr bwMode="auto">
            <a:xfrm>
              <a:off x="3989722" y="1814212"/>
              <a:ext cx="62998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Letrozole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6" name="Line 180"/>
            <p:cNvSpPr>
              <a:spLocks noChangeShapeType="1"/>
            </p:cNvSpPr>
            <p:nvPr/>
          </p:nvSpPr>
          <p:spPr bwMode="auto">
            <a:xfrm>
              <a:off x="3673809" y="1701436"/>
              <a:ext cx="260350" cy="0"/>
            </a:xfrm>
            <a:prstGeom prst="line">
              <a:avLst/>
            </a:pr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7" name="Line 181"/>
            <p:cNvSpPr>
              <a:spLocks noChangeShapeType="1"/>
            </p:cNvSpPr>
            <p:nvPr/>
          </p:nvSpPr>
          <p:spPr bwMode="auto">
            <a:xfrm flipH="1">
              <a:off x="3673809" y="1909398"/>
              <a:ext cx="260350" cy="0"/>
            </a:xfrm>
            <a:prstGeom prst="line">
              <a:avLst/>
            </a:prstGeom>
            <a:noFill/>
            <a:ln w="28575" cap="flat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38" name="TextBox 280"/>
          <p:cNvSpPr txBox="1"/>
          <p:nvPr/>
        </p:nvSpPr>
        <p:spPr>
          <a:xfrm>
            <a:off x="1593060" y="4939982"/>
            <a:ext cx="70532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dirty="0" smtClean="0">
                <a:latin typeface="Arial"/>
              </a:rPr>
              <a:t>0</a:t>
            </a:r>
            <a:endParaRPr lang="en-US" sz="1000" b="0" dirty="0">
              <a:latin typeface="Arial"/>
            </a:endParaRPr>
          </a:p>
        </p:txBody>
      </p:sp>
      <p:sp>
        <p:nvSpPr>
          <p:cNvPr id="239" name="TextBox 281"/>
          <p:cNvSpPr txBox="1"/>
          <p:nvPr/>
        </p:nvSpPr>
        <p:spPr>
          <a:xfrm>
            <a:off x="1931199" y="4939982"/>
            <a:ext cx="70532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dirty="0" smtClean="0">
                <a:latin typeface="Arial"/>
              </a:rPr>
              <a:t>4</a:t>
            </a:r>
            <a:endParaRPr lang="en-US" sz="1000" b="0" dirty="0">
              <a:latin typeface="Arial"/>
            </a:endParaRPr>
          </a:p>
        </p:txBody>
      </p:sp>
      <p:sp>
        <p:nvSpPr>
          <p:cNvPr id="240" name="TextBox 282"/>
          <p:cNvSpPr txBox="1"/>
          <p:nvPr/>
        </p:nvSpPr>
        <p:spPr>
          <a:xfrm>
            <a:off x="2266160" y="4939982"/>
            <a:ext cx="70532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8</a:t>
            </a:r>
            <a:endParaRPr lang="en-US" sz="1000" b="0">
              <a:latin typeface="Arial"/>
            </a:endParaRPr>
          </a:p>
        </p:txBody>
      </p:sp>
      <p:sp>
        <p:nvSpPr>
          <p:cNvPr id="241" name="TextBox 283"/>
          <p:cNvSpPr txBox="1"/>
          <p:nvPr/>
        </p:nvSpPr>
        <p:spPr>
          <a:xfrm>
            <a:off x="2569033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12</a:t>
            </a:r>
            <a:endParaRPr lang="en-US" sz="1000" b="0">
              <a:latin typeface="Arial"/>
            </a:endParaRPr>
          </a:p>
        </p:txBody>
      </p:sp>
      <p:sp>
        <p:nvSpPr>
          <p:cNvPr id="242" name="TextBox 284"/>
          <p:cNvSpPr txBox="1"/>
          <p:nvPr/>
        </p:nvSpPr>
        <p:spPr>
          <a:xfrm>
            <a:off x="2903995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dirty="0" smtClean="0">
                <a:latin typeface="Arial"/>
              </a:rPr>
              <a:t>16</a:t>
            </a:r>
            <a:endParaRPr lang="en-US" sz="1000" b="0" dirty="0">
              <a:latin typeface="Arial"/>
            </a:endParaRPr>
          </a:p>
        </p:txBody>
      </p:sp>
      <p:sp>
        <p:nvSpPr>
          <p:cNvPr id="243" name="TextBox 285"/>
          <p:cNvSpPr txBox="1"/>
          <p:nvPr/>
        </p:nvSpPr>
        <p:spPr>
          <a:xfrm>
            <a:off x="3242133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dirty="0" smtClean="0">
                <a:latin typeface="Arial"/>
              </a:rPr>
              <a:t>20</a:t>
            </a:r>
            <a:endParaRPr lang="en-US" sz="1000" b="0" dirty="0">
              <a:latin typeface="Arial"/>
            </a:endParaRPr>
          </a:p>
        </p:txBody>
      </p:sp>
      <p:sp>
        <p:nvSpPr>
          <p:cNvPr id="244" name="TextBox 286"/>
          <p:cNvSpPr txBox="1"/>
          <p:nvPr/>
        </p:nvSpPr>
        <p:spPr>
          <a:xfrm>
            <a:off x="3577095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dirty="0" smtClean="0">
                <a:latin typeface="Arial"/>
              </a:rPr>
              <a:t>24</a:t>
            </a:r>
            <a:endParaRPr lang="en-US" sz="1000" b="0" dirty="0">
              <a:latin typeface="Arial"/>
            </a:endParaRPr>
          </a:p>
        </p:txBody>
      </p:sp>
      <p:sp>
        <p:nvSpPr>
          <p:cNvPr id="245" name="TextBox 287"/>
          <p:cNvSpPr txBox="1"/>
          <p:nvPr/>
        </p:nvSpPr>
        <p:spPr>
          <a:xfrm>
            <a:off x="3915233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28</a:t>
            </a:r>
            <a:endParaRPr lang="en-US" sz="1000" b="0">
              <a:latin typeface="Arial"/>
            </a:endParaRPr>
          </a:p>
        </p:txBody>
      </p:sp>
      <p:sp>
        <p:nvSpPr>
          <p:cNvPr id="246" name="TextBox 288"/>
          <p:cNvSpPr txBox="1"/>
          <p:nvPr/>
        </p:nvSpPr>
        <p:spPr>
          <a:xfrm>
            <a:off x="4254958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32</a:t>
            </a:r>
            <a:endParaRPr lang="en-US" sz="1000" b="0">
              <a:latin typeface="Arial"/>
            </a:endParaRPr>
          </a:p>
        </p:txBody>
      </p:sp>
      <p:sp>
        <p:nvSpPr>
          <p:cNvPr id="247" name="TextBox 289"/>
          <p:cNvSpPr txBox="1"/>
          <p:nvPr/>
        </p:nvSpPr>
        <p:spPr>
          <a:xfrm>
            <a:off x="4589920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dirty="0" smtClean="0">
                <a:latin typeface="Arial"/>
              </a:rPr>
              <a:t>36</a:t>
            </a:r>
            <a:endParaRPr lang="en-US" sz="1000" b="0" dirty="0">
              <a:latin typeface="Arial"/>
            </a:endParaRPr>
          </a:p>
        </p:txBody>
      </p:sp>
      <p:sp>
        <p:nvSpPr>
          <p:cNvPr id="248" name="TextBox 290"/>
          <p:cNvSpPr txBox="1"/>
          <p:nvPr/>
        </p:nvSpPr>
        <p:spPr>
          <a:xfrm>
            <a:off x="4928058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40</a:t>
            </a:r>
            <a:endParaRPr lang="en-US" sz="1000" b="0">
              <a:latin typeface="Arial"/>
            </a:endParaRPr>
          </a:p>
        </p:txBody>
      </p:sp>
      <p:sp>
        <p:nvSpPr>
          <p:cNvPr id="249" name="TextBox 291"/>
          <p:cNvSpPr txBox="1"/>
          <p:nvPr/>
        </p:nvSpPr>
        <p:spPr>
          <a:xfrm>
            <a:off x="5566574" y="4939982"/>
            <a:ext cx="70532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0</a:t>
            </a:r>
            <a:endParaRPr lang="en-US" sz="1000" b="0">
              <a:latin typeface="Arial"/>
            </a:endParaRPr>
          </a:p>
        </p:txBody>
      </p:sp>
      <p:sp>
        <p:nvSpPr>
          <p:cNvPr id="250" name="TextBox 292"/>
          <p:cNvSpPr txBox="1"/>
          <p:nvPr/>
        </p:nvSpPr>
        <p:spPr>
          <a:xfrm>
            <a:off x="5901536" y="4939982"/>
            <a:ext cx="70532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4</a:t>
            </a:r>
            <a:endParaRPr lang="en-US" sz="1000" b="0">
              <a:latin typeface="Arial"/>
            </a:endParaRPr>
          </a:p>
        </p:txBody>
      </p:sp>
      <p:sp>
        <p:nvSpPr>
          <p:cNvPr id="251" name="TextBox 293"/>
          <p:cNvSpPr txBox="1"/>
          <p:nvPr/>
        </p:nvSpPr>
        <p:spPr>
          <a:xfrm>
            <a:off x="6241261" y="4939982"/>
            <a:ext cx="70532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8</a:t>
            </a:r>
            <a:endParaRPr lang="en-US" sz="1000" b="0">
              <a:latin typeface="Arial"/>
            </a:endParaRPr>
          </a:p>
        </p:txBody>
      </p:sp>
      <p:sp>
        <p:nvSpPr>
          <p:cNvPr id="252" name="TextBox 294"/>
          <p:cNvSpPr txBox="1"/>
          <p:nvPr/>
        </p:nvSpPr>
        <p:spPr>
          <a:xfrm>
            <a:off x="6540958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12</a:t>
            </a:r>
            <a:endParaRPr lang="en-US" sz="1000" b="0">
              <a:latin typeface="Arial"/>
            </a:endParaRPr>
          </a:p>
        </p:txBody>
      </p:sp>
      <p:sp>
        <p:nvSpPr>
          <p:cNvPr id="253" name="TextBox 295"/>
          <p:cNvSpPr txBox="1"/>
          <p:nvPr/>
        </p:nvSpPr>
        <p:spPr>
          <a:xfrm>
            <a:off x="6879095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16</a:t>
            </a:r>
            <a:endParaRPr lang="en-US" sz="1000" b="0">
              <a:latin typeface="Arial"/>
            </a:endParaRPr>
          </a:p>
        </p:txBody>
      </p:sp>
      <p:sp>
        <p:nvSpPr>
          <p:cNvPr id="254" name="TextBox 296"/>
          <p:cNvSpPr txBox="1"/>
          <p:nvPr/>
        </p:nvSpPr>
        <p:spPr>
          <a:xfrm>
            <a:off x="7217233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20</a:t>
            </a:r>
            <a:endParaRPr lang="en-US" sz="1000" b="0">
              <a:latin typeface="Arial"/>
            </a:endParaRPr>
          </a:p>
        </p:txBody>
      </p:sp>
      <p:sp>
        <p:nvSpPr>
          <p:cNvPr id="255" name="TextBox 297"/>
          <p:cNvSpPr txBox="1"/>
          <p:nvPr/>
        </p:nvSpPr>
        <p:spPr>
          <a:xfrm>
            <a:off x="7552195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24</a:t>
            </a:r>
            <a:endParaRPr lang="en-US" sz="1000" b="0">
              <a:latin typeface="Arial"/>
            </a:endParaRPr>
          </a:p>
        </p:txBody>
      </p:sp>
      <p:sp>
        <p:nvSpPr>
          <p:cNvPr id="256" name="TextBox 298"/>
          <p:cNvSpPr txBox="1"/>
          <p:nvPr/>
        </p:nvSpPr>
        <p:spPr>
          <a:xfrm>
            <a:off x="7890333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28</a:t>
            </a:r>
            <a:endParaRPr lang="en-US" sz="1000" b="0">
              <a:latin typeface="Arial"/>
            </a:endParaRPr>
          </a:p>
        </p:txBody>
      </p:sp>
      <p:sp>
        <p:nvSpPr>
          <p:cNvPr id="257" name="TextBox 299"/>
          <p:cNvSpPr txBox="1"/>
          <p:nvPr/>
        </p:nvSpPr>
        <p:spPr>
          <a:xfrm>
            <a:off x="8230058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32</a:t>
            </a:r>
            <a:endParaRPr lang="en-US" sz="1000" b="0">
              <a:latin typeface="Arial"/>
            </a:endParaRPr>
          </a:p>
        </p:txBody>
      </p:sp>
      <p:sp>
        <p:nvSpPr>
          <p:cNvPr id="258" name="TextBox 300"/>
          <p:cNvSpPr txBox="1"/>
          <p:nvPr/>
        </p:nvSpPr>
        <p:spPr>
          <a:xfrm>
            <a:off x="8563433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36</a:t>
            </a:r>
            <a:endParaRPr lang="en-US" sz="1000" b="0">
              <a:latin typeface="Arial"/>
            </a:endParaRPr>
          </a:p>
        </p:txBody>
      </p:sp>
      <p:sp>
        <p:nvSpPr>
          <p:cNvPr id="259" name="TextBox 301"/>
          <p:cNvSpPr txBox="1"/>
          <p:nvPr/>
        </p:nvSpPr>
        <p:spPr>
          <a:xfrm>
            <a:off x="8903158" y="4939982"/>
            <a:ext cx="141064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000" b="0" smtClean="0">
                <a:latin typeface="Arial"/>
              </a:rPr>
              <a:t>40</a:t>
            </a:r>
            <a:endParaRPr lang="en-US" sz="1000" b="0">
              <a:latin typeface="Arial"/>
            </a:endParaRPr>
          </a:p>
        </p:txBody>
      </p:sp>
      <p:sp>
        <p:nvSpPr>
          <p:cNvPr id="260" name="Text Placeholder 5"/>
          <p:cNvSpPr txBox="1">
            <a:spLocks/>
          </p:cNvSpPr>
          <p:nvPr/>
        </p:nvSpPr>
        <p:spPr>
          <a:xfrm>
            <a:off x="5047056" y="6461708"/>
            <a:ext cx="4071328" cy="375196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Finn et al. </a:t>
            </a:r>
            <a:r>
              <a:rPr lang="en-GB" i="1" smtClean="0"/>
              <a:t>Lancet Oncol</a:t>
            </a:r>
            <a:r>
              <a:rPr lang="en-GB" smtClean="0"/>
              <a:t>. E-pub Dec 16, 2014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92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0" y="1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bg1"/>
                </a:solidFill>
                <a:effectLst/>
                <a:latin typeface="+mn-lt"/>
              </a:rPr>
              <a:t>PALOMA-1/TRIO-18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: Forest Plot for PFS 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001006" y="1535891"/>
            <a:ext cx="0" cy="5715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243768" y="1535891"/>
            <a:ext cx="0" cy="5715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242974" y="1571610"/>
            <a:ext cx="757238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5759706" y="1837516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616706" y="1837516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615912" y="1870060"/>
            <a:ext cx="1143000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6112131" y="2004204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5205668" y="2004204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204874" y="2028810"/>
            <a:ext cx="906463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5708906" y="231852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4759581" y="231852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758787" y="2343135"/>
            <a:ext cx="949325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208968" y="247727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092956" y="247727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092162" y="2512998"/>
            <a:ext cx="1116013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6015293" y="2788429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5019931" y="2788429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5019137" y="2819385"/>
            <a:ext cx="995363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5969256" y="2970991"/>
            <a:ext cx="0" cy="49213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4915156" y="2970991"/>
            <a:ext cx="0" cy="49213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4914362" y="2994010"/>
            <a:ext cx="1054100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6202618" y="3275791"/>
            <a:ext cx="0" cy="55563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5237418" y="3275791"/>
            <a:ext cx="0" cy="55563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236624" y="3300398"/>
            <a:ext cx="965200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6202618" y="3436129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4151568" y="3436129"/>
            <a:ext cx="0" cy="53975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4150774" y="3459148"/>
            <a:ext cx="2051050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6066093" y="3579004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4834193" y="3579004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4833399" y="3614723"/>
            <a:ext cx="1231900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6162931" y="3888566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5050093" y="3888566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049299" y="3921110"/>
            <a:ext cx="1112838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5904168" y="4075891"/>
            <a:ext cx="0" cy="460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V="1">
            <a:off x="4969131" y="4075891"/>
            <a:ext cx="0" cy="460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968337" y="4098910"/>
            <a:ext cx="935038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6216906" y="4396566"/>
            <a:ext cx="0" cy="55563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4923093" y="4396566"/>
            <a:ext cx="0" cy="55563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4922299" y="4421173"/>
            <a:ext cx="1293813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V="1">
            <a:off x="5872418" y="4556904"/>
            <a:ext cx="0" cy="5715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 flipV="1">
            <a:off x="5011993" y="4556904"/>
            <a:ext cx="0" cy="5715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5011199" y="4579923"/>
            <a:ext cx="860425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6216906" y="4858529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 flipV="1">
            <a:off x="5197731" y="4858529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5196937" y="4891073"/>
            <a:ext cx="1019175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 flipV="1">
            <a:off x="5799393" y="501727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 flipV="1">
            <a:off x="4810381" y="501727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4809587" y="5049823"/>
            <a:ext cx="989013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V="1">
            <a:off x="5904168" y="5331604"/>
            <a:ext cx="0" cy="460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 flipV="1">
            <a:off x="5058031" y="5331604"/>
            <a:ext cx="0" cy="460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5057237" y="5347066"/>
            <a:ext cx="846138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flipV="1">
            <a:off x="6120068" y="550622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 flipV="1">
            <a:off x="4759581" y="5506229"/>
            <a:ext cx="0" cy="58738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4758787" y="5512547"/>
            <a:ext cx="1360488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7070981" y="5653866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V="1">
            <a:off x="4961193" y="5653866"/>
            <a:ext cx="0" cy="53975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4960399" y="5676885"/>
            <a:ext cx="2109788" cy="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7474206" y="5925329"/>
            <a:ext cx="0" cy="508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6861431" y="5925329"/>
            <a:ext cx="0" cy="5080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6251831" y="5925329"/>
            <a:ext cx="0" cy="5080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639056" y="5925329"/>
            <a:ext cx="0" cy="5080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>
            <a:off x="5027868" y="5925329"/>
            <a:ext cx="0" cy="50800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4415093" y="5925329"/>
            <a:ext cx="0" cy="508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3802318" y="5925329"/>
            <a:ext cx="0" cy="508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3801524" y="5926123"/>
            <a:ext cx="3671888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264740" y="1496204"/>
            <a:ext cx="22762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All patients (intention-to-treat population)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264740" y="1654954"/>
            <a:ext cx="3462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Cohort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264740" y="1810529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264740" y="1970866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auto">
          <a:xfrm>
            <a:off x="264740" y="2129616"/>
            <a:ext cx="9874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Age group (years)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264740" y="2286779"/>
            <a:ext cx="5097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&lt;65 years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>
            <a:off x="264740" y="2445529"/>
            <a:ext cx="5065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≥65 years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264740" y="2604279"/>
            <a:ext cx="19492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Baseline ECOG performance status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264740" y="2761441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264740" y="2920191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264740" y="3078941"/>
            <a:ext cx="6668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Disease site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264740" y="3236104"/>
            <a:ext cx="41036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Visceral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264740" y="3394854"/>
            <a:ext cx="5386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Bone Only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264740" y="3553604"/>
            <a:ext cx="2885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Other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264740" y="3710766"/>
            <a:ext cx="13080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Previous chemotherapy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264740" y="3869516"/>
            <a:ext cx="19877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264740" y="4025091"/>
            <a:ext cx="1474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264740" y="4185429"/>
            <a:ext cx="169918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Previous antihormonal therapy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9"/>
          <p:cNvSpPr>
            <a:spLocks noChangeArrowheads="1"/>
          </p:cNvSpPr>
          <p:nvPr/>
        </p:nvSpPr>
        <p:spPr bwMode="auto">
          <a:xfrm>
            <a:off x="264740" y="4344179"/>
            <a:ext cx="19877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90"/>
          <p:cNvSpPr>
            <a:spLocks noChangeArrowheads="1"/>
          </p:cNvSpPr>
          <p:nvPr/>
        </p:nvSpPr>
        <p:spPr bwMode="auto">
          <a:xfrm>
            <a:off x="264740" y="4501341"/>
            <a:ext cx="1474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264740" y="4660091"/>
            <a:ext cx="14619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Previous systemic therapy</a:t>
            </a:r>
            <a:endParaRPr kumimoji="0" lang="en-US" sz="180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264740" y="4818841"/>
            <a:ext cx="19877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264740" y="4976004"/>
            <a:ext cx="1474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264740" y="5134754"/>
            <a:ext cx="322524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Time from end of adjuvant treatment to disease recurrence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264740" y="5293504"/>
            <a:ext cx="22826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≤12 months (including de-novo presentation)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264740" y="5450666"/>
            <a:ext cx="60593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&gt;12 months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264740" y="5609416"/>
            <a:ext cx="23147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≤12 months (excluding de-novo presentation)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2588099" y="149620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84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2597624" y="18121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2599211" y="197086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101"/>
          <p:cNvSpPr>
            <a:spLocks noChangeArrowheads="1"/>
          </p:cNvSpPr>
          <p:nvPr/>
        </p:nvSpPr>
        <p:spPr bwMode="auto">
          <a:xfrm>
            <a:off x="2600799" y="22867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2"/>
          <p:cNvSpPr>
            <a:spLocks noChangeArrowheads="1"/>
          </p:cNvSpPr>
          <p:nvPr/>
        </p:nvSpPr>
        <p:spPr bwMode="auto">
          <a:xfrm>
            <a:off x="2605561" y="24455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3"/>
          <p:cNvSpPr>
            <a:spLocks noChangeArrowheads="1"/>
          </p:cNvSpPr>
          <p:nvPr/>
        </p:nvSpPr>
        <p:spPr bwMode="auto">
          <a:xfrm>
            <a:off x="2591274" y="27614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2597624" y="29201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5"/>
          <p:cNvSpPr>
            <a:spLocks noChangeArrowheads="1"/>
          </p:cNvSpPr>
          <p:nvPr/>
        </p:nvSpPr>
        <p:spPr bwMode="auto">
          <a:xfrm>
            <a:off x="2605561" y="323610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6"/>
          <p:cNvSpPr>
            <a:spLocks noChangeArrowheads="1"/>
          </p:cNvSpPr>
          <p:nvPr/>
        </p:nvSpPr>
        <p:spPr bwMode="auto">
          <a:xfrm>
            <a:off x="2608736" y="33948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2599211" y="35520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8"/>
          <p:cNvSpPr>
            <a:spLocks noChangeArrowheads="1"/>
          </p:cNvSpPr>
          <p:nvPr/>
        </p:nvSpPr>
        <p:spPr bwMode="auto">
          <a:xfrm>
            <a:off x="2597624" y="38679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2599211" y="40266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10"/>
          <p:cNvSpPr>
            <a:spLocks noChangeArrowheads="1"/>
          </p:cNvSpPr>
          <p:nvPr/>
        </p:nvSpPr>
        <p:spPr bwMode="auto">
          <a:xfrm>
            <a:off x="2605561" y="43425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2605561" y="45013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2"/>
          <p:cNvSpPr>
            <a:spLocks noChangeArrowheads="1"/>
          </p:cNvSpPr>
          <p:nvPr/>
        </p:nvSpPr>
        <p:spPr bwMode="auto">
          <a:xfrm>
            <a:off x="2594449" y="48172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3"/>
          <p:cNvSpPr>
            <a:spLocks noChangeArrowheads="1"/>
          </p:cNvSpPr>
          <p:nvPr/>
        </p:nvSpPr>
        <p:spPr bwMode="auto">
          <a:xfrm>
            <a:off x="2592861" y="497600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4"/>
          <p:cNvSpPr>
            <a:spLocks noChangeArrowheads="1"/>
          </p:cNvSpPr>
          <p:nvPr/>
        </p:nvSpPr>
        <p:spPr bwMode="auto">
          <a:xfrm>
            <a:off x="2596036" y="52919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59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15"/>
          <p:cNvSpPr>
            <a:spLocks noChangeArrowheads="1"/>
          </p:cNvSpPr>
          <p:nvPr/>
        </p:nvSpPr>
        <p:spPr bwMode="auto">
          <a:xfrm>
            <a:off x="2602386" y="545066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2605561" y="56094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3052617" y="14946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41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3062142" y="18121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9"/>
          <p:cNvSpPr>
            <a:spLocks noChangeArrowheads="1"/>
          </p:cNvSpPr>
          <p:nvPr/>
        </p:nvSpPr>
        <p:spPr bwMode="auto">
          <a:xfrm>
            <a:off x="3052617" y="19692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20"/>
          <p:cNvSpPr>
            <a:spLocks noChangeArrowheads="1"/>
          </p:cNvSpPr>
          <p:nvPr/>
        </p:nvSpPr>
        <p:spPr bwMode="auto">
          <a:xfrm>
            <a:off x="3054204" y="22867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3065317" y="24439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2"/>
          <p:cNvSpPr>
            <a:spLocks noChangeArrowheads="1"/>
          </p:cNvSpPr>
          <p:nvPr/>
        </p:nvSpPr>
        <p:spPr bwMode="auto">
          <a:xfrm>
            <a:off x="3062142" y="27614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3"/>
          <p:cNvSpPr>
            <a:spLocks noChangeArrowheads="1"/>
          </p:cNvSpPr>
          <p:nvPr/>
        </p:nvSpPr>
        <p:spPr bwMode="auto">
          <a:xfrm>
            <a:off x="3055792" y="291860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4"/>
          <p:cNvSpPr>
            <a:spLocks noChangeArrowheads="1"/>
          </p:cNvSpPr>
          <p:nvPr/>
        </p:nvSpPr>
        <p:spPr bwMode="auto">
          <a:xfrm>
            <a:off x="3062142" y="32329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5"/>
          <p:cNvSpPr>
            <a:spLocks noChangeArrowheads="1"/>
          </p:cNvSpPr>
          <p:nvPr/>
        </p:nvSpPr>
        <p:spPr bwMode="auto">
          <a:xfrm>
            <a:off x="3108179" y="3393266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3062142" y="35520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27"/>
          <p:cNvSpPr>
            <a:spLocks noChangeArrowheads="1"/>
          </p:cNvSpPr>
          <p:nvPr/>
        </p:nvSpPr>
        <p:spPr bwMode="auto">
          <a:xfrm>
            <a:off x="3065317" y="38679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28"/>
          <p:cNvSpPr>
            <a:spLocks noChangeArrowheads="1"/>
          </p:cNvSpPr>
          <p:nvPr/>
        </p:nvSpPr>
        <p:spPr bwMode="auto">
          <a:xfrm>
            <a:off x="3054204" y="40266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9"/>
          <p:cNvSpPr>
            <a:spLocks noChangeArrowheads="1"/>
          </p:cNvSpPr>
          <p:nvPr/>
        </p:nvSpPr>
        <p:spPr bwMode="auto">
          <a:xfrm>
            <a:off x="3062142" y="43425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30"/>
          <p:cNvSpPr>
            <a:spLocks noChangeArrowheads="1"/>
          </p:cNvSpPr>
          <p:nvPr/>
        </p:nvSpPr>
        <p:spPr bwMode="auto">
          <a:xfrm>
            <a:off x="3054204" y="45013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29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31"/>
          <p:cNvSpPr>
            <a:spLocks noChangeArrowheads="1"/>
          </p:cNvSpPr>
          <p:nvPr/>
        </p:nvSpPr>
        <p:spPr bwMode="auto">
          <a:xfrm>
            <a:off x="3055792" y="48172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2"/>
          <p:cNvSpPr>
            <a:spLocks noChangeArrowheads="1"/>
          </p:cNvSpPr>
          <p:nvPr/>
        </p:nvSpPr>
        <p:spPr bwMode="auto">
          <a:xfrm>
            <a:off x="3062142" y="497600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33"/>
          <p:cNvSpPr>
            <a:spLocks noChangeArrowheads="1"/>
          </p:cNvSpPr>
          <p:nvPr/>
        </p:nvSpPr>
        <p:spPr bwMode="auto">
          <a:xfrm>
            <a:off x="3062142" y="52919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4"/>
          <p:cNvSpPr>
            <a:spLocks noChangeArrowheads="1"/>
          </p:cNvSpPr>
          <p:nvPr/>
        </p:nvSpPr>
        <p:spPr bwMode="auto">
          <a:xfrm>
            <a:off x="3058967" y="54474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5"/>
          <p:cNvSpPr>
            <a:spLocks noChangeArrowheads="1"/>
          </p:cNvSpPr>
          <p:nvPr/>
        </p:nvSpPr>
        <p:spPr bwMode="auto">
          <a:xfrm>
            <a:off x="3109767" y="5607829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6"/>
          <p:cNvSpPr>
            <a:spLocks noChangeArrowheads="1"/>
          </p:cNvSpPr>
          <p:nvPr/>
        </p:nvSpPr>
        <p:spPr bwMode="auto">
          <a:xfrm>
            <a:off x="3464441" y="14946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81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7"/>
          <p:cNvSpPr>
            <a:spLocks noChangeArrowheads="1"/>
          </p:cNvSpPr>
          <p:nvPr/>
        </p:nvSpPr>
        <p:spPr bwMode="auto">
          <a:xfrm>
            <a:off x="3485843" y="18105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32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8"/>
          <p:cNvSpPr>
            <a:spLocks noChangeArrowheads="1"/>
          </p:cNvSpPr>
          <p:nvPr/>
        </p:nvSpPr>
        <p:spPr bwMode="auto">
          <a:xfrm>
            <a:off x="3461266" y="19692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49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39"/>
          <p:cNvSpPr>
            <a:spLocks noChangeArrowheads="1"/>
          </p:cNvSpPr>
          <p:nvPr/>
        </p:nvSpPr>
        <p:spPr bwMode="auto">
          <a:xfrm>
            <a:off x="3481081" y="22851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42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40"/>
          <p:cNvSpPr>
            <a:spLocks noChangeArrowheads="1"/>
          </p:cNvSpPr>
          <p:nvPr/>
        </p:nvSpPr>
        <p:spPr bwMode="auto">
          <a:xfrm>
            <a:off x="3479493" y="24439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39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41"/>
          <p:cNvSpPr>
            <a:spLocks noChangeArrowheads="1"/>
          </p:cNvSpPr>
          <p:nvPr/>
        </p:nvSpPr>
        <p:spPr bwMode="auto">
          <a:xfrm>
            <a:off x="3481081" y="27598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45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2"/>
          <p:cNvSpPr>
            <a:spLocks noChangeArrowheads="1"/>
          </p:cNvSpPr>
          <p:nvPr/>
        </p:nvSpPr>
        <p:spPr bwMode="auto">
          <a:xfrm>
            <a:off x="3479493" y="291860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36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43"/>
          <p:cNvSpPr>
            <a:spLocks noChangeArrowheads="1"/>
          </p:cNvSpPr>
          <p:nvPr/>
        </p:nvSpPr>
        <p:spPr bwMode="auto">
          <a:xfrm>
            <a:off x="3481081" y="32345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43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4"/>
          <p:cNvSpPr>
            <a:spLocks noChangeArrowheads="1"/>
          </p:cNvSpPr>
          <p:nvPr/>
        </p:nvSpPr>
        <p:spPr bwMode="auto">
          <a:xfrm>
            <a:off x="3489018" y="339326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5"/>
          <p:cNvSpPr>
            <a:spLocks noChangeArrowheads="1"/>
          </p:cNvSpPr>
          <p:nvPr/>
        </p:nvSpPr>
        <p:spPr bwMode="auto">
          <a:xfrm>
            <a:off x="3479493" y="35504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6"/>
          <p:cNvSpPr>
            <a:spLocks noChangeArrowheads="1"/>
          </p:cNvSpPr>
          <p:nvPr/>
        </p:nvSpPr>
        <p:spPr bwMode="auto">
          <a:xfrm>
            <a:off x="3487431" y="38679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37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47"/>
          <p:cNvSpPr>
            <a:spLocks noChangeArrowheads="1"/>
          </p:cNvSpPr>
          <p:nvPr/>
        </p:nvSpPr>
        <p:spPr bwMode="auto">
          <a:xfrm>
            <a:off x="3476318" y="40250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44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8"/>
          <p:cNvSpPr>
            <a:spLocks noChangeArrowheads="1"/>
          </p:cNvSpPr>
          <p:nvPr/>
        </p:nvSpPr>
        <p:spPr bwMode="auto">
          <a:xfrm>
            <a:off x="3479493" y="43425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28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49"/>
          <p:cNvSpPr>
            <a:spLocks noChangeArrowheads="1"/>
          </p:cNvSpPr>
          <p:nvPr/>
        </p:nvSpPr>
        <p:spPr bwMode="auto">
          <a:xfrm>
            <a:off x="3485843" y="44997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53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50"/>
          <p:cNvSpPr>
            <a:spLocks noChangeArrowheads="1"/>
          </p:cNvSpPr>
          <p:nvPr/>
        </p:nvSpPr>
        <p:spPr bwMode="auto">
          <a:xfrm>
            <a:off x="3476318" y="48172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44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51"/>
          <p:cNvSpPr>
            <a:spLocks noChangeArrowheads="1"/>
          </p:cNvSpPr>
          <p:nvPr/>
        </p:nvSpPr>
        <p:spPr bwMode="auto">
          <a:xfrm>
            <a:off x="3487431" y="49744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37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2"/>
          <p:cNvSpPr>
            <a:spLocks noChangeArrowheads="1"/>
          </p:cNvSpPr>
          <p:nvPr/>
        </p:nvSpPr>
        <p:spPr bwMode="auto">
          <a:xfrm>
            <a:off x="3489018" y="52887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51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53"/>
          <p:cNvSpPr>
            <a:spLocks noChangeArrowheads="1"/>
          </p:cNvSpPr>
          <p:nvPr/>
        </p:nvSpPr>
        <p:spPr bwMode="auto">
          <a:xfrm>
            <a:off x="3482668" y="54490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54"/>
          <p:cNvSpPr>
            <a:spLocks noChangeArrowheads="1"/>
          </p:cNvSpPr>
          <p:nvPr/>
        </p:nvSpPr>
        <p:spPr bwMode="auto">
          <a:xfrm>
            <a:off x="3484256" y="56078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155"/>
          <p:cNvSpPr>
            <a:spLocks noChangeArrowheads="1"/>
          </p:cNvSpPr>
          <p:nvPr/>
        </p:nvSpPr>
        <p:spPr bwMode="auto">
          <a:xfrm>
            <a:off x="3918611" y="14946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59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156"/>
          <p:cNvSpPr>
            <a:spLocks noChangeArrowheads="1"/>
          </p:cNvSpPr>
          <p:nvPr/>
        </p:nvSpPr>
        <p:spPr bwMode="auto">
          <a:xfrm>
            <a:off x="3928136" y="18105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157"/>
          <p:cNvSpPr>
            <a:spLocks noChangeArrowheads="1"/>
          </p:cNvSpPr>
          <p:nvPr/>
        </p:nvSpPr>
        <p:spPr bwMode="auto">
          <a:xfrm>
            <a:off x="3923374" y="19692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34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8"/>
          <p:cNvSpPr>
            <a:spLocks noChangeArrowheads="1"/>
          </p:cNvSpPr>
          <p:nvPr/>
        </p:nvSpPr>
        <p:spPr bwMode="auto">
          <a:xfrm>
            <a:off x="3921724" y="22851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35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59"/>
          <p:cNvSpPr>
            <a:spLocks noChangeArrowheads="1"/>
          </p:cNvSpPr>
          <p:nvPr/>
        </p:nvSpPr>
        <p:spPr bwMode="auto">
          <a:xfrm>
            <a:off x="3923374" y="244076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3931311" y="27598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31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161"/>
          <p:cNvSpPr>
            <a:spLocks noChangeArrowheads="1"/>
          </p:cNvSpPr>
          <p:nvPr/>
        </p:nvSpPr>
        <p:spPr bwMode="auto">
          <a:xfrm>
            <a:off x="3921786" y="29170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28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162"/>
          <p:cNvSpPr>
            <a:spLocks noChangeArrowheads="1"/>
          </p:cNvSpPr>
          <p:nvPr/>
        </p:nvSpPr>
        <p:spPr bwMode="auto">
          <a:xfrm>
            <a:off x="3923374" y="32345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34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63"/>
          <p:cNvSpPr>
            <a:spLocks noChangeArrowheads="1"/>
          </p:cNvSpPr>
          <p:nvPr/>
        </p:nvSpPr>
        <p:spPr bwMode="auto">
          <a:xfrm>
            <a:off x="3978936" y="3391679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164"/>
          <p:cNvSpPr>
            <a:spLocks noChangeArrowheads="1"/>
          </p:cNvSpPr>
          <p:nvPr/>
        </p:nvSpPr>
        <p:spPr bwMode="auto">
          <a:xfrm>
            <a:off x="3924961" y="35504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65"/>
          <p:cNvSpPr>
            <a:spLocks noChangeArrowheads="1"/>
          </p:cNvSpPr>
          <p:nvPr/>
        </p:nvSpPr>
        <p:spPr bwMode="auto">
          <a:xfrm>
            <a:off x="3923374" y="386634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ectangle 166"/>
          <p:cNvSpPr>
            <a:spLocks noChangeArrowheads="1"/>
          </p:cNvSpPr>
          <p:nvPr/>
        </p:nvSpPr>
        <p:spPr bwMode="auto">
          <a:xfrm>
            <a:off x="3928136" y="402509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35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67"/>
          <p:cNvSpPr>
            <a:spLocks noChangeArrowheads="1"/>
          </p:cNvSpPr>
          <p:nvPr/>
        </p:nvSpPr>
        <p:spPr bwMode="auto">
          <a:xfrm>
            <a:off x="3924961" y="434100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19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8"/>
          <p:cNvSpPr>
            <a:spLocks noChangeArrowheads="1"/>
          </p:cNvSpPr>
          <p:nvPr/>
        </p:nvSpPr>
        <p:spPr bwMode="auto">
          <a:xfrm>
            <a:off x="3920199" y="4499754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169"/>
          <p:cNvSpPr>
            <a:spLocks noChangeArrowheads="1"/>
          </p:cNvSpPr>
          <p:nvPr/>
        </p:nvSpPr>
        <p:spPr bwMode="auto">
          <a:xfrm>
            <a:off x="3921786" y="481566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28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170"/>
          <p:cNvSpPr>
            <a:spLocks noChangeArrowheads="1"/>
          </p:cNvSpPr>
          <p:nvPr/>
        </p:nvSpPr>
        <p:spPr bwMode="auto">
          <a:xfrm>
            <a:off x="3931311" y="4974416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31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171"/>
          <p:cNvSpPr>
            <a:spLocks noChangeArrowheads="1"/>
          </p:cNvSpPr>
          <p:nvPr/>
        </p:nvSpPr>
        <p:spPr bwMode="auto">
          <a:xfrm>
            <a:off x="3923374" y="52903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39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72"/>
          <p:cNvSpPr>
            <a:spLocks noChangeArrowheads="1"/>
          </p:cNvSpPr>
          <p:nvPr/>
        </p:nvSpPr>
        <p:spPr bwMode="auto">
          <a:xfrm>
            <a:off x="3924961" y="544907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173"/>
          <p:cNvSpPr>
            <a:spLocks noChangeArrowheads="1"/>
          </p:cNvSpPr>
          <p:nvPr/>
        </p:nvSpPr>
        <p:spPr bwMode="auto">
          <a:xfrm>
            <a:off x="3977349" y="5606241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174"/>
          <p:cNvSpPr>
            <a:spLocks noChangeArrowheads="1"/>
          </p:cNvSpPr>
          <p:nvPr/>
        </p:nvSpPr>
        <p:spPr bwMode="auto">
          <a:xfrm>
            <a:off x="5984337" y="5653866"/>
            <a:ext cx="65088" cy="53975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175"/>
          <p:cNvSpPr>
            <a:spLocks noChangeArrowheads="1"/>
          </p:cNvSpPr>
          <p:nvPr/>
        </p:nvSpPr>
        <p:spPr bwMode="auto">
          <a:xfrm>
            <a:off x="5414424" y="5487941"/>
            <a:ext cx="53975" cy="58738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Rectangle 176"/>
          <p:cNvSpPr>
            <a:spLocks noChangeArrowheads="1"/>
          </p:cNvSpPr>
          <p:nvPr/>
        </p:nvSpPr>
        <p:spPr bwMode="auto">
          <a:xfrm>
            <a:off x="5452524" y="5314522"/>
            <a:ext cx="53975" cy="61913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177"/>
          <p:cNvSpPr>
            <a:spLocks noChangeArrowheads="1"/>
          </p:cNvSpPr>
          <p:nvPr/>
        </p:nvSpPr>
        <p:spPr bwMode="auto">
          <a:xfrm>
            <a:off x="5274724" y="5017279"/>
            <a:ext cx="58738" cy="58738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178"/>
          <p:cNvSpPr>
            <a:spLocks noChangeArrowheads="1"/>
          </p:cNvSpPr>
          <p:nvPr/>
        </p:nvSpPr>
        <p:spPr bwMode="auto">
          <a:xfrm>
            <a:off x="5677949" y="4858529"/>
            <a:ext cx="58738" cy="53975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179"/>
          <p:cNvSpPr>
            <a:spLocks noChangeArrowheads="1"/>
          </p:cNvSpPr>
          <p:nvPr/>
        </p:nvSpPr>
        <p:spPr bwMode="auto">
          <a:xfrm>
            <a:off x="5414424" y="4556904"/>
            <a:ext cx="53975" cy="57150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180"/>
          <p:cNvSpPr>
            <a:spLocks noChangeArrowheads="1"/>
          </p:cNvSpPr>
          <p:nvPr/>
        </p:nvSpPr>
        <p:spPr bwMode="auto">
          <a:xfrm>
            <a:off x="5541424" y="4396566"/>
            <a:ext cx="55563" cy="55563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181"/>
          <p:cNvSpPr>
            <a:spLocks noChangeArrowheads="1"/>
          </p:cNvSpPr>
          <p:nvPr/>
        </p:nvSpPr>
        <p:spPr bwMode="auto">
          <a:xfrm>
            <a:off x="5414424" y="4067954"/>
            <a:ext cx="53975" cy="61913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Rectangle 182"/>
          <p:cNvSpPr>
            <a:spLocks noChangeArrowheads="1"/>
          </p:cNvSpPr>
          <p:nvPr/>
        </p:nvSpPr>
        <p:spPr bwMode="auto">
          <a:xfrm>
            <a:off x="5573174" y="3888566"/>
            <a:ext cx="58738" cy="58738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183"/>
          <p:cNvSpPr>
            <a:spLocks noChangeArrowheads="1"/>
          </p:cNvSpPr>
          <p:nvPr/>
        </p:nvSpPr>
        <p:spPr bwMode="auto">
          <a:xfrm>
            <a:off x="5422362" y="3579004"/>
            <a:ext cx="53975" cy="58738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184"/>
          <p:cNvSpPr>
            <a:spLocks noChangeArrowheads="1"/>
          </p:cNvSpPr>
          <p:nvPr/>
        </p:nvSpPr>
        <p:spPr bwMode="auto">
          <a:xfrm>
            <a:off x="5146137" y="3436129"/>
            <a:ext cx="58738" cy="53975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Rectangle 185"/>
          <p:cNvSpPr>
            <a:spLocks noChangeArrowheads="1"/>
          </p:cNvSpPr>
          <p:nvPr/>
        </p:nvSpPr>
        <p:spPr bwMode="auto">
          <a:xfrm>
            <a:off x="5693824" y="3275791"/>
            <a:ext cx="57150" cy="55563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Rectangle 186"/>
          <p:cNvSpPr>
            <a:spLocks noChangeArrowheads="1"/>
          </p:cNvSpPr>
          <p:nvPr/>
        </p:nvSpPr>
        <p:spPr bwMode="auto">
          <a:xfrm>
            <a:off x="5414424" y="2963054"/>
            <a:ext cx="53975" cy="65088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Rectangle 187"/>
          <p:cNvSpPr>
            <a:spLocks noChangeArrowheads="1"/>
          </p:cNvSpPr>
          <p:nvPr/>
        </p:nvSpPr>
        <p:spPr bwMode="auto">
          <a:xfrm>
            <a:off x="5484274" y="2788429"/>
            <a:ext cx="65088" cy="53975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188"/>
          <p:cNvSpPr>
            <a:spLocks noChangeArrowheads="1"/>
          </p:cNvSpPr>
          <p:nvPr/>
        </p:nvSpPr>
        <p:spPr bwMode="auto">
          <a:xfrm>
            <a:off x="5623974" y="2477279"/>
            <a:ext cx="53975" cy="58738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Rectangle 189"/>
          <p:cNvSpPr>
            <a:spLocks noChangeArrowheads="1"/>
          </p:cNvSpPr>
          <p:nvPr/>
        </p:nvSpPr>
        <p:spPr bwMode="auto">
          <a:xfrm>
            <a:off x="5204874" y="2318529"/>
            <a:ext cx="53975" cy="53975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Rectangle 190"/>
          <p:cNvSpPr>
            <a:spLocks noChangeArrowheads="1"/>
          </p:cNvSpPr>
          <p:nvPr/>
        </p:nvSpPr>
        <p:spPr bwMode="auto">
          <a:xfrm>
            <a:off x="5631912" y="2004204"/>
            <a:ext cx="53975" cy="58738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Rectangle 191"/>
          <p:cNvSpPr>
            <a:spLocks noChangeArrowheads="1"/>
          </p:cNvSpPr>
          <p:nvPr/>
        </p:nvSpPr>
        <p:spPr bwMode="auto">
          <a:xfrm>
            <a:off x="5154074" y="1837516"/>
            <a:ext cx="66675" cy="61913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Rectangle 192"/>
          <p:cNvSpPr>
            <a:spLocks noChangeArrowheads="1"/>
          </p:cNvSpPr>
          <p:nvPr/>
        </p:nvSpPr>
        <p:spPr bwMode="auto">
          <a:xfrm>
            <a:off x="5576349" y="1527954"/>
            <a:ext cx="77788" cy="80963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193"/>
          <p:cNvSpPr>
            <a:spLocks noChangeShapeType="1"/>
          </p:cNvSpPr>
          <p:nvPr/>
        </p:nvSpPr>
        <p:spPr bwMode="auto">
          <a:xfrm flipV="1">
            <a:off x="6251831" y="1477154"/>
            <a:ext cx="0" cy="4443413"/>
          </a:xfrm>
          <a:prstGeom prst="line">
            <a:avLst/>
          </a:prstGeom>
          <a:noFill/>
          <a:ln w="19050" cap="flat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Rectangle 194"/>
          <p:cNvSpPr>
            <a:spLocks noChangeArrowheads="1"/>
          </p:cNvSpPr>
          <p:nvPr/>
        </p:nvSpPr>
        <p:spPr bwMode="auto">
          <a:xfrm>
            <a:off x="2591274" y="1128856"/>
            <a:ext cx="580287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PAL +</a:t>
            </a:r>
            <a:r>
              <a:rPr kumimoji="0" lang="en-US" sz="9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LET</a:t>
            </a:r>
            <a:endParaRPr kumimoji="0" lang="en-US" sz="9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196"/>
          <p:cNvSpPr>
            <a:spLocks noChangeArrowheads="1"/>
          </p:cNvSpPr>
          <p:nvPr/>
        </p:nvSpPr>
        <p:spPr bwMode="auto">
          <a:xfrm>
            <a:off x="8442799" y="1902604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0.14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197"/>
          <p:cNvSpPr>
            <a:spLocks noChangeArrowheads="1"/>
          </p:cNvSpPr>
          <p:nvPr/>
        </p:nvSpPr>
        <p:spPr bwMode="auto">
          <a:xfrm>
            <a:off x="8442799" y="2377266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198"/>
          <p:cNvSpPr>
            <a:spLocks noChangeArrowheads="1"/>
          </p:cNvSpPr>
          <p:nvPr/>
        </p:nvSpPr>
        <p:spPr bwMode="auto">
          <a:xfrm>
            <a:off x="8442799" y="2851929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0.78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199"/>
          <p:cNvSpPr>
            <a:spLocks noChangeArrowheads="1"/>
          </p:cNvSpPr>
          <p:nvPr/>
        </p:nvSpPr>
        <p:spPr bwMode="auto">
          <a:xfrm>
            <a:off x="8442799" y="3382154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0.44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ectangle 200"/>
          <p:cNvSpPr>
            <a:spLocks noChangeArrowheads="1"/>
          </p:cNvSpPr>
          <p:nvPr/>
        </p:nvSpPr>
        <p:spPr bwMode="auto">
          <a:xfrm>
            <a:off x="8442799" y="3947304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0.75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Rectangle 201"/>
          <p:cNvSpPr>
            <a:spLocks noChangeArrowheads="1"/>
          </p:cNvSpPr>
          <p:nvPr/>
        </p:nvSpPr>
        <p:spPr bwMode="auto">
          <a:xfrm>
            <a:off x="8442799" y="4421966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0.88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ectangle 202"/>
          <p:cNvSpPr>
            <a:spLocks noChangeArrowheads="1"/>
          </p:cNvSpPr>
          <p:nvPr/>
        </p:nvSpPr>
        <p:spPr bwMode="auto">
          <a:xfrm>
            <a:off x="8442799" y="4896629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0.36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Rectangle 203"/>
          <p:cNvSpPr>
            <a:spLocks noChangeArrowheads="1"/>
          </p:cNvSpPr>
          <p:nvPr/>
        </p:nvSpPr>
        <p:spPr bwMode="auto">
          <a:xfrm>
            <a:off x="8442799" y="5371291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0.95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Rectangle 204"/>
          <p:cNvSpPr>
            <a:spLocks noChangeArrowheads="1"/>
          </p:cNvSpPr>
          <p:nvPr/>
        </p:nvSpPr>
        <p:spPr bwMode="auto">
          <a:xfrm>
            <a:off x="8442799" y="5530041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0.34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Rectangle 205"/>
          <p:cNvSpPr>
            <a:spLocks noChangeArrowheads="1"/>
          </p:cNvSpPr>
          <p:nvPr/>
        </p:nvSpPr>
        <p:spPr bwMode="auto">
          <a:xfrm>
            <a:off x="8250965" y="1128856"/>
            <a:ext cx="58990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Interaction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value*</a:t>
            </a:r>
          </a:p>
        </p:txBody>
      </p:sp>
      <p:sp>
        <p:nvSpPr>
          <p:cNvPr id="204" name="Rectangle 208"/>
          <p:cNvSpPr>
            <a:spLocks noChangeArrowheads="1"/>
          </p:cNvSpPr>
          <p:nvPr/>
        </p:nvSpPr>
        <p:spPr bwMode="auto">
          <a:xfrm>
            <a:off x="3489896" y="1128856"/>
            <a:ext cx="218008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LET</a:t>
            </a:r>
          </a:p>
        </p:txBody>
      </p:sp>
      <p:sp>
        <p:nvSpPr>
          <p:cNvPr id="205" name="Rectangle 209"/>
          <p:cNvSpPr>
            <a:spLocks noChangeArrowheads="1"/>
          </p:cNvSpPr>
          <p:nvPr/>
        </p:nvSpPr>
        <p:spPr bwMode="auto">
          <a:xfrm>
            <a:off x="2591273" y="1323166"/>
            <a:ext cx="4167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Patients</a:t>
            </a:r>
          </a:p>
        </p:txBody>
      </p:sp>
      <p:sp>
        <p:nvSpPr>
          <p:cNvPr id="206" name="Rectangle 211"/>
          <p:cNvSpPr>
            <a:spLocks noChangeArrowheads="1"/>
          </p:cNvSpPr>
          <p:nvPr/>
        </p:nvSpPr>
        <p:spPr bwMode="auto">
          <a:xfrm>
            <a:off x="3052616" y="1323166"/>
            <a:ext cx="3526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Events</a:t>
            </a:r>
          </a:p>
        </p:txBody>
      </p:sp>
      <p:sp>
        <p:nvSpPr>
          <p:cNvPr id="207" name="Rectangle 212"/>
          <p:cNvSpPr>
            <a:spLocks noChangeArrowheads="1"/>
          </p:cNvSpPr>
          <p:nvPr/>
        </p:nvSpPr>
        <p:spPr bwMode="auto">
          <a:xfrm>
            <a:off x="3419872" y="1323166"/>
            <a:ext cx="4488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Patients</a:t>
            </a:r>
          </a:p>
        </p:txBody>
      </p:sp>
      <p:sp>
        <p:nvSpPr>
          <p:cNvPr id="208" name="Rectangle 214"/>
          <p:cNvSpPr>
            <a:spLocks noChangeArrowheads="1"/>
          </p:cNvSpPr>
          <p:nvPr/>
        </p:nvSpPr>
        <p:spPr bwMode="auto">
          <a:xfrm>
            <a:off x="3918611" y="1323166"/>
            <a:ext cx="3783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Events</a:t>
            </a:r>
          </a:p>
        </p:txBody>
      </p:sp>
      <p:sp>
        <p:nvSpPr>
          <p:cNvPr id="209" name="Rectangle 215"/>
          <p:cNvSpPr>
            <a:spLocks noChangeArrowheads="1"/>
          </p:cNvSpPr>
          <p:nvPr/>
        </p:nvSpPr>
        <p:spPr bwMode="auto">
          <a:xfrm>
            <a:off x="7131523" y="1496204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0.488 (0.319–0.748)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Rectangle 216"/>
          <p:cNvSpPr>
            <a:spLocks noChangeArrowheads="1"/>
          </p:cNvSpPr>
          <p:nvPr/>
        </p:nvSpPr>
        <p:spPr bwMode="auto">
          <a:xfrm>
            <a:off x="7131523" y="1813704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0.299 (0.156–0.572)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angle 217"/>
          <p:cNvSpPr>
            <a:spLocks noChangeArrowheads="1"/>
          </p:cNvSpPr>
          <p:nvPr/>
        </p:nvSpPr>
        <p:spPr bwMode="auto">
          <a:xfrm>
            <a:off x="7131523" y="1970866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0.508 (0.303–0.853)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18"/>
          <p:cNvSpPr>
            <a:spLocks noChangeArrowheads="1"/>
          </p:cNvSpPr>
          <p:nvPr/>
        </p:nvSpPr>
        <p:spPr bwMode="auto">
          <a:xfrm>
            <a:off x="7131523" y="2288366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0.315 (0.184–0.539)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Rectangle 219"/>
          <p:cNvSpPr>
            <a:spLocks noChangeArrowheads="1"/>
          </p:cNvSpPr>
          <p:nvPr/>
        </p:nvSpPr>
        <p:spPr bwMode="auto">
          <a:xfrm>
            <a:off x="7131523" y="2445529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0.505 (0.269–0.948)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Rectangle 220"/>
          <p:cNvSpPr>
            <a:spLocks noChangeArrowheads="1"/>
          </p:cNvSpPr>
          <p:nvPr/>
        </p:nvSpPr>
        <p:spPr bwMode="auto">
          <a:xfrm>
            <a:off x="7131523" y="2759854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0.434 (0.246–0.766)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221"/>
          <p:cNvSpPr>
            <a:spLocks noChangeArrowheads="1"/>
          </p:cNvSpPr>
          <p:nvPr/>
        </p:nvSpPr>
        <p:spPr bwMode="auto">
          <a:xfrm>
            <a:off x="7131523" y="2920191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0.398 (0.220–0.721)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Rectangle 222"/>
          <p:cNvSpPr>
            <a:spLocks noChangeArrowheads="1"/>
          </p:cNvSpPr>
          <p:nvPr/>
        </p:nvSpPr>
        <p:spPr bwMode="auto">
          <a:xfrm>
            <a:off x="7131523" y="3236104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0.547 (0.317–0.944)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Rectangle 223"/>
          <p:cNvSpPr>
            <a:spLocks noChangeArrowheads="1"/>
          </p:cNvSpPr>
          <p:nvPr/>
        </p:nvSpPr>
        <p:spPr bwMode="auto">
          <a:xfrm>
            <a:off x="7131523" y="3394854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0.294 (0.092–0.945)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Rectangle 224"/>
          <p:cNvSpPr>
            <a:spLocks noChangeArrowheads="1"/>
          </p:cNvSpPr>
          <p:nvPr/>
        </p:nvSpPr>
        <p:spPr bwMode="auto">
          <a:xfrm>
            <a:off x="7131523" y="3553604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0.402 (0.200–0.808)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ectangle 225"/>
          <p:cNvSpPr>
            <a:spLocks noChangeArrowheads="1"/>
          </p:cNvSpPr>
          <p:nvPr/>
        </p:nvSpPr>
        <p:spPr bwMode="auto">
          <a:xfrm>
            <a:off x="7131523" y="3869516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0.479 (0.255–0.898)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Rectangle 226"/>
          <p:cNvSpPr>
            <a:spLocks noChangeArrowheads="1"/>
          </p:cNvSpPr>
          <p:nvPr/>
        </p:nvSpPr>
        <p:spPr bwMode="auto">
          <a:xfrm>
            <a:off x="7131523" y="4028266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0.397 (0.234–0.671)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Rectangle 227"/>
          <p:cNvSpPr>
            <a:spLocks noChangeArrowheads="1"/>
          </p:cNvSpPr>
          <p:nvPr/>
        </p:nvSpPr>
        <p:spPr bwMode="auto">
          <a:xfrm>
            <a:off x="7131523" y="4344179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0.460 (0.222–0.956)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Rectangle 228"/>
          <p:cNvSpPr>
            <a:spLocks noChangeArrowheads="1"/>
          </p:cNvSpPr>
          <p:nvPr/>
        </p:nvSpPr>
        <p:spPr bwMode="auto">
          <a:xfrm>
            <a:off x="7131523" y="4502929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0.397 (0.244–0.646)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Rectangle 229"/>
          <p:cNvSpPr>
            <a:spLocks noChangeArrowheads="1"/>
          </p:cNvSpPr>
          <p:nvPr/>
        </p:nvSpPr>
        <p:spPr bwMode="auto">
          <a:xfrm>
            <a:off x="7131523" y="4818841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0.539 (0.302–0.962)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Rectangle 230"/>
          <p:cNvSpPr>
            <a:spLocks noChangeArrowheads="1"/>
          </p:cNvSpPr>
          <p:nvPr/>
        </p:nvSpPr>
        <p:spPr bwMode="auto">
          <a:xfrm>
            <a:off x="7131523" y="4977591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0.341 (0.194–0.599)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Rectangle 231"/>
          <p:cNvSpPr>
            <a:spLocks noChangeArrowheads="1"/>
          </p:cNvSpPr>
          <p:nvPr/>
        </p:nvSpPr>
        <p:spPr bwMode="auto">
          <a:xfrm>
            <a:off x="7131523" y="5293504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0.418 (0.259–0.674)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Rectangle 232"/>
          <p:cNvSpPr>
            <a:spLocks noChangeArrowheads="1"/>
          </p:cNvSpPr>
          <p:nvPr/>
        </p:nvSpPr>
        <p:spPr bwMode="auto">
          <a:xfrm>
            <a:off x="7131523" y="5449079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0.399 (0.185–0.858)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Rectangle 233"/>
          <p:cNvSpPr>
            <a:spLocks noChangeArrowheads="1"/>
          </p:cNvSpPr>
          <p:nvPr/>
        </p:nvSpPr>
        <p:spPr bwMode="auto">
          <a:xfrm>
            <a:off x="7131523" y="5609416"/>
            <a:ext cx="10387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0.765 (0.232–2.523)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Rectangle 234"/>
          <p:cNvSpPr>
            <a:spLocks noChangeArrowheads="1"/>
          </p:cNvSpPr>
          <p:nvPr/>
        </p:nvSpPr>
        <p:spPr bwMode="auto">
          <a:xfrm>
            <a:off x="7131523" y="1128856"/>
            <a:ext cx="666849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Hazard ratio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(95% CI)</a:t>
            </a:r>
            <a:endParaRPr kumimoji="0" lang="en-US" sz="9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Line 236"/>
          <p:cNvSpPr>
            <a:spLocks noChangeShapeType="1"/>
          </p:cNvSpPr>
          <p:nvPr/>
        </p:nvSpPr>
        <p:spPr bwMode="auto">
          <a:xfrm>
            <a:off x="3469968" y="1308085"/>
            <a:ext cx="795528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30" name="Line 237"/>
          <p:cNvSpPr>
            <a:spLocks noChangeShapeType="1"/>
          </p:cNvSpPr>
          <p:nvPr/>
        </p:nvSpPr>
        <p:spPr bwMode="auto">
          <a:xfrm>
            <a:off x="2594448" y="1308085"/>
            <a:ext cx="79937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31" name="Line 238"/>
          <p:cNvSpPr>
            <a:spLocks noChangeShapeType="1"/>
          </p:cNvSpPr>
          <p:nvPr/>
        </p:nvSpPr>
        <p:spPr bwMode="auto">
          <a:xfrm flipV="1">
            <a:off x="251520" y="1470358"/>
            <a:ext cx="8695944" cy="9143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239"/>
          <p:cNvSpPr>
            <a:spLocks/>
          </p:cNvSpPr>
          <p:nvPr/>
        </p:nvSpPr>
        <p:spPr bwMode="auto">
          <a:xfrm>
            <a:off x="8223723" y="5285566"/>
            <a:ext cx="730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8" y="15"/>
              </a:cxn>
              <a:cxn ang="0">
                <a:pos x="18" y="41"/>
              </a:cxn>
              <a:cxn ang="0">
                <a:pos x="19" y="41"/>
              </a:cxn>
              <a:cxn ang="0">
                <a:pos x="18" y="41"/>
              </a:cxn>
              <a:cxn ang="0">
                <a:pos x="8" y="67"/>
              </a:cxn>
              <a:cxn ang="0">
                <a:pos x="8" y="74"/>
              </a:cxn>
              <a:cxn ang="0">
                <a:pos x="0" y="81"/>
              </a:cxn>
            </a:cxnLst>
            <a:rect l="0" t="0" r="r" b="b"/>
            <a:pathLst>
              <a:path w="19" h="81">
                <a:moveTo>
                  <a:pt x="0" y="0"/>
                </a:moveTo>
                <a:cubicBezTo>
                  <a:pt x="5" y="0"/>
                  <a:pt x="8" y="4"/>
                  <a:pt x="8" y="8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4"/>
                  <a:pt x="10" y="33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0" y="48"/>
                  <a:pt x="8" y="58"/>
                  <a:pt x="8" y="67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8"/>
                  <a:pt x="5" y="81"/>
                  <a:pt x="0" y="8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240"/>
          <p:cNvSpPr>
            <a:spLocks/>
          </p:cNvSpPr>
          <p:nvPr/>
        </p:nvSpPr>
        <p:spPr bwMode="auto">
          <a:xfrm>
            <a:off x="8325323" y="5439554"/>
            <a:ext cx="73025" cy="31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7"/>
              </a:cxn>
              <a:cxn ang="0">
                <a:pos x="8" y="14"/>
              </a:cxn>
              <a:cxn ang="0">
                <a:pos x="18" y="40"/>
              </a:cxn>
              <a:cxn ang="0">
                <a:pos x="19" y="40"/>
              </a:cxn>
              <a:cxn ang="0">
                <a:pos x="18" y="40"/>
              </a:cxn>
              <a:cxn ang="0">
                <a:pos x="8" y="66"/>
              </a:cxn>
              <a:cxn ang="0">
                <a:pos x="8" y="73"/>
              </a:cxn>
              <a:cxn ang="0">
                <a:pos x="0" y="80"/>
              </a:cxn>
            </a:cxnLst>
            <a:rect l="0" t="0" r="r" b="b"/>
            <a:pathLst>
              <a:path w="19" h="80">
                <a:moveTo>
                  <a:pt x="0" y="0"/>
                </a:moveTo>
                <a:cubicBezTo>
                  <a:pt x="5" y="0"/>
                  <a:pt x="8" y="3"/>
                  <a:pt x="8" y="7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23"/>
                  <a:pt x="10" y="33"/>
                  <a:pt x="18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0" y="47"/>
                  <a:pt x="8" y="57"/>
                  <a:pt x="8" y="66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7"/>
                  <a:pt x="5" y="80"/>
                  <a:pt x="0" y="8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241"/>
          <p:cNvSpPr>
            <a:spLocks/>
          </p:cNvSpPr>
          <p:nvPr/>
        </p:nvSpPr>
        <p:spPr bwMode="auto">
          <a:xfrm>
            <a:off x="8223723" y="4812491"/>
            <a:ext cx="730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7"/>
              </a:cxn>
              <a:cxn ang="0">
                <a:pos x="8" y="15"/>
              </a:cxn>
              <a:cxn ang="0">
                <a:pos x="18" y="40"/>
              </a:cxn>
              <a:cxn ang="0">
                <a:pos x="19" y="40"/>
              </a:cxn>
              <a:cxn ang="0">
                <a:pos x="18" y="40"/>
              </a:cxn>
              <a:cxn ang="0">
                <a:pos x="8" y="66"/>
              </a:cxn>
              <a:cxn ang="0">
                <a:pos x="8" y="73"/>
              </a:cxn>
              <a:cxn ang="0">
                <a:pos x="0" y="81"/>
              </a:cxn>
            </a:cxnLst>
            <a:rect l="0" t="0" r="r" b="b"/>
            <a:pathLst>
              <a:path w="19" h="81">
                <a:moveTo>
                  <a:pt x="0" y="0"/>
                </a:moveTo>
                <a:cubicBezTo>
                  <a:pt x="5" y="0"/>
                  <a:pt x="8" y="3"/>
                  <a:pt x="8" y="7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3"/>
                  <a:pt x="10" y="33"/>
                  <a:pt x="18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0" y="48"/>
                  <a:pt x="8" y="57"/>
                  <a:pt x="8" y="66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7"/>
                  <a:pt x="5" y="81"/>
                  <a:pt x="0" y="8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242"/>
          <p:cNvSpPr>
            <a:spLocks/>
          </p:cNvSpPr>
          <p:nvPr/>
        </p:nvSpPr>
        <p:spPr bwMode="auto">
          <a:xfrm>
            <a:off x="8223723" y="4334654"/>
            <a:ext cx="730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8" y="15"/>
              </a:cxn>
              <a:cxn ang="0">
                <a:pos x="18" y="41"/>
              </a:cxn>
              <a:cxn ang="0">
                <a:pos x="19" y="41"/>
              </a:cxn>
              <a:cxn ang="0">
                <a:pos x="18" y="41"/>
              </a:cxn>
              <a:cxn ang="0">
                <a:pos x="8" y="66"/>
              </a:cxn>
              <a:cxn ang="0">
                <a:pos x="8" y="74"/>
              </a:cxn>
              <a:cxn ang="0">
                <a:pos x="0" y="81"/>
              </a:cxn>
            </a:cxnLst>
            <a:rect l="0" t="0" r="r" b="b"/>
            <a:pathLst>
              <a:path w="19" h="81">
                <a:moveTo>
                  <a:pt x="0" y="0"/>
                </a:moveTo>
                <a:cubicBezTo>
                  <a:pt x="5" y="0"/>
                  <a:pt x="8" y="4"/>
                  <a:pt x="8" y="8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4"/>
                  <a:pt x="10" y="33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0" y="48"/>
                  <a:pt x="8" y="58"/>
                  <a:pt x="8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8"/>
                  <a:pt x="5" y="81"/>
                  <a:pt x="0" y="8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243"/>
          <p:cNvSpPr>
            <a:spLocks/>
          </p:cNvSpPr>
          <p:nvPr/>
        </p:nvSpPr>
        <p:spPr bwMode="auto">
          <a:xfrm>
            <a:off x="8223723" y="3861579"/>
            <a:ext cx="730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8" y="15"/>
              </a:cxn>
              <a:cxn ang="0">
                <a:pos x="18" y="40"/>
              </a:cxn>
              <a:cxn ang="0">
                <a:pos x="19" y="40"/>
              </a:cxn>
              <a:cxn ang="0">
                <a:pos x="18" y="41"/>
              </a:cxn>
              <a:cxn ang="0">
                <a:pos x="8" y="66"/>
              </a:cxn>
              <a:cxn ang="0">
                <a:pos x="8" y="73"/>
              </a:cxn>
              <a:cxn ang="0">
                <a:pos x="0" y="81"/>
              </a:cxn>
            </a:cxnLst>
            <a:rect l="0" t="0" r="r" b="b"/>
            <a:pathLst>
              <a:path w="19" h="81">
                <a:moveTo>
                  <a:pt x="0" y="0"/>
                </a:moveTo>
                <a:cubicBezTo>
                  <a:pt x="5" y="0"/>
                  <a:pt x="8" y="4"/>
                  <a:pt x="8" y="8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4"/>
                  <a:pt x="10" y="33"/>
                  <a:pt x="18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0" y="48"/>
                  <a:pt x="8" y="57"/>
                  <a:pt x="8" y="66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7"/>
                  <a:pt x="5" y="81"/>
                  <a:pt x="0" y="8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244"/>
          <p:cNvSpPr>
            <a:spLocks/>
          </p:cNvSpPr>
          <p:nvPr/>
        </p:nvSpPr>
        <p:spPr bwMode="auto">
          <a:xfrm>
            <a:off x="8223723" y="3234516"/>
            <a:ext cx="73025" cy="468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7"/>
              </a:cxn>
              <a:cxn ang="0">
                <a:pos x="8" y="15"/>
              </a:cxn>
              <a:cxn ang="0">
                <a:pos x="18" y="60"/>
              </a:cxn>
              <a:cxn ang="0">
                <a:pos x="19" y="60"/>
              </a:cxn>
              <a:cxn ang="0">
                <a:pos x="18" y="60"/>
              </a:cxn>
              <a:cxn ang="0">
                <a:pos x="8" y="106"/>
              </a:cxn>
              <a:cxn ang="0">
                <a:pos x="8" y="113"/>
              </a:cxn>
              <a:cxn ang="0">
                <a:pos x="0" y="121"/>
              </a:cxn>
            </a:cxnLst>
            <a:rect l="0" t="0" r="r" b="b"/>
            <a:pathLst>
              <a:path w="19" h="121">
                <a:moveTo>
                  <a:pt x="0" y="0"/>
                </a:moveTo>
                <a:cubicBezTo>
                  <a:pt x="5" y="0"/>
                  <a:pt x="8" y="3"/>
                  <a:pt x="8" y="7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3"/>
                  <a:pt x="10" y="53"/>
                  <a:pt x="1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0" y="68"/>
                  <a:pt x="8" y="97"/>
                  <a:pt x="8" y="106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7"/>
                  <a:pt x="5" y="121"/>
                  <a:pt x="0" y="12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245"/>
          <p:cNvSpPr>
            <a:spLocks/>
          </p:cNvSpPr>
          <p:nvPr/>
        </p:nvSpPr>
        <p:spPr bwMode="auto">
          <a:xfrm>
            <a:off x="8223723" y="2745566"/>
            <a:ext cx="730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8" y="15"/>
              </a:cxn>
              <a:cxn ang="0">
                <a:pos x="18" y="40"/>
              </a:cxn>
              <a:cxn ang="0">
                <a:pos x="19" y="40"/>
              </a:cxn>
              <a:cxn ang="0">
                <a:pos x="18" y="41"/>
              </a:cxn>
              <a:cxn ang="0">
                <a:pos x="8" y="66"/>
              </a:cxn>
              <a:cxn ang="0">
                <a:pos x="8" y="73"/>
              </a:cxn>
              <a:cxn ang="0">
                <a:pos x="0" y="81"/>
              </a:cxn>
            </a:cxnLst>
            <a:rect l="0" t="0" r="r" b="b"/>
            <a:pathLst>
              <a:path w="19" h="81">
                <a:moveTo>
                  <a:pt x="0" y="0"/>
                </a:moveTo>
                <a:cubicBezTo>
                  <a:pt x="5" y="0"/>
                  <a:pt x="8" y="3"/>
                  <a:pt x="8" y="8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3"/>
                  <a:pt x="10" y="33"/>
                  <a:pt x="18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0" y="48"/>
                  <a:pt x="8" y="57"/>
                  <a:pt x="8" y="66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7"/>
                  <a:pt x="5" y="81"/>
                  <a:pt x="0" y="8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246"/>
          <p:cNvSpPr>
            <a:spLocks/>
          </p:cNvSpPr>
          <p:nvPr/>
        </p:nvSpPr>
        <p:spPr bwMode="auto">
          <a:xfrm>
            <a:off x="8223723" y="2275666"/>
            <a:ext cx="730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8" y="15"/>
              </a:cxn>
              <a:cxn ang="0">
                <a:pos x="18" y="40"/>
              </a:cxn>
              <a:cxn ang="0">
                <a:pos x="19" y="40"/>
              </a:cxn>
              <a:cxn ang="0">
                <a:pos x="18" y="41"/>
              </a:cxn>
              <a:cxn ang="0">
                <a:pos x="8" y="66"/>
              </a:cxn>
              <a:cxn ang="0">
                <a:pos x="8" y="73"/>
              </a:cxn>
              <a:cxn ang="0">
                <a:pos x="0" y="81"/>
              </a:cxn>
            </a:cxnLst>
            <a:rect l="0" t="0" r="r" b="b"/>
            <a:pathLst>
              <a:path w="19" h="81">
                <a:moveTo>
                  <a:pt x="0" y="0"/>
                </a:moveTo>
                <a:cubicBezTo>
                  <a:pt x="5" y="0"/>
                  <a:pt x="8" y="3"/>
                  <a:pt x="8" y="8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4"/>
                  <a:pt x="10" y="33"/>
                  <a:pt x="18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0" y="48"/>
                  <a:pt x="8" y="57"/>
                  <a:pt x="8" y="66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7"/>
                  <a:pt x="5" y="81"/>
                  <a:pt x="0" y="8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247"/>
          <p:cNvSpPr>
            <a:spLocks/>
          </p:cNvSpPr>
          <p:nvPr/>
        </p:nvSpPr>
        <p:spPr bwMode="auto">
          <a:xfrm>
            <a:off x="8223723" y="1807354"/>
            <a:ext cx="7302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8" y="15"/>
              </a:cxn>
              <a:cxn ang="0">
                <a:pos x="18" y="40"/>
              </a:cxn>
              <a:cxn ang="0">
                <a:pos x="19" y="40"/>
              </a:cxn>
              <a:cxn ang="0">
                <a:pos x="18" y="41"/>
              </a:cxn>
              <a:cxn ang="0">
                <a:pos x="8" y="66"/>
              </a:cxn>
              <a:cxn ang="0">
                <a:pos x="8" y="73"/>
              </a:cxn>
              <a:cxn ang="0">
                <a:pos x="0" y="81"/>
              </a:cxn>
            </a:cxnLst>
            <a:rect l="0" t="0" r="r" b="b"/>
            <a:pathLst>
              <a:path w="19" h="81">
                <a:moveTo>
                  <a:pt x="0" y="0"/>
                </a:moveTo>
                <a:cubicBezTo>
                  <a:pt x="5" y="0"/>
                  <a:pt x="8" y="3"/>
                  <a:pt x="8" y="8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4"/>
                  <a:pt x="10" y="33"/>
                  <a:pt x="18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0" y="48"/>
                  <a:pt x="8" y="57"/>
                  <a:pt x="8" y="66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7"/>
                  <a:pt x="5" y="81"/>
                  <a:pt x="0" y="8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Rectangle 248"/>
          <p:cNvSpPr>
            <a:spLocks noChangeArrowheads="1"/>
          </p:cNvSpPr>
          <p:nvPr/>
        </p:nvSpPr>
        <p:spPr bwMode="auto">
          <a:xfrm>
            <a:off x="4409536" y="6242829"/>
            <a:ext cx="169918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Favours palbociclib plus letrozole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249"/>
          <p:cNvSpPr>
            <a:spLocks noChangeArrowheads="1"/>
          </p:cNvSpPr>
          <p:nvPr/>
        </p:nvSpPr>
        <p:spPr bwMode="auto">
          <a:xfrm>
            <a:off x="6533611" y="6242829"/>
            <a:ext cx="884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Favours letrozole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Line 250"/>
          <p:cNvSpPr>
            <a:spLocks noChangeShapeType="1"/>
          </p:cNvSpPr>
          <p:nvPr/>
        </p:nvSpPr>
        <p:spPr bwMode="auto">
          <a:xfrm>
            <a:off x="6689186" y="6184885"/>
            <a:ext cx="282575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 type="non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Line 252"/>
          <p:cNvSpPr>
            <a:spLocks noChangeShapeType="1"/>
          </p:cNvSpPr>
          <p:nvPr/>
        </p:nvSpPr>
        <p:spPr bwMode="auto">
          <a:xfrm flipH="1">
            <a:off x="4906424" y="6184885"/>
            <a:ext cx="274638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254"/>
          <p:cNvSpPr>
            <a:spLocks noChangeArrowheads="1"/>
          </p:cNvSpPr>
          <p:nvPr/>
        </p:nvSpPr>
        <p:spPr bwMode="auto">
          <a:xfrm>
            <a:off x="3687224" y="5980891"/>
            <a:ext cx="2885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0.062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Rectangle 255"/>
          <p:cNvSpPr>
            <a:spLocks noChangeArrowheads="1"/>
          </p:cNvSpPr>
          <p:nvPr/>
        </p:nvSpPr>
        <p:spPr bwMode="auto">
          <a:xfrm>
            <a:off x="4911186" y="5980891"/>
            <a:ext cx="288541" cy="138499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0.250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256"/>
          <p:cNvSpPr>
            <a:spLocks noChangeArrowheads="1"/>
          </p:cNvSpPr>
          <p:nvPr/>
        </p:nvSpPr>
        <p:spPr bwMode="auto">
          <a:xfrm>
            <a:off x="4303174" y="5980891"/>
            <a:ext cx="2885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0.125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Rectangle 257"/>
          <p:cNvSpPr>
            <a:spLocks noChangeArrowheads="1"/>
          </p:cNvSpPr>
          <p:nvPr/>
        </p:nvSpPr>
        <p:spPr bwMode="auto">
          <a:xfrm>
            <a:off x="6130386" y="5980891"/>
            <a:ext cx="288541" cy="138499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1.000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Rectangle 258"/>
          <p:cNvSpPr>
            <a:spLocks noChangeArrowheads="1"/>
          </p:cNvSpPr>
          <p:nvPr/>
        </p:nvSpPr>
        <p:spPr bwMode="auto">
          <a:xfrm>
            <a:off x="5519199" y="5980891"/>
            <a:ext cx="288541" cy="138499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0.500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Rectangle 259"/>
          <p:cNvSpPr>
            <a:spLocks noChangeArrowheads="1"/>
          </p:cNvSpPr>
          <p:nvPr/>
        </p:nvSpPr>
        <p:spPr bwMode="auto">
          <a:xfrm>
            <a:off x="6730461" y="5980891"/>
            <a:ext cx="288541" cy="138499"/>
          </a:xfrm>
          <a:prstGeom prst="rect">
            <a:avLst/>
          </a:prstGeom>
          <a:solidFill>
            <a:schemeClr val="tx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2.000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ectangle 260"/>
          <p:cNvSpPr>
            <a:spLocks noChangeArrowheads="1"/>
          </p:cNvSpPr>
          <p:nvPr/>
        </p:nvSpPr>
        <p:spPr bwMode="auto">
          <a:xfrm>
            <a:off x="7332124" y="5980891"/>
            <a:ext cx="2885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4.000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Text Placeholder 9"/>
          <p:cNvSpPr txBox="1">
            <a:spLocks/>
          </p:cNvSpPr>
          <p:nvPr/>
        </p:nvSpPr>
        <p:spPr>
          <a:xfrm>
            <a:off x="107504" y="6165304"/>
            <a:ext cx="8496944" cy="504056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Adju</a:t>
            </a:r>
            <a:r>
              <a:rPr lang="en-US" sz="900" dirty="0" smtClean="0"/>
              <a:t>. </a:t>
            </a:r>
            <a:r>
              <a:rPr lang="en-US" sz="900" dirty="0" err="1" smtClean="0"/>
              <a:t>Trt</a:t>
            </a:r>
            <a:r>
              <a:rPr lang="en-US" sz="900" dirty="0" smtClean="0"/>
              <a:t>.=adjuvant treatment; Dis. Recur.=disease recurrence; ECOG PS=Eastern Cooperative Oncology Group performance status; LET=</a:t>
            </a:r>
            <a:r>
              <a:rPr lang="en-US" sz="900" dirty="0" err="1" smtClean="0"/>
              <a:t>letrozole</a:t>
            </a:r>
            <a:r>
              <a:rPr lang="en-US" sz="900" dirty="0" smtClean="0"/>
              <a:t>; PAL=</a:t>
            </a:r>
            <a:r>
              <a:rPr lang="en-US" sz="900" dirty="0" err="1" smtClean="0"/>
              <a:t>palbociclib</a:t>
            </a:r>
            <a:r>
              <a:rPr lang="en-US" sz="900" dirty="0" smtClean="0"/>
              <a:t>.</a:t>
            </a:r>
          </a:p>
          <a:p>
            <a:r>
              <a:rPr lang="en-US" sz="900" dirty="0" smtClean="0"/>
              <a:t>*Two-sided </a:t>
            </a:r>
            <a:r>
              <a:rPr lang="en-US" sz="900" i="1" dirty="0" smtClean="0"/>
              <a:t>P</a:t>
            </a:r>
            <a:r>
              <a:rPr lang="en-US" sz="900" dirty="0" smtClean="0"/>
              <a:t> value. </a:t>
            </a:r>
            <a:endParaRPr lang="en-GB" sz="900" dirty="0"/>
          </a:p>
        </p:txBody>
      </p:sp>
      <p:sp>
        <p:nvSpPr>
          <p:cNvPr id="253" name="Text Placeholder 5"/>
          <p:cNvSpPr txBox="1">
            <a:spLocks/>
          </p:cNvSpPr>
          <p:nvPr/>
        </p:nvSpPr>
        <p:spPr>
          <a:xfrm>
            <a:off x="5674238" y="6461708"/>
            <a:ext cx="3444146" cy="375196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Finn et al. </a:t>
            </a:r>
            <a:r>
              <a:rPr lang="en-GB" i="1" smtClean="0"/>
              <a:t>Lancet Oncol</a:t>
            </a:r>
            <a:r>
              <a:rPr lang="en-GB" smtClean="0"/>
              <a:t>. E-pub Dec 16, 2014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25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Grp="1" noChangeArrowheads="1"/>
          </p:cNvSpPr>
          <p:nvPr>
            <p:ph type="title"/>
          </p:nvPr>
        </p:nvSpPr>
        <p:spPr>
          <a:xfrm>
            <a:off x="-52289" y="0"/>
            <a:ext cx="9196289" cy="720080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PALOMA-1/TRIO-18: Overall Survival (ITT Population)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241648" y="878286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241648" y="1211661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41648" y="1549799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41648" y="1883174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241648" y="2214961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41648" y="2554686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241648" y="2886474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241648" y="3226199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241648" y="3557986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241648" y="3897711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241648" y="4229499"/>
            <a:ext cx="6985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7400230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938267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6476305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6015930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553967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5087242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4625280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4163317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3702942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3240980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2779017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312292" y="4235055"/>
            <a:ext cx="0" cy="6985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7557392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7521673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7516117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7480398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358955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316886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7265292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7223223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7036692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6996211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7014467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6978748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6949380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6908898" y="2583261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914455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6872386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6833492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6797773" y="2583261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6768405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6732686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6746180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6708873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6704905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6662836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6652517" y="2541192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6610448" y="2583261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6528692" y="24126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6492973" y="245467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6482655" y="24126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6440586" y="245467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6476305" y="24126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6435823" y="2454674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>
            <a:off x="6149280" y="220940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6108798" y="2245124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6079430" y="220940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6043711" y="22451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6015930" y="220940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980211" y="2245124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>
            <a:off x="5998467" y="220940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5956398" y="22451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5839717" y="21205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5799236" y="2156224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>
            <a:off x="5734942" y="21205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>
            <a:off x="5692873" y="21562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5728592" y="21205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5688111" y="2156224"/>
            <a:ext cx="8096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>
            <a:off x="5700017" y="21205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5657948" y="21562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5617467" y="21205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5581748" y="21562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5560317" y="19808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>
            <a:off x="5524598" y="2022874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>
            <a:off x="5536505" y="191730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>
            <a:off x="5494436" y="195778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>
            <a:off x="5344417" y="1793480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>
            <a:off x="5307111" y="1829199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85"/>
          <p:cNvSpPr>
            <a:spLocks noChangeShapeType="1"/>
          </p:cNvSpPr>
          <p:nvPr/>
        </p:nvSpPr>
        <p:spPr bwMode="auto">
          <a:xfrm>
            <a:off x="5215830" y="1607742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86"/>
          <p:cNvSpPr>
            <a:spLocks noChangeShapeType="1"/>
          </p:cNvSpPr>
          <p:nvPr/>
        </p:nvSpPr>
        <p:spPr bwMode="auto">
          <a:xfrm>
            <a:off x="5180111" y="1648224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87"/>
          <p:cNvSpPr>
            <a:spLocks noChangeShapeType="1"/>
          </p:cNvSpPr>
          <p:nvPr/>
        </p:nvSpPr>
        <p:spPr bwMode="auto">
          <a:xfrm>
            <a:off x="5168205" y="1607742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88"/>
          <p:cNvSpPr>
            <a:spLocks noChangeShapeType="1"/>
          </p:cNvSpPr>
          <p:nvPr/>
        </p:nvSpPr>
        <p:spPr bwMode="auto">
          <a:xfrm>
            <a:off x="5126136" y="16482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9"/>
          <p:cNvSpPr>
            <a:spLocks noChangeShapeType="1"/>
          </p:cNvSpPr>
          <p:nvPr/>
        </p:nvSpPr>
        <p:spPr bwMode="auto">
          <a:xfrm>
            <a:off x="5092005" y="1607742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>
            <a:off x="5056286" y="16482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91"/>
          <p:cNvSpPr>
            <a:spLocks noChangeShapeType="1"/>
          </p:cNvSpPr>
          <p:nvPr/>
        </p:nvSpPr>
        <p:spPr bwMode="auto">
          <a:xfrm>
            <a:off x="5087242" y="1607742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92"/>
          <p:cNvSpPr>
            <a:spLocks noChangeShapeType="1"/>
          </p:cNvSpPr>
          <p:nvPr/>
        </p:nvSpPr>
        <p:spPr bwMode="auto">
          <a:xfrm>
            <a:off x="5051523" y="1648224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93"/>
          <p:cNvSpPr>
            <a:spLocks noChangeShapeType="1"/>
          </p:cNvSpPr>
          <p:nvPr/>
        </p:nvSpPr>
        <p:spPr bwMode="auto">
          <a:xfrm>
            <a:off x="4998342" y="1607742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94"/>
          <p:cNvSpPr>
            <a:spLocks noChangeShapeType="1"/>
          </p:cNvSpPr>
          <p:nvPr/>
        </p:nvSpPr>
        <p:spPr bwMode="auto">
          <a:xfrm>
            <a:off x="4962623" y="164822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95"/>
          <p:cNvSpPr>
            <a:spLocks noChangeShapeType="1"/>
          </p:cNvSpPr>
          <p:nvPr/>
        </p:nvSpPr>
        <p:spPr bwMode="auto">
          <a:xfrm>
            <a:off x="4899917" y="155535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>
            <a:off x="4864198" y="159583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7"/>
          <p:cNvSpPr>
            <a:spLocks noChangeShapeType="1"/>
          </p:cNvSpPr>
          <p:nvPr/>
        </p:nvSpPr>
        <p:spPr bwMode="auto">
          <a:xfrm>
            <a:off x="4888805" y="155535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8"/>
          <p:cNvSpPr>
            <a:spLocks noChangeShapeType="1"/>
          </p:cNvSpPr>
          <p:nvPr/>
        </p:nvSpPr>
        <p:spPr bwMode="auto">
          <a:xfrm>
            <a:off x="4846736" y="159583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99"/>
          <p:cNvSpPr>
            <a:spLocks noChangeShapeType="1"/>
          </p:cNvSpPr>
          <p:nvPr/>
        </p:nvSpPr>
        <p:spPr bwMode="auto">
          <a:xfrm>
            <a:off x="4871342" y="155535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>
            <a:off x="4834036" y="159583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1"/>
          <p:cNvSpPr>
            <a:spLocks noChangeShapeType="1"/>
          </p:cNvSpPr>
          <p:nvPr/>
        </p:nvSpPr>
        <p:spPr bwMode="auto">
          <a:xfrm>
            <a:off x="4841180" y="155535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2"/>
          <p:cNvSpPr>
            <a:spLocks noChangeShapeType="1"/>
          </p:cNvSpPr>
          <p:nvPr/>
        </p:nvSpPr>
        <p:spPr bwMode="auto">
          <a:xfrm>
            <a:off x="4799111" y="159583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3"/>
          <p:cNvSpPr>
            <a:spLocks noChangeShapeType="1"/>
          </p:cNvSpPr>
          <p:nvPr/>
        </p:nvSpPr>
        <p:spPr bwMode="auto">
          <a:xfrm>
            <a:off x="4799905" y="155535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4"/>
          <p:cNvSpPr>
            <a:spLocks noChangeShapeType="1"/>
          </p:cNvSpPr>
          <p:nvPr/>
        </p:nvSpPr>
        <p:spPr bwMode="auto">
          <a:xfrm>
            <a:off x="4759423" y="1595836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5"/>
          <p:cNvSpPr>
            <a:spLocks noChangeShapeType="1"/>
          </p:cNvSpPr>
          <p:nvPr/>
        </p:nvSpPr>
        <p:spPr bwMode="auto">
          <a:xfrm>
            <a:off x="4782442" y="155535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6"/>
          <p:cNvSpPr>
            <a:spLocks noChangeShapeType="1"/>
          </p:cNvSpPr>
          <p:nvPr/>
        </p:nvSpPr>
        <p:spPr bwMode="auto">
          <a:xfrm>
            <a:off x="4741961" y="1595836"/>
            <a:ext cx="74613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107"/>
          <p:cNvSpPr>
            <a:spLocks noChangeShapeType="1"/>
          </p:cNvSpPr>
          <p:nvPr/>
        </p:nvSpPr>
        <p:spPr bwMode="auto">
          <a:xfrm>
            <a:off x="4777680" y="1555355"/>
            <a:ext cx="0" cy="74613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>
            <a:off x="4735611" y="159583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09"/>
          <p:cNvSpPr>
            <a:spLocks noChangeShapeType="1"/>
          </p:cNvSpPr>
          <p:nvPr/>
        </p:nvSpPr>
        <p:spPr bwMode="auto">
          <a:xfrm>
            <a:off x="4725292" y="1507730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10"/>
          <p:cNvSpPr>
            <a:spLocks noChangeShapeType="1"/>
          </p:cNvSpPr>
          <p:nvPr/>
        </p:nvSpPr>
        <p:spPr bwMode="auto">
          <a:xfrm>
            <a:off x="4687986" y="1549799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11"/>
          <p:cNvSpPr>
            <a:spLocks noChangeShapeType="1"/>
          </p:cNvSpPr>
          <p:nvPr/>
        </p:nvSpPr>
        <p:spPr bwMode="auto">
          <a:xfrm>
            <a:off x="4707830" y="146645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112"/>
          <p:cNvSpPr>
            <a:spLocks noChangeShapeType="1"/>
          </p:cNvSpPr>
          <p:nvPr/>
        </p:nvSpPr>
        <p:spPr bwMode="auto">
          <a:xfrm>
            <a:off x="4670523" y="150217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13"/>
          <p:cNvSpPr>
            <a:spLocks noChangeShapeType="1"/>
          </p:cNvSpPr>
          <p:nvPr/>
        </p:nvSpPr>
        <p:spPr bwMode="auto">
          <a:xfrm>
            <a:off x="4701480" y="146645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114"/>
          <p:cNvSpPr>
            <a:spLocks noChangeShapeType="1"/>
          </p:cNvSpPr>
          <p:nvPr/>
        </p:nvSpPr>
        <p:spPr bwMode="auto">
          <a:xfrm>
            <a:off x="4659411" y="150217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15"/>
          <p:cNvSpPr>
            <a:spLocks noChangeShapeType="1"/>
          </p:cNvSpPr>
          <p:nvPr/>
        </p:nvSpPr>
        <p:spPr bwMode="auto">
          <a:xfrm>
            <a:off x="4684017" y="1420417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16"/>
          <p:cNvSpPr>
            <a:spLocks noChangeShapeType="1"/>
          </p:cNvSpPr>
          <p:nvPr/>
        </p:nvSpPr>
        <p:spPr bwMode="auto">
          <a:xfrm>
            <a:off x="4648298" y="145613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17"/>
          <p:cNvSpPr>
            <a:spLocks noChangeShapeType="1"/>
          </p:cNvSpPr>
          <p:nvPr/>
        </p:nvSpPr>
        <p:spPr bwMode="auto">
          <a:xfrm>
            <a:off x="4607817" y="13331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118"/>
          <p:cNvSpPr>
            <a:spLocks noChangeShapeType="1"/>
          </p:cNvSpPr>
          <p:nvPr/>
        </p:nvSpPr>
        <p:spPr bwMode="auto">
          <a:xfrm>
            <a:off x="4572098" y="137517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19"/>
          <p:cNvSpPr>
            <a:spLocks noChangeShapeType="1"/>
          </p:cNvSpPr>
          <p:nvPr/>
        </p:nvSpPr>
        <p:spPr bwMode="auto">
          <a:xfrm>
            <a:off x="4596705" y="1333105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20"/>
          <p:cNvSpPr>
            <a:spLocks noChangeShapeType="1"/>
          </p:cNvSpPr>
          <p:nvPr/>
        </p:nvSpPr>
        <p:spPr bwMode="auto">
          <a:xfrm>
            <a:off x="4554636" y="1375174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21"/>
          <p:cNvSpPr>
            <a:spLocks noChangeShapeType="1"/>
          </p:cNvSpPr>
          <p:nvPr/>
        </p:nvSpPr>
        <p:spPr bwMode="auto">
          <a:xfrm>
            <a:off x="3912492" y="1204517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22"/>
          <p:cNvSpPr>
            <a:spLocks noChangeShapeType="1"/>
          </p:cNvSpPr>
          <p:nvPr/>
        </p:nvSpPr>
        <p:spPr bwMode="auto">
          <a:xfrm>
            <a:off x="3870423" y="124658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123"/>
          <p:cNvSpPr>
            <a:spLocks noChangeShapeType="1"/>
          </p:cNvSpPr>
          <p:nvPr/>
        </p:nvSpPr>
        <p:spPr bwMode="auto">
          <a:xfrm>
            <a:off x="3888680" y="1204517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24"/>
          <p:cNvSpPr>
            <a:spLocks noChangeShapeType="1"/>
          </p:cNvSpPr>
          <p:nvPr/>
        </p:nvSpPr>
        <p:spPr bwMode="auto">
          <a:xfrm>
            <a:off x="3848198" y="124658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125"/>
          <p:cNvSpPr>
            <a:spLocks noChangeShapeType="1"/>
          </p:cNvSpPr>
          <p:nvPr/>
        </p:nvSpPr>
        <p:spPr bwMode="auto">
          <a:xfrm>
            <a:off x="2475805" y="836217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26"/>
          <p:cNvSpPr>
            <a:spLocks noChangeShapeType="1"/>
          </p:cNvSpPr>
          <p:nvPr/>
        </p:nvSpPr>
        <p:spPr bwMode="auto">
          <a:xfrm>
            <a:off x="2433736" y="87828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27"/>
          <p:cNvSpPr>
            <a:spLocks noChangeShapeType="1"/>
          </p:cNvSpPr>
          <p:nvPr/>
        </p:nvSpPr>
        <p:spPr bwMode="auto">
          <a:xfrm>
            <a:off x="2429767" y="836217"/>
            <a:ext cx="0" cy="7620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28"/>
          <p:cNvSpPr>
            <a:spLocks noChangeShapeType="1"/>
          </p:cNvSpPr>
          <p:nvPr/>
        </p:nvSpPr>
        <p:spPr bwMode="auto">
          <a:xfrm>
            <a:off x="2387698" y="878286"/>
            <a:ext cx="76200" cy="0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30"/>
          <p:cNvSpPr>
            <a:spLocks noChangeShapeType="1"/>
          </p:cNvSpPr>
          <p:nvPr/>
        </p:nvSpPr>
        <p:spPr bwMode="auto">
          <a:xfrm>
            <a:off x="7446267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131"/>
          <p:cNvSpPr>
            <a:spLocks noChangeShapeType="1"/>
          </p:cNvSpPr>
          <p:nvPr/>
        </p:nvSpPr>
        <p:spPr bwMode="auto">
          <a:xfrm>
            <a:off x="7404198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32"/>
          <p:cNvSpPr>
            <a:spLocks noChangeShapeType="1"/>
          </p:cNvSpPr>
          <p:nvPr/>
        </p:nvSpPr>
        <p:spPr bwMode="auto">
          <a:xfrm>
            <a:off x="7219255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33"/>
          <p:cNvSpPr>
            <a:spLocks noChangeShapeType="1"/>
          </p:cNvSpPr>
          <p:nvPr/>
        </p:nvSpPr>
        <p:spPr bwMode="auto">
          <a:xfrm>
            <a:off x="7177186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134"/>
          <p:cNvSpPr>
            <a:spLocks noChangeShapeType="1"/>
          </p:cNvSpPr>
          <p:nvPr/>
        </p:nvSpPr>
        <p:spPr bwMode="auto">
          <a:xfrm>
            <a:off x="7136705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35"/>
          <p:cNvSpPr>
            <a:spLocks noChangeShapeType="1"/>
          </p:cNvSpPr>
          <p:nvPr/>
        </p:nvSpPr>
        <p:spPr bwMode="auto">
          <a:xfrm>
            <a:off x="7100986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136"/>
          <p:cNvSpPr>
            <a:spLocks noChangeShapeType="1"/>
          </p:cNvSpPr>
          <p:nvPr/>
        </p:nvSpPr>
        <p:spPr bwMode="auto">
          <a:xfrm>
            <a:off x="7090667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137"/>
          <p:cNvSpPr>
            <a:spLocks noChangeShapeType="1"/>
          </p:cNvSpPr>
          <p:nvPr/>
        </p:nvSpPr>
        <p:spPr bwMode="auto">
          <a:xfrm>
            <a:off x="7054948" y="2757886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38"/>
          <p:cNvSpPr>
            <a:spLocks noChangeShapeType="1"/>
          </p:cNvSpPr>
          <p:nvPr/>
        </p:nvSpPr>
        <p:spPr bwMode="auto">
          <a:xfrm>
            <a:off x="7060505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39"/>
          <p:cNvSpPr>
            <a:spLocks noChangeShapeType="1"/>
          </p:cNvSpPr>
          <p:nvPr/>
        </p:nvSpPr>
        <p:spPr bwMode="auto">
          <a:xfrm>
            <a:off x="7018436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140"/>
          <p:cNvSpPr>
            <a:spLocks noChangeShapeType="1"/>
          </p:cNvSpPr>
          <p:nvPr/>
        </p:nvSpPr>
        <p:spPr bwMode="auto">
          <a:xfrm>
            <a:off x="6850955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141"/>
          <p:cNvSpPr>
            <a:spLocks noChangeShapeType="1"/>
          </p:cNvSpPr>
          <p:nvPr/>
        </p:nvSpPr>
        <p:spPr bwMode="auto">
          <a:xfrm>
            <a:off x="6815236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Line 142"/>
          <p:cNvSpPr>
            <a:spLocks noChangeShapeType="1"/>
          </p:cNvSpPr>
          <p:nvPr/>
        </p:nvSpPr>
        <p:spPr bwMode="auto">
          <a:xfrm>
            <a:off x="6833492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143"/>
          <p:cNvSpPr>
            <a:spLocks noChangeShapeType="1"/>
          </p:cNvSpPr>
          <p:nvPr/>
        </p:nvSpPr>
        <p:spPr bwMode="auto">
          <a:xfrm>
            <a:off x="6797773" y="2757886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44"/>
          <p:cNvSpPr>
            <a:spLocks noChangeShapeType="1"/>
          </p:cNvSpPr>
          <p:nvPr/>
        </p:nvSpPr>
        <p:spPr bwMode="auto">
          <a:xfrm>
            <a:off x="6722367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45"/>
          <p:cNvSpPr>
            <a:spLocks noChangeShapeType="1"/>
          </p:cNvSpPr>
          <p:nvPr/>
        </p:nvSpPr>
        <p:spPr bwMode="auto">
          <a:xfrm>
            <a:off x="6686648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46"/>
          <p:cNvSpPr>
            <a:spLocks noChangeShapeType="1"/>
          </p:cNvSpPr>
          <p:nvPr/>
        </p:nvSpPr>
        <p:spPr bwMode="auto">
          <a:xfrm>
            <a:off x="6652517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147"/>
          <p:cNvSpPr>
            <a:spLocks noChangeShapeType="1"/>
          </p:cNvSpPr>
          <p:nvPr/>
        </p:nvSpPr>
        <p:spPr bwMode="auto">
          <a:xfrm>
            <a:off x="6610448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148"/>
          <p:cNvSpPr>
            <a:spLocks noChangeShapeType="1"/>
          </p:cNvSpPr>
          <p:nvPr/>
        </p:nvSpPr>
        <p:spPr bwMode="auto">
          <a:xfrm>
            <a:off x="6635055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49"/>
          <p:cNvSpPr>
            <a:spLocks noChangeShapeType="1"/>
          </p:cNvSpPr>
          <p:nvPr/>
        </p:nvSpPr>
        <p:spPr bwMode="auto">
          <a:xfrm>
            <a:off x="6599336" y="2757886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50"/>
          <p:cNvSpPr>
            <a:spLocks noChangeShapeType="1"/>
          </p:cNvSpPr>
          <p:nvPr/>
        </p:nvSpPr>
        <p:spPr bwMode="auto">
          <a:xfrm>
            <a:off x="6528692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6488211" y="2757886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>
            <a:off x="6511230" y="2717405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6475511" y="27578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950842" y="2471342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>
            <a:off x="5908773" y="25070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>
            <a:off x="5915917" y="2471342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57"/>
          <p:cNvSpPr>
            <a:spLocks noChangeShapeType="1"/>
          </p:cNvSpPr>
          <p:nvPr/>
        </p:nvSpPr>
        <p:spPr bwMode="auto">
          <a:xfrm>
            <a:off x="5873848" y="25070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58"/>
          <p:cNvSpPr>
            <a:spLocks noChangeShapeType="1"/>
          </p:cNvSpPr>
          <p:nvPr/>
        </p:nvSpPr>
        <p:spPr bwMode="auto">
          <a:xfrm>
            <a:off x="5834955" y="2360217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59"/>
          <p:cNvSpPr>
            <a:spLocks noChangeShapeType="1"/>
          </p:cNvSpPr>
          <p:nvPr/>
        </p:nvSpPr>
        <p:spPr bwMode="auto">
          <a:xfrm>
            <a:off x="5799236" y="2402286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0"/>
          <p:cNvSpPr>
            <a:spLocks noChangeShapeType="1"/>
          </p:cNvSpPr>
          <p:nvPr/>
        </p:nvSpPr>
        <p:spPr bwMode="auto">
          <a:xfrm>
            <a:off x="5793680" y="2360217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61"/>
          <p:cNvSpPr>
            <a:spLocks noChangeShapeType="1"/>
          </p:cNvSpPr>
          <p:nvPr/>
        </p:nvSpPr>
        <p:spPr bwMode="auto">
          <a:xfrm>
            <a:off x="5751611" y="24022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62"/>
          <p:cNvSpPr>
            <a:spLocks noChangeShapeType="1"/>
          </p:cNvSpPr>
          <p:nvPr/>
        </p:nvSpPr>
        <p:spPr bwMode="auto">
          <a:xfrm>
            <a:off x="5728592" y="2360217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63"/>
          <p:cNvSpPr>
            <a:spLocks noChangeShapeType="1"/>
          </p:cNvSpPr>
          <p:nvPr/>
        </p:nvSpPr>
        <p:spPr bwMode="auto">
          <a:xfrm>
            <a:off x="5688111" y="2402286"/>
            <a:ext cx="8096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64"/>
          <p:cNvSpPr>
            <a:spLocks noChangeShapeType="1"/>
          </p:cNvSpPr>
          <p:nvPr/>
        </p:nvSpPr>
        <p:spPr bwMode="auto">
          <a:xfrm>
            <a:off x="5600005" y="227290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65"/>
          <p:cNvSpPr>
            <a:spLocks noChangeShapeType="1"/>
          </p:cNvSpPr>
          <p:nvPr/>
        </p:nvSpPr>
        <p:spPr bwMode="auto">
          <a:xfrm>
            <a:off x="5564286" y="230862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166"/>
          <p:cNvSpPr>
            <a:spLocks noChangeShapeType="1"/>
          </p:cNvSpPr>
          <p:nvPr/>
        </p:nvSpPr>
        <p:spPr bwMode="auto">
          <a:xfrm>
            <a:off x="5588892" y="227290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67"/>
          <p:cNvSpPr>
            <a:spLocks noChangeShapeType="1"/>
          </p:cNvSpPr>
          <p:nvPr/>
        </p:nvSpPr>
        <p:spPr bwMode="auto">
          <a:xfrm>
            <a:off x="5546823" y="230862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168"/>
          <p:cNvSpPr>
            <a:spLocks noChangeShapeType="1"/>
          </p:cNvSpPr>
          <p:nvPr/>
        </p:nvSpPr>
        <p:spPr bwMode="auto">
          <a:xfrm>
            <a:off x="5542855" y="227290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169"/>
          <p:cNvSpPr>
            <a:spLocks noChangeShapeType="1"/>
          </p:cNvSpPr>
          <p:nvPr/>
        </p:nvSpPr>
        <p:spPr bwMode="auto">
          <a:xfrm>
            <a:off x="5507136" y="2308624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170"/>
          <p:cNvSpPr>
            <a:spLocks noChangeShapeType="1"/>
          </p:cNvSpPr>
          <p:nvPr/>
        </p:nvSpPr>
        <p:spPr bwMode="auto">
          <a:xfrm>
            <a:off x="5512692" y="227290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171"/>
          <p:cNvSpPr>
            <a:spLocks noChangeShapeType="1"/>
          </p:cNvSpPr>
          <p:nvPr/>
        </p:nvSpPr>
        <p:spPr bwMode="auto">
          <a:xfrm>
            <a:off x="5470623" y="230862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172"/>
          <p:cNvSpPr>
            <a:spLocks noChangeShapeType="1"/>
          </p:cNvSpPr>
          <p:nvPr/>
        </p:nvSpPr>
        <p:spPr bwMode="auto">
          <a:xfrm>
            <a:off x="5501580" y="219670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173"/>
          <p:cNvSpPr>
            <a:spLocks noChangeShapeType="1"/>
          </p:cNvSpPr>
          <p:nvPr/>
        </p:nvSpPr>
        <p:spPr bwMode="auto">
          <a:xfrm>
            <a:off x="5465861" y="2232424"/>
            <a:ext cx="6985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174"/>
          <p:cNvSpPr>
            <a:spLocks noChangeShapeType="1"/>
          </p:cNvSpPr>
          <p:nvPr/>
        </p:nvSpPr>
        <p:spPr bwMode="auto">
          <a:xfrm>
            <a:off x="5396805" y="212050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75"/>
          <p:cNvSpPr>
            <a:spLocks noChangeShapeType="1"/>
          </p:cNvSpPr>
          <p:nvPr/>
        </p:nvSpPr>
        <p:spPr bwMode="auto">
          <a:xfrm>
            <a:off x="5361086" y="2162574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Line 176"/>
          <p:cNvSpPr>
            <a:spLocks noChangeShapeType="1"/>
          </p:cNvSpPr>
          <p:nvPr/>
        </p:nvSpPr>
        <p:spPr bwMode="auto">
          <a:xfrm>
            <a:off x="5303142" y="190460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Line 177"/>
          <p:cNvSpPr>
            <a:spLocks noChangeShapeType="1"/>
          </p:cNvSpPr>
          <p:nvPr/>
        </p:nvSpPr>
        <p:spPr bwMode="auto">
          <a:xfrm>
            <a:off x="5267423" y="194667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Line 178"/>
          <p:cNvSpPr>
            <a:spLocks noChangeShapeType="1"/>
          </p:cNvSpPr>
          <p:nvPr/>
        </p:nvSpPr>
        <p:spPr bwMode="auto">
          <a:xfrm>
            <a:off x="5285680" y="183475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Line 179"/>
          <p:cNvSpPr>
            <a:spLocks noChangeShapeType="1"/>
          </p:cNvSpPr>
          <p:nvPr/>
        </p:nvSpPr>
        <p:spPr bwMode="auto">
          <a:xfrm>
            <a:off x="5243611" y="187682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Line 180"/>
          <p:cNvSpPr>
            <a:spLocks noChangeShapeType="1"/>
          </p:cNvSpPr>
          <p:nvPr/>
        </p:nvSpPr>
        <p:spPr bwMode="auto">
          <a:xfrm>
            <a:off x="5192017" y="183475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Line 181"/>
          <p:cNvSpPr>
            <a:spLocks noChangeShapeType="1"/>
          </p:cNvSpPr>
          <p:nvPr/>
        </p:nvSpPr>
        <p:spPr bwMode="auto">
          <a:xfrm>
            <a:off x="5149948" y="187682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Line 182"/>
          <p:cNvSpPr>
            <a:spLocks noChangeShapeType="1"/>
          </p:cNvSpPr>
          <p:nvPr/>
        </p:nvSpPr>
        <p:spPr bwMode="auto">
          <a:xfrm>
            <a:off x="5115817" y="183475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Line 183"/>
          <p:cNvSpPr>
            <a:spLocks noChangeShapeType="1"/>
          </p:cNvSpPr>
          <p:nvPr/>
        </p:nvSpPr>
        <p:spPr bwMode="auto">
          <a:xfrm>
            <a:off x="5073748" y="187682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Line 184"/>
          <p:cNvSpPr>
            <a:spLocks noChangeShapeType="1"/>
          </p:cNvSpPr>
          <p:nvPr/>
        </p:nvSpPr>
        <p:spPr bwMode="auto">
          <a:xfrm>
            <a:off x="5080892" y="1834755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185"/>
          <p:cNvSpPr>
            <a:spLocks noChangeShapeType="1"/>
          </p:cNvSpPr>
          <p:nvPr/>
        </p:nvSpPr>
        <p:spPr bwMode="auto">
          <a:xfrm>
            <a:off x="5038823" y="1876824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Line 186"/>
          <p:cNvSpPr>
            <a:spLocks noChangeShapeType="1"/>
          </p:cNvSpPr>
          <p:nvPr/>
        </p:nvSpPr>
        <p:spPr bwMode="auto">
          <a:xfrm>
            <a:off x="4941192" y="1590280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Line 187"/>
          <p:cNvSpPr>
            <a:spLocks noChangeShapeType="1"/>
          </p:cNvSpPr>
          <p:nvPr/>
        </p:nvSpPr>
        <p:spPr bwMode="auto">
          <a:xfrm>
            <a:off x="4899123" y="16307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Line 188"/>
          <p:cNvSpPr>
            <a:spLocks noChangeShapeType="1"/>
          </p:cNvSpPr>
          <p:nvPr/>
        </p:nvSpPr>
        <p:spPr bwMode="auto">
          <a:xfrm>
            <a:off x="4841180" y="1590280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Line 189"/>
          <p:cNvSpPr>
            <a:spLocks noChangeShapeType="1"/>
          </p:cNvSpPr>
          <p:nvPr/>
        </p:nvSpPr>
        <p:spPr bwMode="auto">
          <a:xfrm>
            <a:off x="4805461" y="16307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Line 190"/>
          <p:cNvSpPr>
            <a:spLocks noChangeShapeType="1"/>
          </p:cNvSpPr>
          <p:nvPr/>
        </p:nvSpPr>
        <p:spPr bwMode="auto">
          <a:xfrm>
            <a:off x="4830067" y="1590280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191"/>
          <p:cNvSpPr>
            <a:spLocks noChangeShapeType="1"/>
          </p:cNvSpPr>
          <p:nvPr/>
        </p:nvSpPr>
        <p:spPr bwMode="auto">
          <a:xfrm>
            <a:off x="4787998" y="16307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Line 192"/>
          <p:cNvSpPr>
            <a:spLocks noChangeShapeType="1"/>
          </p:cNvSpPr>
          <p:nvPr/>
        </p:nvSpPr>
        <p:spPr bwMode="auto">
          <a:xfrm>
            <a:off x="4799905" y="1590280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Line 193"/>
          <p:cNvSpPr>
            <a:spLocks noChangeShapeType="1"/>
          </p:cNvSpPr>
          <p:nvPr/>
        </p:nvSpPr>
        <p:spPr bwMode="auto">
          <a:xfrm>
            <a:off x="4764186" y="16307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194"/>
          <p:cNvSpPr>
            <a:spLocks noChangeShapeType="1"/>
          </p:cNvSpPr>
          <p:nvPr/>
        </p:nvSpPr>
        <p:spPr bwMode="auto">
          <a:xfrm>
            <a:off x="4760217" y="1590280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195"/>
          <p:cNvSpPr>
            <a:spLocks noChangeShapeType="1"/>
          </p:cNvSpPr>
          <p:nvPr/>
        </p:nvSpPr>
        <p:spPr bwMode="auto">
          <a:xfrm>
            <a:off x="4718148" y="16307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196"/>
          <p:cNvSpPr>
            <a:spLocks noChangeShapeType="1"/>
          </p:cNvSpPr>
          <p:nvPr/>
        </p:nvSpPr>
        <p:spPr bwMode="auto">
          <a:xfrm>
            <a:off x="4753867" y="1590280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197"/>
          <p:cNvSpPr>
            <a:spLocks noChangeShapeType="1"/>
          </p:cNvSpPr>
          <p:nvPr/>
        </p:nvSpPr>
        <p:spPr bwMode="auto">
          <a:xfrm>
            <a:off x="4711798" y="163076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198"/>
          <p:cNvSpPr>
            <a:spLocks noChangeShapeType="1"/>
          </p:cNvSpPr>
          <p:nvPr/>
        </p:nvSpPr>
        <p:spPr bwMode="auto">
          <a:xfrm>
            <a:off x="4747517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199"/>
          <p:cNvSpPr>
            <a:spLocks noChangeShapeType="1"/>
          </p:cNvSpPr>
          <p:nvPr/>
        </p:nvSpPr>
        <p:spPr bwMode="auto">
          <a:xfrm>
            <a:off x="4707036" y="1573611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200"/>
          <p:cNvSpPr>
            <a:spLocks noChangeShapeType="1"/>
          </p:cNvSpPr>
          <p:nvPr/>
        </p:nvSpPr>
        <p:spPr bwMode="auto">
          <a:xfrm>
            <a:off x="4736405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201"/>
          <p:cNvSpPr>
            <a:spLocks noChangeShapeType="1"/>
          </p:cNvSpPr>
          <p:nvPr/>
        </p:nvSpPr>
        <p:spPr bwMode="auto">
          <a:xfrm>
            <a:off x="4694336" y="157361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202"/>
          <p:cNvSpPr>
            <a:spLocks noChangeShapeType="1"/>
          </p:cNvSpPr>
          <p:nvPr/>
        </p:nvSpPr>
        <p:spPr bwMode="auto">
          <a:xfrm>
            <a:off x="4712592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203"/>
          <p:cNvSpPr>
            <a:spLocks noChangeShapeType="1"/>
          </p:cNvSpPr>
          <p:nvPr/>
        </p:nvSpPr>
        <p:spPr bwMode="auto">
          <a:xfrm>
            <a:off x="4670523" y="157361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204"/>
          <p:cNvSpPr>
            <a:spLocks noChangeShapeType="1"/>
          </p:cNvSpPr>
          <p:nvPr/>
        </p:nvSpPr>
        <p:spPr bwMode="auto">
          <a:xfrm>
            <a:off x="4701480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205"/>
          <p:cNvSpPr>
            <a:spLocks noChangeShapeType="1"/>
          </p:cNvSpPr>
          <p:nvPr/>
        </p:nvSpPr>
        <p:spPr bwMode="auto">
          <a:xfrm>
            <a:off x="4659411" y="157361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207"/>
          <p:cNvSpPr>
            <a:spLocks noChangeShapeType="1"/>
          </p:cNvSpPr>
          <p:nvPr/>
        </p:nvSpPr>
        <p:spPr bwMode="auto">
          <a:xfrm>
            <a:off x="4688780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Line 208"/>
          <p:cNvSpPr>
            <a:spLocks noChangeShapeType="1"/>
          </p:cNvSpPr>
          <p:nvPr/>
        </p:nvSpPr>
        <p:spPr bwMode="auto">
          <a:xfrm>
            <a:off x="4653061" y="157361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Line 209"/>
          <p:cNvSpPr>
            <a:spLocks noChangeShapeType="1"/>
          </p:cNvSpPr>
          <p:nvPr/>
        </p:nvSpPr>
        <p:spPr bwMode="auto">
          <a:xfrm>
            <a:off x="4677667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Line 210"/>
          <p:cNvSpPr>
            <a:spLocks noChangeShapeType="1"/>
          </p:cNvSpPr>
          <p:nvPr/>
        </p:nvSpPr>
        <p:spPr bwMode="auto">
          <a:xfrm>
            <a:off x="4635598" y="157361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Line 211"/>
          <p:cNvSpPr>
            <a:spLocks noChangeShapeType="1"/>
          </p:cNvSpPr>
          <p:nvPr/>
        </p:nvSpPr>
        <p:spPr bwMode="auto">
          <a:xfrm>
            <a:off x="4666555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Line 212"/>
          <p:cNvSpPr>
            <a:spLocks noChangeShapeType="1"/>
          </p:cNvSpPr>
          <p:nvPr/>
        </p:nvSpPr>
        <p:spPr bwMode="auto">
          <a:xfrm>
            <a:off x="4630836" y="1573611"/>
            <a:ext cx="6985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Line 213"/>
          <p:cNvSpPr>
            <a:spLocks noChangeShapeType="1"/>
          </p:cNvSpPr>
          <p:nvPr/>
        </p:nvSpPr>
        <p:spPr bwMode="auto">
          <a:xfrm>
            <a:off x="4636392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Line 214"/>
          <p:cNvSpPr>
            <a:spLocks noChangeShapeType="1"/>
          </p:cNvSpPr>
          <p:nvPr/>
        </p:nvSpPr>
        <p:spPr bwMode="auto">
          <a:xfrm>
            <a:off x="4595911" y="1573611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Line 215"/>
          <p:cNvSpPr>
            <a:spLocks noChangeShapeType="1"/>
          </p:cNvSpPr>
          <p:nvPr/>
        </p:nvSpPr>
        <p:spPr bwMode="auto">
          <a:xfrm>
            <a:off x="4631630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Line 216"/>
          <p:cNvSpPr>
            <a:spLocks noChangeShapeType="1"/>
          </p:cNvSpPr>
          <p:nvPr/>
        </p:nvSpPr>
        <p:spPr bwMode="auto">
          <a:xfrm>
            <a:off x="4595911" y="1573611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Line 217"/>
          <p:cNvSpPr>
            <a:spLocks noChangeShapeType="1"/>
          </p:cNvSpPr>
          <p:nvPr/>
        </p:nvSpPr>
        <p:spPr bwMode="auto">
          <a:xfrm>
            <a:off x="4479230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218"/>
          <p:cNvSpPr>
            <a:spLocks noChangeShapeType="1"/>
          </p:cNvSpPr>
          <p:nvPr/>
        </p:nvSpPr>
        <p:spPr bwMode="auto">
          <a:xfrm>
            <a:off x="4443511" y="1573611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219"/>
          <p:cNvSpPr>
            <a:spLocks noChangeShapeType="1"/>
          </p:cNvSpPr>
          <p:nvPr/>
        </p:nvSpPr>
        <p:spPr bwMode="auto">
          <a:xfrm>
            <a:off x="4472880" y="1537892"/>
            <a:ext cx="0" cy="74613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220"/>
          <p:cNvSpPr>
            <a:spLocks noChangeShapeType="1"/>
          </p:cNvSpPr>
          <p:nvPr/>
        </p:nvSpPr>
        <p:spPr bwMode="auto">
          <a:xfrm>
            <a:off x="4432398" y="1573611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Line 221"/>
          <p:cNvSpPr>
            <a:spLocks noChangeShapeType="1"/>
          </p:cNvSpPr>
          <p:nvPr/>
        </p:nvSpPr>
        <p:spPr bwMode="auto">
          <a:xfrm>
            <a:off x="2639317" y="836217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222"/>
          <p:cNvSpPr>
            <a:spLocks noChangeShapeType="1"/>
          </p:cNvSpPr>
          <p:nvPr/>
        </p:nvSpPr>
        <p:spPr bwMode="auto">
          <a:xfrm>
            <a:off x="2597248" y="8782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Line 223"/>
          <p:cNvSpPr>
            <a:spLocks noChangeShapeType="1"/>
          </p:cNvSpPr>
          <p:nvPr/>
        </p:nvSpPr>
        <p:spPr bwMode="auto">
          <a:xfrm>
            <a:off x="2563117" y="836217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Line 224"/>
          <p:cNvSpPr>
            <a:spLocks noChangeShapeType="1"/>
          </p:cNvSpPr>
          <p:nvPr/>
        </p:nvSpPr>
        <p:spPr bwMode="auto">
          <a:xfrm>
            <a:off x="2522636" y="878286"/>
            <a:ext cx="74613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Line 225"/>
          <p:cNvSpPr>
            <a:spLocks noChangeShapeType="1"/>
          </p:cNvSpPr>
          <p:nvPr/>
        </p:nvSpPr>
        <p:spPr bwMode="auto">
          <a:xfrm>
            <a:off x="2377380" y="836217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Line 226"/>
          <p:cNvSpPr>
            <a:spLocks noChangeShapeType="1"/>
          </p:cNvSpPr>
          <p:nvPr/>
        </p:nvSpPr>
        <p:spPr bwMode="auto">
          <a:xfrm>
            <a:off x="2335311" y="8782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227"/>
          <p:cNvSpPr>
            <a:spLocks noChangeShapeType="1"/>
          </p:cNvSpPr>
          <p:nvPr/>
        </p:nvSpPr>
        <p:spPr bwMode="auto">
          <a:xfrm>
            <a:off x="2318642" y="836217"/>
            <a:ext cx="0" cy="7620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228"/>
          <p:cNvSpPr>
            <a:spLocks noChangeShapeType="1"/>
          </p:cNvSpPr>
          <p:nvPr/>
        </p:nvSpPr>
        <p:spPr bwMode="auto">
          <a:xfrm>
            <a:off x="2282923" y="878286"/>
            <a:ext cx="76200" cy="0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129"/>
          <p:cNvSpPr>
            <a:spLocks/>
          </p:cNvSpPr>
          <p:nvPr/>
        </p:nvSpPr>
        <p:spPr bwMode="auto">
          <a:xfrm>
            <a:off x="2311498" y="877492"/>
            <a:ext cx="5245100" cy="1704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" y="0"/>
              </a:cxn>
              <a:cxn ang="0">
                <a:pos x="166" y="26"/>
              </a:cxn>
              <a:cxn ang="0">
                <a:pos x="283" y="26"/>
              </a:cxn>
              <a:cxn ang="0">
                <a:pos x="283" y="51"/>
              </a:cxn>
              <a:cxn ang="0">
                <a:pos x="302" y="51"/>
              </a:cxn>
              <a:cxn ang="0">
                <a:pos x="302" y="77"/>
              </a:cxn>
              <a:cxn ang="0">
                <a:pos x="394" y="77"/>
              </a:cxn>
              <a:cxn ang="0">
                <a:pos x="394" y="103"/>
              </a:cxn>
              <a:cxn ang="0">
                <a:pos x="603" y="103"/>
              </a:cxn>
              <a:cxn ang="0">
                <a:pos x="603" y="129"/>
              </a:cxn>
              <a:cxn ang="0">
                <a:pos x="695" y="129"/>
              </a:cxn>
              <a:cxn ang="0">
                <a:pos x="695" y="154"/>
              </a:cxn>
              <a:cxn ang="0">
                <a:pos x="699" y="154"/>
              </a:cxn>
              <a:cxn ang="0">
                <a:pos x="699" y="180"/>
              </a:cxn>
              <a:cxn ang="0">
                <a:pos x="798" y="180"/>
              </a:cxn>
              <a:cxn ang="0">
                <a:pos x="798" y="206"/>
              </a:cxn>
              <a:cxn ang="0">
                <a:pos x="868" y="206"/>
              </a:cxn>
              <a:cxn ang="0">
                <a:pos x="868" y="232"/>
              </a:cxn>
              <a:cxn ang="0">
                <a:pos x="1137" y="232"/>
              </a:cxn>
              <a:cxn ang="0">
                <a:pos x="1137" y="257"/>
              </a:cxn>
              <a:cxn ang="0">
                <a:pos x="1144" y="257"/>
              </a:cxn>
              <a:cxn ang="0">
                <a:pos x="1144" y="283"/>
              </a:cxn>
              <a:cxn ang="0">
                <a:pos x="1155" y="283"/>
              </a:cxn>
              <a:cxn ang="0">
                <a:pos x="1155" y="313"/>
              </a:cxn>
              <a:cxn ang="0">
                <a:pos x="1450" y="313"/>
              </a:cxn>
              <a:cxn ang="0">
                <a:pos x="1450" y="338"/>
              </a:cxn>
              <a:cxn ang="0">
                <a:pos x="1472" y="338"/>
              </a:cxn>
              <a:cxn ang="0">
                <a:pos x="1472" y="364"/>
              </a:cxn>
              <a:cxn ang="0">
                <a:pos x="1497" y="364"/>
              </a:cxn>
              <a:cxn ang="0">
                <a:pos x="1497" y="393"/>
              </a:cxn>
              <a:cxn ang="0">
                <a:pos x="1512" y="393"/>
              </a:cxn>
              <a:cxn ang="0">
                <a:pos x="1512" y="423"/>
              </a:cxn>
              <a:cxn ang="0">
                <a:pos x="1538" y="423"/>
              </a:cxn>
              <a:cxn ang="0">
                <a:pos x="1538" y="452"/>
              </a:cxn>
              <a:cxn ang="0">
                <a:pos x="1689" y="452"/>
              </a:cxn>
              <a:cxn ang="0">
                <a:pos x="1689" y="485"/>
              </a:cxn>
              <a:cxn ang="0">
                <a:pos x="1873" y="485"/>
              </a:cxn>
              <a:cxn ang="0">
                <a:pos x="1873" y="522"/>
              </a:cxn>
              <a:cxn ang="0">
                <a:pos x="1895" y="522"/>
              </a:cxn>
              <a:cxn ang="0">
                <a:pos x="1895" y="563"/>
              </a:cxn>
              <a:cxn ang="0">
                <a:pos x="1910" y="563"/>
              </a:cxn>
              <a:cxn ang="0">
                <a:pos x="1910" y="599"/>
              </a:cxn>
              <a:cxn ang="0">
                <a:pos x="1943" y="599"/>
              </a:cxn>
              <a:cxn ang="0">
                <a:pos x="1943" y="640"/>
              </a:cxn>
              <a:cxn ang="0">
                <a:pos x="2013" y="640"/>
              </a:cxn>
              <a:cxn ang="0">
                <a:pos x="2013" y="680"/>
              </a:cxn>
              <a:cxn ang="0">
                <a:pos x="2046" y="680"/>
              </a:cxn>
              <a:cxn ang="0">
                <a:pos x="2046" y="721"/>
              </a:cxn>
              <a:cxn ang="0">
                <a:pos x="2053" y="721"/>
              </a:cxn>
              <a:cxn ang="0">
                <a:pos x="2053" y="761"/>
              </a:cxn>
              <a:cxn ang="0">
                <a:pos x="2068" y="761"/>
              </a:cxn>
              <a:cxn ang="0">
                <a:pos x="2068" y="805"/>
              </a:cxn>
              <a:cxn ang="0">
                <a:pos x="2292" y="805"/>
              </a:cxn>
              <a:cxn ang="0">
                <a:pos x="2292" y="861"/>
              </a:cxn>
              <a:cxn ang="0">
                <a:pos x="2561" y="861"/>
              </a:cxn>
              <a:cxn ang="0">
                <a:pos x="2561" y="927"/>
              </a:cxn>
              <a:cxn ang="0">
                <a:pos x="2586" y="927"/>
              </a:cxn>
              <a:cxn ang="0">
                <a:pos x="2586" y="993"/>
              </a:cxn>
              <a:cxn ang="0">
                <a:pos x="2730" y="993"/>
              </a:cxn>
              <a:cxn ang="0">
                <a:pos x="2730" y="1074"/>
              </a:cxn>
              <a:cxn ang="0">
                <a:pos x="3304" y="1074"/>
              </a:cxn>
            </a:cxnLst>
            <a:rect l="0" t="0" r="r" b="b"/>
            <a:pathLst>
              <a:path w="3304" h="1074">
                <a:moveTo>
                  <a:pt x="0" y="0"/>
                </a:moveTo>
                <a:lnTo>
                  <a:pt x="166" y="0"/>
                </a:lnTo>
                <a:lnTo>
                  <a:pt x="166" y="26"/>
                </a:lnTo>
                <a:lnTo>
                  <a:pt x="283" y="26"/>
                </a:lnTo>
                <a:lnTo>
                  <a:pt x="283" y="51"/>
                </a:lnTo>
                <a:lnTo>
                  <a:pt x="302" y="51"/>
                </a:lnTo>
                <a:lnTo>
                  <a:pt x="302" y="77"/>
                </a:lnTo>
                <a:lnTo>
                  <a:pt x="394" y="77"/>
                </a:lnTo>
                <a:lnTo>
                  <a:pt x="394" y="103"/>
                </a:lnTo>
                <a:lnTo>
                  <a:pt x="603" y="103"/>
                </a:lnTo>
                <a:lnTo>
                  <a:pt x="603" y="129"/>
                </a:lnTo>
                <a:lnTo>
                  <a:pt x="695" y="129"/>
                </a:lnTo>
                <a:lnTo>
                  <a:pt x="695" y="154"/>
                </a:lnTo>
                <a:lnTo>
                  <a:pt x="699" y="154"/>
                </a:lnTo>
                <a:lnTo>
                  <a:pt x="699" y="180"/>
                </a:lnTo>
                <a:lnTo>
                  <a:pt x="798" y="180"/>
                </a:lnTo>
                <a:lnTo>
                  <a:pt x="798" y="206"/>
                </a:lnTo>
                <a:lnTo>
                  <a:pt x="868" y="206"/>
                </a:lnTo>
                <a:lnTo>
                  <a:pt x="868" y="232"/>
                </a:lnTo>
                <a:lnTo>
                  <a:pt x="1137" y="232"/>
                </a:lnTo>
                <a:lnTo>
                  <a:pt x="1137" y="257"/>
                </a:lnTo>
                <a:lnTo>
                  <a:pt x="1144" y="257"/>
                </a:lnTo>
                <a:lnTo>
                  <a:pt x="1144" y="283"/>
                </a:lnTo>
                <a:lnTo>
                  <a:pt x="1155" y="283"/>
                </a:lnTo>
                <a:lnTo>
                  <a:pt x="1155" y="313"/>
                </a:lnTo>
                <a:lnTo>
                  <a:pt x="1450" y="313"/>
                </a:lnTo>
                <a:lnTo>
                  <a:pt x="1450" y="338"/>
                </a:lnTo>
                <a:lnTo>
                  <a:pt x="1472" y="338"/>
                </a:lnTo>
                <a:lnTo>
                  <a:pt x="1472" y="364"/>
                </a:lnTo>
                <a:lnTo>
                  <a:pt x="1497" y="364"/>
                </a:lnTo>
                <a:lnTo>
                  <a:pt x="1497" y="393"/>
                </a:lnTo>
                <a:lnTo>
                  <a:pt x="1512" y="393"/>
                </a:lnTo>
                <a:lnTo>
                  <a:pt x="1512" y="423"/>
                </a:lnTo>
                <a:lnTo>
                  <a:pt x="1538" y="423"/>
                </a:lnTo>
                <a:lnTo>
                  <a:pt x="1538" y="452"/>
                </a:lnTo>
                <a:lnTo>
                  <a:pt x="1689" y="452"/>
                </a:lnTo>
                <a:lnTo>
                  <a:pt x="1689" y="485"/>
                </a:lnTo>
                <a:lnTo>
                  <a:pt x="1873" y="485"/>
                </a:lnTo>
                <a:lnTo>
                  <a:pt x="1873" y="522"/>
                </a:lnTo>
                <a:lnTo>
                  <a:pt x="1895" y="522"/>
                </a:lnTo>
                <a:lnTo>
                  <a:pt x="1895" y="563"/>
                </a:lnTo>
                <a:lnTo>
                  <a:pt x="1910" y="563"/>
                </a:lnTo>
                <a:lnTo>
                  <a:pt x="1910" y="599"/>
                </a:lnTo>
                <a:lnTo>
                  <a:pt x="1943" y="599"/>
                </a:lnTo>
                <a:lnTo>
                  <a:pt x="1943" y="640"/>
                </a:lnTo>
                <a:lnTo>
                  <a:pt x="2013" y="640"/>
                </a:lnTo>
                <a:lnTo>
                  <a:pt x="2013" y="680"/>
                </a:lnTo>
                <a:lnTo>
                  <a:pt x="2046" y="680"/>
                </a:lnTo>
                <a:lnTo>
                  <a:pt x="2046" y="721"/>
                </a:lnTo>
                <a:lnTo>
                  <a:pt x="2053" y="721"/>
                </a:lnTo>
                <a:lnTo>
                  <a:pt x="2053" y="761"/>
                </a:lnTo>
                <a:lnTo>
                  <a:pt x="2068" y="761"/>
                </a:lnTo>
                <a:lnTo>
                  <a:pt x="2068" y="805"/>
                </a:lnTo>
                <a:lnTo>
                  <a:pt x="2292" y="805"/>
                </a:lnTo>
                <a:lnTo>
                  <a:pt x="2292" y="861"/>
                </a:lnTo>
                <a:lnTo>
                  <a:pt x="2561" y="861"/>
                </a:lnTo>
                <a:lnTo>
                  <a:pt x="2561" y="927"/>
                </a:lnTo>
                <a:lnTo>
                  <a:pt x="2586" y="927"/>
                </a:lnTo>
                <a:lnTo>
                  <a:pt x="2586" y="993"/>
                </a:lnTo>
                <a:lnTo>
                  <a:pt x="2730" y="993"/>
                </a:lnTo>
                <a:lnTo>
                  <a:pt x="2730" y="1074"/>
                </a:lnTo>
                <a:lnTo>
                  <a:pt x="3304" y="1074"/>
                </a:lnTo>
              </a:path>
            </a:pathLst>
          </a:custGeom>
          <a:noFill/>
          <a:ln w="28575" cap="flat">
            <a:solidFill>
              <a:srgbClr val="00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229"/>
          <p:cNvSpPr>
            <a:spLocks/>
          </p:cNvSpPr>
          <p:nvPr/>
        </p:nvSpPr>
        <p:spPr bwMode="auto">
          <a:xfrm>
            <a:off x="2311498" y="877492"/>
            <a:ext cx="5133975" cy="187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" y="0"/>
              </a:cxn>
              <a:cxn ang="0">
                <a:pos x="213" y="26"/>
              </a:cxn>
              <a:cxn ang="0">
                <a:pos x="500" y="26"/>
              </a:cxn>
              <a:cxn ang="0">
                <a:pos x="500" y="55"/>
              </a:cxn>
              <a:cxn ang="0">
                <a:pos x="523" y="55"/>
              </a:cxn>
              <a:cxn ang="0">
                <a:pos x="523" y="81"/>
              </a:cxn>
              <a:cxn ang="0">
                <a:pos x="589" y="81"/>
              </a:cxn>
              <a:cxn ang="0">
                <a:pos x="589" y="110"/>
              </a:cxn>
              <a:cxn ang="0">
                <a:pos x="618" y="110"/>
              </a:cxn>
              <a:cxn ang="0">
                <a:pos x="618" y="136"/>
              </a:cxn>
              <a:cxn ang="0">
                <a:pos x="670" y="136"/>
              </a:cxn>
              <a:cxn ang="0">
                <a:pos x="670" y="191"/>
              </a:cxn>
              <a:cxn ang="0">
                <a:pos x="688" y="191"/>
              </a:cxn>
              <a:cxn ang="0">
                <a:pos x="688" y="221"/>
              </a:cxn>
              <a:cxn ang="0">
                <a:pos x="824" y="221"/>
              </a:cxn>
              <a:cxn ang="0">
                <a:pos x="824" y="246"/>
              </a:cxn>
              <a:cxn ang="0">
                <a:pos x="828" y="246"/>
              </a:cxn>
              <a:cxn ang="0">
                <a:pos x="828" y="276"/>
              </a:cxn>
              <a:cxn ang="0">
                <a:pos x="1041" y="276"/>
              </a:cxn>
              <a:cxn ang="0">
                <a:pos x="1041" y="301"/>
              </a:cxn>
              <a:cxn ang="0">
                <a:pos x="1119" y="301"/>
              </a:cxn>
              <a:cxn ang="0">
                <a:pos x="1119" y="327"/>
              </a:cxn>
              <a:cxn ang="0">
                <a:pos x="1155" y="327"/>
              </a:cxn>
              <a:cxn ang="0">
                <a:pos x="1155" y="357"/>
              </a:cxn>
              <a:cxn ang="0">
                <a:pos x="1199" y="357"/>
              </a:cxn>
              <a:cxn ang="0">
                <a:pos x="1199" y="382"/>
              </a:cxn>
              <a:cxn ang="0">
                <a:pos x="1222" y="382"/>
              </a:cxn>
              <a:cxn ang="0">
                <a:pos x="1222" y="412"/>
              </a:cxn>
              <a:cxn ang="0">
                <a:pos x="1295" y="412"/>
              </a:cxn>
              <a:cxn ang="0">
                <a:pos x="1295" y="438"/>
              </a:cxn>
              <a:cxn ang="0">
                <a:pos x="1534" y="438"/>
              </a:cxn>
              <a:cxn ang="0">
                <a:pos x="1534" y="474"/>
              </a:cxn>
              <a:cxn ang="0">
                <a:pos x="1678" y="474"/>
              </a:cxn>
              <a:cxn ang="0">
                <a:pos x="1678" y="511"/>
              </a:cxn>
              <a:cxn ang="0">
                <a:pos x="1696" y="511"/>
              </a:cxn>
              <a:cxn ang="0">
                <a:pos x="1696" y="552"/>
              </a:cxn>
              <a:cxn ang="0">
                <a:pos x="1704" y="552"/>
              </a:cxn>
              <a:cxn ang="0">
                <a:pos x="1704" y="588"/>
              </a:cxn>
              <a:cxn ang="0">
                <a:pos x="1711" y="588"/>
              </a:cxn>
              <a:cxn ang="0">
                <a:pos x="1711" y="629"/>
              </a:cxn>
              <a:cxn ang="0">
                <a:pos x="1876" y="629"/>
              </a:cxn>
              <a:cxn ang="0">
                <a:pos x="1876" y="673"/>
              </a:cxn>
              <a:cxn ang="0">
                <a:pos x="1895" y="673"/>
              </a:cxn>
              <a:cxn ang="0">
                <a:pos x="1895" y="717"/>
              </a:cxn>
              <a:cxn ang="0">
                <a:pos x="1906" y="717"/>
              </a:cxn>
              <a:cxn ang="0">
                <a:pos x="1906" y="761"/>
              </a:cxn>
              <a:cxn ang="0">
                <a:pos x="1924" y="761"/>
              </a:cxn>
              <a:cxn ang="0">
                <a:pos x="1924" y="809"/>
              </a:cxn>
              <a:cxn ang="0">
                <a:pos x="1998" y="809"/>
              </a:cxn>
              <a:cxn ang="0">
                <a:pos x="1998" y="853"/>
              </a:cxn>
              <a:cxn ang="0">
                <a:pos x="2013" y="853"/>
              </a:cxn>
              <a:cxn ang="0">
                <a:pos x="2013" y="901"/>
              </a:cxn>
              <a:cxn ang="0">
                <a:pos x="2138" y="901"/>
              </a:cxn>
              <a:cxn ang="0">
                <a:pos x="2138" y="960"/>
              </a:cxn>
              <a:cxn ang="0">
                <a:pos x="2248" y="960"/>
              </a:cxn>
              <a:cxn ang="0">
                <a:pos x="2248" y="1026"/>
              </a:cxn>
              <a:cxn ang="0">
                <a:pos x="2428" y="1026"/>
              </a:cxn>
              <a:cxn ang="0">
                <a:pos x="2428" y="1103"/>
              </a:cxn>
              <a:cxn ang="0">
                <a:pos x="2506" y="1103"/>
              </a:cxn>
              <a:cxn ang="0">
                <a:pos x="2506" y="1184"/>
              </a:cxn>
              <a:cxn ang="0">
                <a:pos x="3234" y="1184"/>
              </a:cxn>
            </a:cxnLst>
            <a:rect l="0" t="0" r="r" b="b"/>
            <a:pathLst>
              <a:path w="3234" h="1184">
                <a:moveTo>
                  <a:pt x="0" y="0"/>
                </a:moveTo>
                <a:lnTo>
                  <a:pt x="213" y="0"/>
                </a:lnTo>
                <a:lnTo>
                  <a:pt x="213" y="26"/>
                </a:lnTo>
                <a:lnTo>
                  <a:pt x="500" y="26"/>
                </a:lnTo>
                <a:lnTo>
                  <a:pt x="500" y="55"/>
                </a:lnTo>
                <a:lnTo>
                  <a:pt x="523" y="55"/>
                </a:lnTo>
                <a:lnTo>
                  <a:pt x="523" y="81"/>
                </a:lnTo>
                <a:lnTo>
                  <a:pt x="589" y="81"/>
                </a:lnTo>
                <a:lnTo>
                  <a:pt x="589" y="110"/>
                </a:lnTo>
                <a:lnTo>
                  <a:pt x="618" y="110"/>
                </a:lnTo>
                <a:lnTo>
                  <a:pt x="618" y="136"/>
                </a:lnTo>
                <a:lnTo>
                  <a:pt x="670" y="136"/>
                </a:lnTo>
                <a:lnTo>
                  <a:pt x="670" y="191"/>
                </a:lnTo>
                <a:lnTo>
                  <a:pt x="688" y="191"/>
                </a:lnTo>
                <a:lnTo>
                  <a:pt x="688" y="221"/>
                </a:lnTo>
                <a:lnTo>
                  <a:pt x="824" y="221"/>
                </a:lnTo>
                <a:lnTo>
                  <a:pt x="824" y="246"/>
                </a:lnTo>
                <a:lnTo>
                  <a:pt x="828" y="246"/>
                </a:lnTo>
                <a:lnTo>
                  <a:pt x="828" y="276"/>
                </a:lnTo>
                <a:lnTo>
                  <a:pt x="1041" y="276"/>
                </a:lnTo>
                <a:lnTo>
                  <a:pt x="1041" y="301"/>
                </a:lnTo>
                <a:lnTo>
                  <a:pt x="1119" y="301"/>
                </a:lnTo>
                <a:lnTo>
                  <a:pt x="1119" y="327"/>
                </a:lnTo>
                <a:lnTo>
                  <a:pt x="1155" y="327"/>
                </a:lnTo>
                <a:lnTo>
                  <a:pt x="1155" y="357"/>
                </a:lnTo>
                <a:lnTo>
                  <a:pt x="1199" y="357"/>
                </a:lnTo>
                <a:lnTo>
                  <a:pt x="1199" y="382"/>
                </a:lnTo>
                <a:lnTo>
                  <a:pt x="1222" y="382"/>
                </a:lnTo>
                <a:lnTo>
                  <a:pt x="1222" y="412"/>
                </a:lnTo>
                <a:lnTo>
                  <a:pt x="1295" y="412"/>
                </a:lnTo>
                <a:lnTo>
                  <a:pt x="1295" y="438"/>
                </a:lnTo>
                <a:lnTo>
                  <a:pt x="1534" y="438"/>
                </a:lnTo>
                <a:lnTo>
                  <a:pt x="1534" y="474"/>
                </a:lnTo>
                <a:lnTo>
                  <a:pt x="1678" y="474"/>
                </a:lnTo>
                <a:lnTo>
                  <a:pt x="1678" y="511"/>
                </a:lnTo>
                <a:lnTo>
                  <a:pt x="1696" y="511"/>
                </a:lnTo>
                <a:lnTo>
                  <a:pt x="1696" y="552"/>
                </a:lnTo>
                <a:lnTo>
                  <a:pt x="1704" y="552"/>
                </a:lnTo>
                <a:lnTo>
                  <a:pt x="1704" y="588"/>
                </a:lnTo>
                <a:lnTo>
                  <a:pt x="1711" y="588"/>
                </a:lnTo>
                <a:lnTo>
                  <a:pt x="1711" y="629"/>
                </a:lnTo>
                <a:lnTo>
                  <a:pt x="1876" y="629"/>
                </a:lnTo>
                <a:lnTo>
                  <a:pt x="1876" y="673"/>
                </a:lnTo>
                <a:lnTo>
                  <a:pt x="1895" y="673"/>
                </a:lnTo>
                <a:lnTo>
                  <a:pt x="1895" y="717"/>
                </a:lnTo>
                <a:lnTo>
                  <a:pt x="1906" y="717"/>
                </a:lnTo>
                <a:lnTo>
                  <a:pt x="1906" y="761"/>
                </a:lnTo>
                <a:lnTo>
                  <a:pt x="1924" y="761"/>
                </a:lnTo>
                <a:lnTo>
                  <a:pt x="1924" y="809"/>
                </a:lnTo>
                <a:lnTo>
                  <a:pt x="1998" y="809"/>
                </a:lnTo>
                <a:lnTo>
                  <a:pt x="1998" y="853"/>
                </a:lnTo>
                <a:lnTo>
                  <a:pt x="2013" y="853"/>
                </a:lnTo>
                <a:lnTo>
                  <a:pt x="2013" y="901"/>
                </a:lnTo>
                <a:lnTo>
                  <a:pt x="2138" y="901"/>
                </a:lnTo>
                <a:lnTo>
                  <a:pt x="2138" y="960"/>
                </a:lnTo>
                <a:lnTo>
                  <a:pt x="2248" y="960"/>
                </a:lnTo>
                <a:lnTo>
                  <a:pt x="2248" y="1026"/>
                </a:lnTo>
                <a:lnTo>
                  <a:pt x="2428" y="1026"/>
                </a:lnTo>
                <a:lnTo>
                  <a:pt x="2428" y="1103"/>
                </a:lnTo>
                <a:lnTo>
                  <a:pt x="2506" y="1103"/>
                </a:lnTo>
                <a:lnTo>
                  <a:pt x="2506" y="1184"/>
                </a:lnTo>
                <a:lnTo>
                  <a:pt x="3234" y="1184"/>
                </a:lnTo>
              </a:path>
            </a:pathLst>
          </a:cu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230"/>
          <p:cNvSpPr>
            <a:spLocks/>
          </p:cNvSpPr>
          <p:nvPr/>
        </p:nvSpPr>
        <p:spPr bwMode="auto">
          <a:xfrm>
            <a:off x="2311498" y="877492"/>
            <a:ext cx="5087938" cy="3351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11"/>
              </a:cxn>
              <a:cxn ang="0">
                <a:pos x="3205" y="2111"/>
              </a:cxn>
            </a:cxnLst>
            <a:rect l="0" t="0" r="r" b="b"/>
            <a:pathLst>
              <a:path w="3205" h="2111">
                <a:moveTo>
                  <a:pt x="0" y="0"/>
                </a:moveTo>
                <a:lnTo>
                  <a:pt x="0" y="2111"/>
                </a:lnTo>
                <a:lnTo>
                  <a:pt x="3205" y="2111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Rectangle 231"/>
          <p:cNvSpPr>
            <a:spLocks noChangeArrowheads="1"/>
          </p:cNvSpPr>
          <p:nvPr/>
        </p:nvSpPr>
        <p:spPr bwMode="auto">
          <a:xfrm>
            <a:off x="2059105" y="4127029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ectangle 232"/>
          <p:cNvSpPr>
            <a:spLocks noChangeArrowheads="1"/>
          </p:cNvSpPr>
          <p:nvPr/>
        </p:nvSpPr>
        <p:spPr bwMode="auto">
          <a:xfrm>
            <a:off x="1959719" y="379047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Rectangle 233"/>
          <p:cNvSpPr>
            <a:spLocks noChangeArrowheads="1"/>
          </p:cNvSpPr>
          <p:nvPr/>
        </p:nvSpPr>
        <p:spPr bwMode="auto">
          <a:xfrm>
            <a:off x="1959719" y="3455517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Rectangle 234"/>
          <p:cNvSpPr>
            <a:spLocks noChangeArrowheads="1"/>
          </p:cNvSpPr>
          <p:nvPr/>
        </p:nvSpPr>
        <p:spPr bwMode="auto">
          <a:xfrm>
            <a:off x="1959719" y="3118967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Rectangle 235"/>
          <p:cNvSpPr>
            <a:spLocks noChangeArrowheads="1"/>
          </p:cNvSpPr>
          <p:nvPr/>
        </p:nvSpPr>
        <p:spPr bwMode="auto">
          <a:xfrm>
            <a:off x="1959719" y="2782417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Rectangle 236"/>
          <p:cNvSpPr>
            <a:spLocks noChangeArrowheads="1"/>
          </p:cNvSpPr>
          <p:nvPr/>
        </p:nvSpPr>
        <p:spPr bwMode="auto">
          <a:xfrm>
            <a:off x="1959719" y="2445867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Rectangle 237"/>
          <p:cNvSpPr>
            <a:spLocks noChangeArrowheads="1"/>
          </p:cNvSpPr>
          <p:nvPr/>
        </p:nvSpPr>
        <p:spPr bwMode="auto">
          <a:xfrm>
            <a:off x="1959719" y="2112492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ectangle 238"/>
          <p:cNvSpPr>
            <a:spLocks noChangeArrowheads="1"/>
          </p:cNvSpPr>
          <p:nvPr/>
        </p:nvSpPr>
        <p:spPr bwMode="auto">
          <a:xfrm>
            <a:off x="1959719" y="177435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Rectangle 239"/>
          <p:cNvSpPr>
            <a:spLocks noChangeArrowheads="1"/>
          </p:cNvSpPr>
          <p:nvPr/>
        </p:nvSpPr>
        <p:spPr bwMode="auto">
          <a:xfrm>
            <a:off x="1959719" y="143780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Rectangle 240"/>
          <p:cNvSpPr>
            <a:spLocks noChangeArrowheads="1"/>
          </p:cNvSpPr>
          <p:nvPr/>
        </p:nvSpPr>
        <p:spPr bwMode="auto">
          <a:xfrm>
            <a:off x="1959719" y="110125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241"/>
          <p:cNvSpPr>
            <a:spLocks noChangeArrowheads="1"/>
          </p:cNvSpPr>
          <p:nvPr/>
        </p:nvSpPr>
        <p:spPr bwMode="auto">
          <a:xfrm>
            <a:off x="1860332" y="764704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Rectangle 242"/>
          <p:cNvSpPr>
            <a:spLocks noChangeArrowheads="1"/>
          </p:cNvSpPr>
          <p:nvPr/>
        </p:nvSpPr>
        <p:spPr bwMode="auto">
          <a:xfrm rot="16200000">
            <a:off x="620758" y="2429988"/>
            <a:ext cx="16991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Overall survival, %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Rectangle 256"/>
          <p:cNvSpPr>
            <a:spLocks noChangeArrowheads="1"/>
          </p:cNvSpPr>
          <p:nvPr/>
        </p:nvSpPr>
        <p:spPr bwMode="auto">
          <a:xfrm>
            <a:off x="4328356" y="4613514"/>
            <a:ext cx="1236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Time, months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257"/>
          <p:cNvSpPr>
            <a:spLocks noChangeArrowheads="1"/>
          </p:cNvSpPr>
          <p:nvPr/>
        </p:nvSpPr>
        <p:spPr bwMode="auto">
          <a:xfrm>
            <a:off x="2441673" y="3963592"/>
            <a:ext cx="375743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HR 0.813 (95% CI 0.492–1.345; two-sided 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3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=0.42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Rectangle 258"/>
          <p:cNvSpPr>
            <a:spLocks noChangeArrowheads="1"/>
          </p:cNvSpPr>
          <p:nvPr/>
        </p:nvSpPr>
        <p:spPr bwMode="auto">
          <a:xfrm>
            <a:off x="5661123" y="820585"/>
            <a:ext cx="1962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Palbociclib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plus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letrozole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Rectangle 259"/>
          <p:cNvSpPr>
            <a:spLocks noChangeArrowheads="1"/>
          </p:cNvSpPr>
          <p:nvPr/>
        </p:nvSpPr>
        <p:spPr bwMode="auto">
          <a:xfrm>
            <a:off x="5661123" y="1031723"/>
            <a:ext cx="7357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Letrozole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Line 260"/>
          <p:cNvSpPr>
            <a:spLocks noChangeShapeType="1"/>
          </p:cNvSpPr>
          <p:nvPr/>
        </p:nvSpPr>
        <p:spPr bwMode="auto">
          <a:xfrm>
            <a:off x="5383311" y="929879"/>
            <a:ext cx="233363" cy="1588"/>
          </a:xfrm>
          <a:prstGeom prst="line">
            <a:avLst/>
          </a:prstGeom>
          <a:noFill/>
          <a:ln w="19050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Line 261"/>
          <p:cNvSpPr>
            <a:spLocks noChangeShapeType="1"/>
          </p:cNvSpPr>
          <p:nvPr/>
        </p:nvSpPr>
        <p:spPr bwMode="auto">
          <a:xfrm flipH="1">
            <a:off x="5383311" y="1139429"/>
            <a:ext cx="233363" cy="1588"/>
          </a:xfrm>
          <a:prstGeom prst="line">
            <a:avLst/>
          </a:pr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262"/>
          <p:cNvSpPr>
            <a:spLocks noChangeArrowheads="1"/>
          </p:cNvSpPr>
          <p:nvPr/>
        </p:nvSpPr>
        <p:spPr bwMode="auto">
          <a:xfrm>
            <a:off x="977808" y="4756389"/>
            <a:ext cx="11637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Number at risk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Rectangle 263"/>
          <p:cNvSpPr>
            <a:spLocks noChangeArrowheads="1"/>
          </p:cNvSpPr>
          <p:nvPr/>
        </p:nvSpPr>
        <p:spPr bwMode="auto">
          <a:xfrm>
            <a:off x="179512" y="4938952"/>
            <a:ext cx="1962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Palbociclib plus letrozole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Rectangle 264"/>
          <p:cNvSpPr>
            <a:spLocks noChangeArrowheads="1"/>
          </p:cNvSpPr>
          <p:nvPr/>
        </p:nvSpPr>
        <p:spPr bwMode="auto">
          <a:xfrm>
            <a:off x="1405809" y="5121514"/>
            <a:ext cx="7357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Letrozole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Rectangle 265"/>
          <p:cNvSpPr>
            <a:spLocks noChangeArrowheads="1"/>
          </p:cNvSpPr>
          <p:nvPr/>
        </p:nvSpPr>
        <p:spPr bwMode="auto">
          <a:xfrm>
            <a:off x="6376919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17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ectangle 266"/>
          <p:cNvSpPr>
            <a:spLocks noChangeArrowheads="1"/>
          </p:cNvSpPr>
          <p:nvPr/>
        </p:nvSpPr>
        <p:spPr bwMode="auto">
          <a:xfrm>
            <a:off x="6376919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Rectangle 267"/>
          <p:cNvSpPr>
            <a:spLocks noChangeArrowheads="1"/>
          </p:cNvSpPr>
          <p:nvPr/>
        </p:nvSpPr>
        <p:spPr bwMode="auto">
          <a:xfrm>
            <a:off x="5916543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22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Rectangle 268"/>
          <p:cNvSpPr>
            <a:spLocks noChangeArrowheads="1"/>
          </p:cNvSpPr>
          <p:nvPr/>
        </p:nvSpPr>
        <p:spPr bwMode="auto">
          <a:xfrm>
            <a:off x="5916543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Rectangle 269"/>
          <p:cNvSpPr>
            <a:spLocks noChangeArrowheads="1"/>
          </p:cNvSpPr>
          <p:nvPr/>
        </p:nvSpPr>
        <p:spPr bwMode="auto">
          <a:xfrm>
            <a:off x="4525893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65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Rectangle 270"/>
          <p:cNvSpPr>
            <a:spLocks noChangeArrowheads="1"/>
          </p:cNvSpPr>
          <p:nvPr/>
        </p:nvSpPr>
        <p:spPr bwMode="auto">
          <a:xfrm>
            <a:off x="4525893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59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71"/>
          <p:cNvSpPr>
            <a:spLocks noChangeArrowheads="1"/>
          </p:cNvSpPr>
          <p:nvPr/>
        </p:nvSpPr>
        <p:spPr bwMode="auto">
          <a:xfrm>
            <a:off x="4987855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47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Rectangle 272"/>
          <p:cNvSpPr>
            <a:spLocks noChangeArrowheads="1"/>
          </p:cNvSpPr>
          <p:nvPr/>
        </p:nvSpPr>
        <p:spPr bwMode="auto">
          <a:xfrm>
            <a:off x="4987855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37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273"/>
          <p:cNvSpPr>
            <a:spLocks noChangeArrowheads="1"/>
          </p:cNvSpPr>
          <p:nvPr/>
        </p:nvSpPr>
        <p:spPr bwMode="auto">
          <a:xfrm>
            <a:off x="3603555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73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Rectangle 274"/>
          <p:cNvSpPr>
            <a:spLocks noChangeArrowheads="1"/>
          </p:cNvSpPr>
          <p:nvPr/>
        </p:nvSpPr>
        <p:spPr bwMode="auto">
          <a:xfrm>
            <a:off x="3603555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67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Rectangle 275"/>
          <p:cNvSpPr>
            <a:spLocks noChangeArrowheads="1"/>
          </p:cNvSpPr>
          <p:nvPr/>
        </p:nvSpPr>
        <p:spPr bwMode="auto">
          <a:xfrm>
            <a:off x="4063930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68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ectangle 276"/>
          <p:cNvSpPr>
            <a:spLocks noChangeArrowheads="1"/>
          </p:cNvSpPr>
          <p:nvPr/>
        </p:nvSpPr>
        <p:spPr bwMode="auto">
          <a:xfrm>
            <a:off x="4063930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Rectangle 277"/>
          <p:cNvSpPr>
            <a:spLocks noChangeArrowheads="1"/>
          </p:cNvSpPr>
          <p:nvPr/>
        </p:nvSpPr>
        <p:spPr bwMode="auto">
          <a:xfrm>
            <a:off x="2212905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84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Rectangle 278"/>
          <p:cNvSpPr>
            <a:spLocks noChangeArrowheads="1"/>
          </p:cNvSpPr>
          <p:nvPr/>
        </p:nvSpPr>
        <p:spPr bwMode="auto">
          <a:xfrm>
            <a:off x="2212905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81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Rectangle 279"/>
          <p:cNvSpPr>
            <a:spLocks noChangeArrowheads="1"/>
          </p:cNvSpPr>
          <p:nvPr/>
        </p:nvSpPr>
        <p:spPr bwMode="auto">
          <a:xfrm>
            <a:off x="5454580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35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Rectangle 280"/>
          <p:cNvSpPr>
            <a:spLocks noChangeArrowheads="1"/>
          </p:cNvSpPr>
          <p:nvPr/>
        </p:nvSpPr>
        <p:spPr bwMode="auto">
          <a:xfrm>
            <a:off x="5454580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23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Rectangle 281"/>
          <p:cNvSpPr>
            <a:spLocks noChangeArrowheads="1"/>
          </p:cNvSpPr>
          <p:nvPr/>
        </p:nvSpPr>
        <p:spPr bwMode="auto">
          <a:xfrm>
            <a:off x="2679630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Rectangle 282"/>
          <p:cNvSpPr>
            <a:spLocks noChangeArrowheads="1"/>
          </p:cNvSpPr>
          <p:nvPr/>
        </p:nvSpPr>
        <p:spPr bwMode="auto">
          <a:xfrm>
            <a:off x="2679630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76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Rectangle 283"/>
          <p:cNvSpPr>
            <a:spLocks noChangeArrowheads="1"/>
          </p:cNvSpPr>
          <p:nvPr/>
        </p:nvSpPr>
        <p:spPr bwMode="auto">
          <a:xfrm>
            <a:off x="3141592" y="4938952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78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Rectangle 284"/>
          <p:cNvSpPr>
            <a:spLocks noChangeArrowheads="1"/>
          </p:cNvSpPr>
          <p:nvPr/>
        </p:nvSpPr>
        <p:spPr bwMode="auto">
          <a:xfrm>
            <a:off x="3141592" y="5121514"/>
            <a:ext cx="1987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74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Rectangle 285"/>
          <p:cNvSpPr>
            <a:spLocks noChangeArrowheads="1"/>
          </p:cNvSpPr>
          <p:nvPr/>
        </p:nvSpPr>
        <p:spPr bwMode="auto">
          <a:xfrm>
            <a:off x="6888573" y="4938952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Rectangle 286"/>
          <p:cNvSpPr>
            <a:spLocks noChangeArrowheads="1"/>
          </p:cNvSpPr>
          <p:nvPr/>
        </p:nvSpPr>
        <p:spPr bwMode="auto">
          <a:xfrm>
            <a:off x="6888573" y="512151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Rectangle 287"/>
          <p:cNvSpPr>
            <a:spLocks noChangeArrowheads="1"/>
          </p:cNvSpPr>
          <p:nvPr/>
        </p:nvSpPr>
        <p:spPr bwMode="auto">
          <a:xfrm>
            <a:off x="7350537" y="4938952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Rectangle 288"/>
          <p:cNvSpPr>
            <a:spLocks noChangeArrowheads="1"/>
          </p:cNvSpPr>
          <p:nvPr/>
        </p:nvSpPr>
        <p:spPr bwMode="auto">
          <a:xfrm>
            <a:off x="7350537" y="512151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TextBox 301"/>
          <p:cNvSpPr txBox="1"/>
          <p:nvPr/>
        </p:nvSpPr>
        <p:spPr>
          <a:xfrm>
            <a:off x="2262599" y="4349355"/>
            <a:ext cx="99386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0</a:t>
            </a:r>
            <a:endParaRPr lang="en-US" sz="1400" b="0" dirty="0">
              <a:latin typeface="Arial"/>
            </a:endParaRPr>
          </a:p>
        </p:txBody>
      </p:sp>
      <p:sp>
        <p:nvSpPr>
          <p:cNvPr id="275" name="TextBox 302"/>
          <p:cNvSpPr txBox="1"/>
          <p:nvPr/>
        </p:nvSpPr>
        <p:spPr>
          <a:xfrm>
            <a:off x="2729324" y="4349355"/>
            <a:ext cx="99386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4</a:t>
            </a:r>
            <a:endParaRPr lang="en-US" sz="1400" b="0" dirty="0">
              <a:latin typeface="Arial"/>
            </a:endParaRPr>
          </a:p>
        </p:txBody>
      </p:sp>
      <p:sp>
        <p:nvSpPr>
          <p:cNvPr id="276" name="TextBox 303"/>
          <p:cNvSpPr txBox="1"/>
          <p:nvPr/>
        </p:nvSpPr>
        <p:spPr>
          <a:xfrm>
            <a:off x="3191286" y="4349355"/>
            <a:ext cx="99386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8</a:t>
            </a:r>
            <a:endParaRPr lang="en-US" sz="1400" b="0" dirty="0">
              <a:latin typeface="Arial"/>
            </a:endParaRPr>
          </a:p>
        </p:txBody>
      </p:sp>
      <p:sp>
        <p:nvSpPr>
          <p:cNvPr id="277" name="TextBox 304"/>
          <p:cNvSpPr txBox="1"/>
          <p:nvPr/>
        </p:nvSpPr>
        <p:spPr>
          <a:xfrm>
            <a:off x="3603556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12</a:t>
            </a:r>
            <a:endParaRPr lang="en-US" sz="1400" b="0" dirty="0">
              <a:latin typeface="Arial"/>
            </a:endParaRPr>
          </a:p>
        </p:txBody>
      </p:sp>
      <p:sp>
        <p:nvSpPr>
          <p:cNvPr id="278" name="TextBox 305"/>
          <p:cNvSpPr txBox="1"/>
          <p:nvPr/>
        </p:nvSpPr>
        <p:spPr>
          <a:xfrm>
            <a:off x="4063931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16</a:t>
            </a:r>
            <a:endParaRPr lang="en-US" sz="1400" b="0">
              <a:latin typeface="Arial"/>
            </a:endParaRPr>
          </a:p>
        </p:txBody>
      </p:sp>
      <p:sp>
        <p:nvSpPr>
          <p:cNvPr id="279" name="TextBox 306"/>
          <p:cNvSpPr txBox="1"/>
          <p:nvPr/>
        </p:nvSpPr>
        <p:spPr>
          <a:xfrm>
            <a:off x="4525894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20</a:t>
            </a:r>
            <a:endParaRPr lang="en-US" sz="1400" b="0">
              <a:latin typeface="Arial"/>
            </a:endParaRPr>
          </a:p>
        </p:txBody>
      </p:sp>
      <p:sp>
        <p:nvSpPr>
          <p:cNvPr id="280" name="TextBox 307"/>
          <p:cNvSpPr txBox="1"/>
          <p:nvPr/>
        </p:nvSpPr>
        <p:spPr>
          <a:xfrm>
            <a:off x="4987856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24</a:t>
            </a:r>
            <a:endParaRPr lang="en-US" sz="1400" b="0">
              <a:latin typeface="Arial"/>
            </a:endParaRPr>
          </a:p>
        </p:txBody>
      </p:sp>
      <p:sp>
        <p:nvSpPr>
          <p:cNvPr id="281" name="TextBox 308"/>
          <p:cNvSpPr txBox="1"/>
          <p:nvPr/>
        </p:nvSpPr>
        <p:spPr>
          <a:xfrm>
            <a:off x="5454581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28</a:t>
            </a:r>
            <a:endParaRPr lang="en-US" sz="1400" b="0">
              <a:latin typeface="Arial"/>
            </a:endParaRPr>
          </a:p>
        </p:txBody>
      </p:sp>
      <p:sp>
        <p:nvSpPr>
          <p:cNvPr id="282" name="TextBox 309"/>
          <p:cNvSpPr txBox="1"/>
          <p:nvPr/>
        </p:nvSpPr>
        <p:spPr>
          <a:xfrm>
            <a:off x="5916544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32</a:t>
            </a:r>
            <a:endParaRPr lang="en-US" sz="1400" b="0">
              <a:latin typeface="Arial"/>
            </a:endParaRPr>
          </a:p>
        </p:txBody>
      </p:sp>
      <p:sp>
        <p:nvSpPr>
          <p:cNvPr id="283" name="TextBox 310"/>
          <p:cNvSpPr txBox="1"/>
          <p:nvPr/>
        </p:nvSpPr>
        <p:spPr>
          <a:xfrm>
            <a:off x="6376920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36</a:t>
            </a:r>
            <a:endParaRPr lang="en-US" sz="1400" b="0">
              <a:latin typeface="Arial"/>
            </a:endParaRPr>
          </a:p>
        </p:txBody>
      </p:sp>
      <p:sp>
        <p:nvSpPr>
          <p:cNvPr id="284" name="TextBox 311"/>
          <p:cNvSpPr txBox="1"/>
          <p:nvPr/>
        </p:nvSpPr>
        <p:spPr>
          <a:xfrm>
            <a:off x="6838881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40</a:t>
            </a:r>
            <a:endParaRPr lang="en-US" sz="1400" b="0">
              <a:latin typeface="Arial"/>
            </a:endParaRPr>
          </a:p>
        </p:txBody>
      </p:sp>
      <p:sp>
        <p:nvSpPr>
          <p:cNvPr id="285" name="TextBox 312"/>
          <p:cNvSpPr txBox="1"/>
          <p:nvPr/>
        </p:nvSpPr>
        <p:spPr>
          <a:xfrm>
            <a:off x="7300845" y="4349355"/>
            <a:ext cx="198772" cy="215444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44</a:t>
            </a:r>
            <a:endParaRPr lang="en-US" sz="1400" b="0">
              <a:latin typeface="Arial"/>
            </a:endParaRPr>
          </a:p>
        </p:txBody>
      </p:sp>
      <p:sp>
        <p:nvSpPr>
          <p:cNvPr id="286" name="Rectangle 11"/>
          <p:cNvSpPr/>
          <p:nvPr/>
        </p:nvSpPr>
        <p:spPr>
          <a:xfrm>
            <a:off x="35496" y="5445224"/>
            <a:ext cx="892899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1600" b="0" dirty="0" smtClean="0"/>
              <a:t>With only 30 events in the palbociclib plus letrozole arm and 31 events in the control arm, the study was not powered to demonstrate an overall survival advantage; initial data suggest there is no detrimental effect on OS by adding </a:t>
            </a:r>
            <a:r>
              <a:rPr lang="en-US" sz="1600" b="0" dirty="0" err="1" smtClean="0"/>
              <a:t>palbociclib</a:t>
            </a:r>
            <a:r>
              <a:rPr lang="en-US" sz="1600" b="0" dirty="0" smtClean="0"/>
              <a:t> </a:t>
            </a:r>
          </a:p>
          <a:p>
            <a:pPr marL="228600" indent="-2286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●"/>
            </a:pPr>
            <a:r>
              <a:rPr lang="en-US" sz="1600" b="0" dirty="0" smtClean="0"/>
              <a:t>A follow-up overall survival analysis will be performed after the accrual of additional events</a:t>
            </a:r>
            <a:endParaRPr lang="en-US" sz="1600" b="0" dirty="0"/>
          </a:p>
        </p:txBody>
      </p:sp>
      <p:sp>
        <p:nvSpPr>
          <p:cNvPr id="287" name="Text Placeholder 5"/>
          <p:cNvSpPr txBox="1">
            <a:spLocks/>
          </p:cNvSpPr>
          <p:nvPr/>
        </p:nvSpPr>
        <p:spPr>
          <a:xfrm>
            <a:off x="5047056" y="6461708"/>
            <a:ext cx="4071328" cy="375196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>
                <a:solidFill>
                  <a:schemeClr val="tx1"/>
                </a:solidFill>
              </a:rPr>
              <a:t>Finn et al. </a:t>
            </a:r>
            <a:r>
              <a:rPr lang="en-GB" i="1" smtClean="0">
                <a:solidFill>
                  <a:schemeClr val="tx1"/>
                </a:solidFill>
              </a:rPr>
              <a:t>Lancet Oncol</a:t>
            </a:r>
            <a:r>
              <a:rPr lang="en-GB" smtClean="0">
                <a:solidFill>
                  <a:schemeClr val="tx1"/>
                </a:solidFill>
              </a:rPr>
              <a:t>. E-pub Dec 16, 2014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39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4" y="1845707"/>
            <a:ext cx="6228692" cy="4345671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85800" y="1476375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AR" altLang="es-AR" dirty="0">
                <a:solidFill>
                  <a:srgbClr val="FFFFFF"/>
                </a:solidFill>
              </a:rPr>
              <a:t> El subtipo molecular se relaciona con la sobrevida desde el diagnóstico de</a:t>
            </a:r>
            <a:endParaRPr lang="en-US" altLang="es-AR" dirty="0">
              <a:solidFill>
                <a:prstClr val="black"/>
              </a:solidFill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447800" y="5348288"/>
            <a:ext cx="685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AR" altLang="es-AR">
              <a:solidFill>
                <a:prstClr val="black"/>
              </a:solidFill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715000" y="6324600"/>
            <a:ext cx="327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AR" altLang="es-AR" sz="1200">
                <a:solidFill>
                  <a:srgbClr val="FFFFFF"/>
                </a:solidFill>
              </a:rPr>
              <a:t>Kennecke y col, J Clin Oncol 2010; 28: 3271</a:t>
            </a:r>
            <a:endParaRPr lang="en-US" altLang="es-AR" sz="12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9144000" cy="1476375"/>
          </a:xfrm>
          <a:prstGeom prst="rect">
            <a:avLst/>
          </a:prstGeom>
          <a:gradFill flip="none" rotWithShape="1">
            <a:gsLst>
              <a:gs pos="0">
                <a:srgbClr val="7A007A">
                  <a:shade val="30000"/>
                  <a:satMod val="115000"/>
                </a:srgbClr>
              </a:gs>
              <a:gs pos="50000">
                <a:srgbClr val="7A007A">
                  <a:shade val="67500"/>
                  <a:satMod val="115000"/>
                </a:srgbClr>
              </a:gs>
              <a:gs pos="100000">
                <a:srgbClr val="7A00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580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altLang="es-AR" sz="3600" b="1" dirty="0">
                <a:solidFill>
                  <a:prstClr val="white"/>
                </a:solidFill>
              </a:rPr>
              <a:t>Tratamiento sistémico del CMM</a:t>
            </a:r>
            <a:r>
              <a:rPr lang="es-AR" altLang="es-AR" sz="2300" b="1" dirty="0">
                <a:solidFill>
                  <a:prstClr val="white"/>
                </a:solidFill>
              </a:rPr>
              <a:t/>
            </a:r>
            <a:br>
              <a:rPr lang="es-AR" altLang="es-AR" sz="2300" b="1" dirty="0">
                <a:solidFill>
                  <a:prstClr val="white"/>
                </a:solidFill>
              </a:rPr>
            </a:br>
            <a:r>
              <a:rPr lang="es-AR" altLang="es-AR" sz="2300" i="1" dirty="0">
                <a:solidFill>
                  <a:prstClr val="white"/>
                </a:solidFill>
              </a:rPr>
              <a:t>Factores pronósticos y predictivos</a:t>
            </a:r>
            <a:br>
              <a:rPr lang="es-AR" altLang="es-AR" sz="2300" i="1" dirty="0">
                <a:solidFill>
                  <a:prstClr val="white"/>
                </a:solidFill>
              </a:rPr>
            </a:br>
            <a:r>
              <a:rPr lang="es-AR" altLang="es-AR" sz="2300" i="1" dirty="0">
                <a:solidFill>
                  <a:prstClr val="white"/>
                </a:solidFill>
              </a:rPr>
              <a:t>Subtipos moleculares</a:t>
            </a:r>
            <a:endParaRPr lang="es-AR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0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057052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en-GB" sz="2800" b="1" dirty="0">
                <a:ln>
                  <a:noFill/>
                </a:ln>
                <a:solidFill>
                  <a:schemeClr val="bg1"/>
                </a:solidFill>
                <a:latin typeface="+mn-lt"/>
              </a:rPr>
              <a:t>PALOMA-1/TRIO-18</a:t>
            </a:r>
            <a:r>
              <a:rPr lang="en-US" sz="2800" b="1" dirty="0">
                <a:ln>
                  <a:noFill/>
                </a:ln>
                <a:solidFill>
                  <a:schemeClr val="bg1"/>
                </a:solidFill>
                <a:latin typeface="+mn-lt"/>
              </a:rPr>
              <a:t>: All-Causality AEs Occurring in ≥10% of Patients (Safety Population) </a:t>
            </a: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323528" y="5733256"/>
            <a:ext cx="7813376" cy="28803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mtClean="0"/>
              <a:t>LET=letrozole; n/a=not applicable; PAL=palbociclib.</a:t>
            </a:r>
          </a:p>
          <a:p>
            <a:r>
              <a:rPr lang="en-US" sz="1000" smtClean="0"/>
              <a:t>One (1%) grade 5 event occurred in the PAL + LET group (from disease progression); none occurred in the LET group.</a:t>
            </a:r>
            <a:endParaRPr lang="en-GB" sz="105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35315"/>
              </p:ext>
            </p:extLst>
          </p:nvPr>
        </p:nvGraphicFramePr>
        <p:xfrm>
          <a:off x="576064" y="1324748"/>
          <a:ext cx="7560841" cy="419248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146561"/>
                <a:gridCol w="1103570"/>
                <a:gridCol w="1103570"/>
                <a:gridCol w="1103570"/>
                <a:gridCol w="1103570"/>
              </a:tblGrid>
              <a:tr h="3226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Adverse event, 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PAL + LET (n=83)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LET (n=77)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4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grades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Grade 3/4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grades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Grade 3/4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288925" marR="0" lvl="0" indent="-288925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Any adverse event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b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Neutropenia 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B37FF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CB37FF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CB37FF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Leukopenia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Fatigue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Anemia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Nausea 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Arthralgia 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Alopecia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Diarrhea 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7391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/>
                        <a:t>Hot flush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4100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Thrombocytopenia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4100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Decreased appetite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4100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Dyspnea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4100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/>
                        <a:t>Nasopharyngitis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34100">
                <a:tc>
                  <a:txBody>
                    <a:bodyPr/>
                    <a:lstStyle/>
                    <a:p>
                      <a:pPr marL="91440" marR="0" eaLnBrk="0" fontAlgn="base" hangingPunct="0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Back pain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288925" marR="0" lvl="0" indent="-288925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  <p:sp>
        <p:nvSpPr>
          <p:cNvPr id="7" name="Rectangle 11"/>
          <p:cNvSpPr/>
          <p:nvPr/>
        </p:nvSpPr>
        <p:spPr>
          <a:xfrm>
            <a:off x="576064" y="609329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C000"/>
              </a:buClr>
              <a:buSzPct val="100000"/>
              <a:buFont typeface="Arial" pitchFamily="34" charset="0"/>
              <a:buChar char="●"/>
            </a:pPr>
            <a:r>
              <a:rPr lang="en-US" sz="1800" b="0" dirty="0" smtClean="0">
                <a:solidFill>
                  <a:srgbClr val="FF0000"/>
                </a:solidFill>
              </a:rPr>
              <a:t> No cases of febrile neutropenia were reported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012160" y="6461708"/>
            <a:ext cx="3106224" cy="375196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mtClean="0"/>
              <a:t>Finn et al. </a:t>
            </a:r>
            <a:r>
              <a:rPr lang="en-GB" i="1" smtClean="0"/>
              <a:t>Lancet Oncol</a:t>
            </a:r>
            <a:r>
              <a:rPr lang="en-GB" smtClean="0"/>
              <a:t>. E-pub Dec 16, 2014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761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549"/>
            <a:ext cx="9144000" cy="1143000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PALOMA-1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279393" y="1479446"/>
            <a:ext cx="8509006" cy="45259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sz="2000" dirty="0" smtClean="0"/>
              <a:t>The combination of </a:t>
            </a:r>
            <a:r>
              <a:rPr lang="en-GB" sz="2000" dirty="0"/>
              <a:t>p</a:t>
            </a:r>
            <a:r>
              <a:rPr lang="en-GB" sz="2000" dirty="0" smtClean="0"/>
              <a:t>albociclib and letrozole compared with letrozole alone </a:t>
            </a:r>
            <a:r>
              <a:rPr lang="en-GB" sz="2000" i="1" dirty="0" smtClean="0"/>
              <a:t>showed statistically </a:t>
            </a:r>
            <a:r>
              <a:rPr lang="en-GB" sz="2000" b="1" i="1" dirty="0" smtClean="0"/>
              <a:t>significant improvement in median PFS </a:t>
            </a:r>
            <a:r>
              <a:rPr lang="en-GB" sz="2000" i="1" dirty="0" smtClean="0"/>
              <a:t>in patients with ER+/HER2– breast cancer</a:t>
            </a:r>
            <a:r>
              <a:rPr lang="en-GB" sz="2000" dirty="0" smtClean="0"/>
              <a:t> at final analysis (AACR, 2014)</a:t>
            </a:r>
          </a:p>
          <a:p>
            <a:pPr>
              <a:spcAft>
                <a:spcPts val="2400"/>
              </a:spcAft>
            </a:pPr>
            <a:r>
              <a:rPr lang="en-GB" sz="2000" dirty="0" smtClean="0"/>
              <a:t>The combination is generally well tolerated, with </a:t>
            </a:r>
            <a:r>
              <a:rPr lang="en-GB" sz="2000" b="1" dirty="0" smtClean="0"/>
              <a:t>uncomplicated neutropenia </a:t>
            </a:r>
            <a:r>
              <a:rPr lang="en-GB" sz="2000" dirty="0" smtClean="0"/>
              <a:t>as the most frequent adverse event </a:t>
            </a:r>
          </a:p>
          <a:p>
            <a:pPr>
              <a:spcAft>
                <a:spcPts val="2400"/>
              </a:spcAft>
            </a:pPr>
            <a:r>
              <a:rPr lang="en-GB" sz="2000" dirty="0" smtClean="0"/>
              <a:t> </a:t>
            </a:r>
            <a:r>
              <a:rPr lang="en-US" sz="2000" b="1" dirty="0"/>
              <a:t>A confirmatory phase 3 study (PALOMA-2) is fully enrolled and ongoing</a:t>
            </a:r>
            <a:endParaRPr lang="en-GB" sz="2000" b="1" strike="sngStrike" dirty="0"/>
          </a:p>
          <a:p>
            <a:pPr>
              <a:spcAft>
                <a:spcPts val="2400"/>
              </a:spcAft>
            </a:pPr>
            <a:endParaRPr lang="en-GB" sz="2000" dirty="0" smtClean="0"/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672148" y="6004645"/>
            <a:ext cx="1765300" cy="292099"/>
          </a:xfrm>
          <a:prstGeom prst="rect">
            <a:avLst/>
          </a:prstGeom>
          <a:solidFill>
            <a:srgbClr val="29292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72" y="3053483"/>
            <a:ext cx="2880320" cy="324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00376" y="3486101"/>
            <a:ext cx="864096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FDA</a:t>
            </a:r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4312" y="5862365"/>
            <a:ext cx="2113136" cy="43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Broadway" panose="04040905080B02020502" pitchFamily="82" charset="0"/>
              </a:rPr>
              <a:t>February 2015</a:t>
            </a:r>
            <a:endParaRPr lang="es-AR" sz="1400" dirty="0">
              <a:solidFill>
                <a:srgbClr val="00B05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3656" y="332656"/>
            <a:ext cx="9147656" cy="696913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Palbociclib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en</a:t>
            </a:r>
            <a:r>
              <a:rPr lang="en-US" sz="2800" b="1" dirty="0" smtClean="0">
                <a:solidFill>
                  <a:schemeClr val="bg1"/>
                </a:solidFill>
              </a:rPr>
              <a:t> HR+/HER2– BC: </a:t>
            </a:r>
            <a:r>
              <a:rPr lang="en-US" sz="2800" b="1" dirty="0" err="1" smtClean="0">
                <a:solidFill>
                  <a:schemeClr val="bg1"/>
                </a:solidFill>
              </a:rPr>
              <a:t>estudios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fase</a:t>
            </a:r>
            <a:r>
              <a:rPr lang="en-US" sz="2800" b="1" dirty="0" smtClean="0">
                <a:solidFill>
                  <a:schemeClr val="bg1"/>
                </a:solidFill>
              </a:rPr>
              <a:t> III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94841"/>
              </p:ext>
            </p:extLst>
          </p:nvPr>
        </p:nvGraphicFramePr>
        <p:xfrm>
          <a:off x="211667" y="1434300"/>
          <a:ext cx="8712199" cy="39168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0334"/>
                <a:gridCol w="1811867"/>
                <a:gridCol w="1753522"/>
                <a:gridCol w="1663238"/>
                <a:gridCol w="1663238"/>
              </a:tblGrid>
              <a:tr h="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Metastatic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Breast Cancer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Post-Neoadjuvant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Study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1008 (PALOMA-2)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1023 (PALOMA-3)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PEARL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PENELOPE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Setting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Endocrine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sensitive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Endocrine</a:t>
                      </a:r>
                      <a:br>
                        <a:rPr lang="en-US" sz="1600" dirty="0" smtClean="0">
                          <a:latin typeface="Calibri" panose="020F0502020204030204" pitchFamily="34" charset="0"/>
                        </a:rPr>
                      </a:b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resistant 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Endocrine</a:t>
                      </a:r>
                      <a:br>
                        <a:rPr lang="en-US" sz="1600" baseline="0" dirty="0" smtClean="0">
                          <a:latin typeface="Calibri" panose="020F0502020204030204" pitchFamily="34" charset="0"/>
                        </a:rPr>
                      </a:b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resistant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High risk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7560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Menopausal status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Postmenopausal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Premenopausal + postmenopausal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Postmenopausal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Premenopausal +</a:t>
                      </a:r>
                      <a:br>
                        <a:rPr lang="en-US" sz="1600" dirty="0" smtClean="0">
                          <a:latin typeface="Calibri" panose="020F0502020204030204" pitchFamily="34" charset="0"/>
                        </a:rPr>
                      </a:b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postmenopausal 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404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No.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</a:rPr>
                        <a:t> of patients 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650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521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348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800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8657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Treatment 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Palbociclib +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letrozole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vs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placebo + letrozole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albociclib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GB" sz="1600" kern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fulvestrant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lacebo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+ fulvestrant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Palbociclib +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exemestane</a:t>
                      </a:r>
                      <a:r>
                        <a:rPr lang="en-GB" sz="1600" baseline="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vs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capecitabine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Palbociclib</a:t>
                      </a:r>
                      <a:br>
                        <a:rPr lang="en-US" sz="16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placebo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404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Primary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</a:rPr>
                        <a:t> endpoint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PFS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PFS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PFS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iDFS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656" y="6387868"/>
            <a:ext cx="781412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ea typeface="MS PGothic"/>
              </a:rPr>
              <a:t>FFPV, first patient first visit; </a:t>
            </a:r>
            <a:r>
              <a:rPr lang="en-GB" sz="1200" dirty="0" err="1">
                <a:solidFill>
                  <a:prstClr val="black"/>
                </a:solidFill>
                <a:ea typeface="MS PGothic"/>
              </a:rPr>
              <a:t>iDFS</a:t>
            </a:r>
            <a:r>
              <a:rPr lang="en-GB" sz="1200" dirty="0">
                <a:solidFill>
                  <a:prstClr val="black"/>
                </a:solidFill>
                <a:ea typeface="MS PGothic"/>
              </a:rPr>
              <a:t>, invasive disease-free survival; PFS, progression-free survival.</a:t>
            </a:r>
          </a:p>
          <a:p>
            <a:r>
              <a:rPr lang="en-GB" sz="1200" dirty="0" err="1">
                <a:solidFill>
                  <a:prstClr val="black"/>
                </a:solidFill>
                <a:ea typeface="MS PGothic"/>
              </a:rPr>
              <a:t>Clinicaltrials.gov.Paloma</a:t>
            </a:r>
            <a:r>
              <a:rPr lang="en-GB" sz="1200" dirty="0">
                <a:solidFill>
                  <a:prstClr val="black"/>
                </a:solidFill>
                <a:ea typeface="MS PGothic"/>
              </a:rPr>
              <a:t> 2: NCT01740427, Paloma 3: NCT 01942135; Pearl: </a:t>
            </a:r>
            <a:r>
              <a:rPr lang="nl-NL" sz="1200" dirty="0">
                <a:solidFill>
                  <a:prstClr val="black"/>
                </a:solidFill>
                <a:ea typeface="ＭＳ Ｐゴシック" pitchFamily="34" charset="-128"/>
              </a:rPr>
              <a:t>NCT02028507 Penelope: NCT01864746</a:t>
            </a:r>
            <a:endParaRPr lang="en-US" sz="1200" dirty="0">
              <a:solidFill>
                <a:prstClr val="black"/>
              </a:solidFill>
              <a:ea typeface="MS PGothic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88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7A007A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</a:rPr>
              <a:t>Vía</a:t>
            </a:r>
            <a:r>
              <a:rPr lang="en-US" sz="4000" dirty="0" smtClean="0">
                <a:solidFill>
                  <a:schemeClr val="bg1"/>
                </a:solidFill>
              </a:rPr>
              <a:t> PI3k/AKT/</a:t>
            </a:r>
            <a:r>
              <a:rPr lang="en-US" sz="4000" dirty="0" err="1" smtClean="0">
                <a:solidFill>
                  <a:schemeClr val="bg1"/>
                </a:solidFill>
              </a:rPr>
              <a:t>mTOR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como</a:t>
            </a:r>
            <a:r>
              <a:rPr lang="en-US" sz="4000" dirty="0" smtClean="0">
                <a:solidFill>
                  <a:schemeClr val="bg1"/>
                </a:solidFill>
              </a:rPr>
              <a:t> Target</a:t>
            </a:r>
            <a:endParaRPr lang="es-AR" sz="4000" dirty="0">
              <a:solidFill>
                <a:schemeClr val="bg1"/>
              </a:solidFill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700808"/>
            <a:ext cx="2378075" cy="2384425"/>
          </a:xfrm>
        </p:spPr>
      </p:pic>
      <p:sp>
        <p:nvSpPr>
          <p:cNvPr id="4" name="Rectangle 3"/>
          <p:cNvSpPr/>
          <p:nvPr/>
        </p:nvSpPr>
        <p:spPr>
          <a:xfrm>
            <a:off x="5148064" y="4149080"/>
            <a:ext cx="2808287" cy="8651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PI3K/AKT/</a:t>
            </a:r>
            <a:r>
              <a:rPr lang="en-US" sz="2800" dirty="0" err="1">
                <a:solidFill>
                  <a:schemeClr val="bg1"/>
                </a:solidFill>
              </a:rPr>
              <a:t>mTOR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4550" y="5518591"/>
            <a:ext cx="3960813" cy="936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00"/>
                </a:solidFill>
              </a:rPr>
              <a:t>Activa</a:t>
            </a:r>
            <a:r>
              <a:rPr lang="en-US" dirty="0">
                <a:solidFill>
                  <a:srgbClr val="C00000"/>
                </a:solidFill>
              </a:rPr>
              <a:t> la </a:t>
            </a:r>
            <a:r>
              <a:rPr lang="en-US" dirty="0" err="1">
                <a:solidFill>
                  <a:srgbClr val="C00000"/>
                </a:solidFill>
              </a:rPr>
              <a:t>Invasión</a:t>
            </a:r>
            <a:r>
              <a:rPr lang="en-US" dirty="0">
                <a:solidFill>
                  <a:srgbClr val="C00000"/>
                </a:solidFill>
              </a:rPr>
              <a:t> 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00"/>
                </a:solidFill>
              </a:rPr>
              <a:t>diseminación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Sistémica</a:t>
            </a:r>
            <a:endParaRPr lang="es-AR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97262" y="5300663"/>
            <a:ext cx="5349875" cy="12969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0445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1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005" y="0"/>
            <a:ext cx="9144000" cy="980728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Inhibidores</a:t>
            </a:r>
            <a:r>
              <a:rPr lang="en-US" sz="4000" dirty="0" smtClean="0">
                <a:solidFill>
                  <a:schemeClr val="bg1"/>
                </a:solidFill>
              </a:rPr>
              <a:t> PI3k: </a:t>
            </a:r>
            <a:r>
              <a:rPr lang="en-US" sz="4000" i="1" dirty="0" err="1" smtClean="0">
                <a:solidFill>
                  <a:schemeClr val="bg1"/>
                </a:solidFill>
              </a:rPr>
              <a:t>pectilisib</a:t>
            </a:r>
            <a:endParaRPr lang="es-AR" sz="40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1052736"/>
            <a:ext cx="770485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A007A"/>
                </a:solidFill>
              </a:rPr>
              <a:t>Activacion</a:t>
            </a:r>
            <a:r>
              <a:rPr lang="en-US" sz="2800" dirty="0" smtClean="0">
                <a:solidFill>
                  <a:srgbClr val="7A007A"/>
                </a:solidFill>
              </a:rPr>
              <a:t> PI3K </a:t>
            </a:r>
            <a:r>
              <a:rPr lang="en-US" sz="2800" dirty="0" err="1" smtClean="0">
                <a:solidFill>
                  <a:srgbClr val="7A007A"/>
                </a:solidFill>
              </a:rPr>
              <a:t>en</a:t>
            </a:r>
            <a:r>
              <a:rPr lang="en-US" sz="2800" dirty="0" smtClean="0">
                <a:solidFill>
                  <a:srgbClr val="7A007A"/>
                </a:solidFill>
              </a:rPr>
              <a:t> </a:t>
            </a:r>
            <a:r>
              <a:rPr lang="en-US" sz="2800" dirty="0" err="1" smtClean="0">
                <a:solidFill>
                  <a:srgbClr val="7A007A"/>
                </a:solidFill>
              </a:rPr>
              <a:t>cáncer</a:t>
            </a:r>
            <a:r>
              <a:rPr lang="en-US" sz="2800" dirty="0" smtClean="0">
                <a:solidFill>
                  <a:srgbClr val="7A007A"/>
                </a:solidFill>
              </a:rPr>
              <a:t> de mama</a:t>
            </a:r>
            <a:endParaRPr lang="es-AR" sz="2800" dirty="0">
              <a:solidFill>
                <a:srgbClr val="7A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272808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2879" y="0"/>
            <a:ext cx="9144000" cy="836712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Inhibidores</a:t>
            </a:r>
            <a:r>
              <a:rPr lang="en-US" sz="4000" dirty="0" smtClean="0">
                <a:solidFill>
                  <a:schemeClr val="bg1"/>
                </a:solidFill>
              </a:rPr>
              <a:t> PI3k</a:t>
            </a:r>
            <a:r>
              <a:rPr lang="en-US" sz="4000" i="1" dirty="0" smtClean="0">
                <a:solidFill>
                  <a:schemeClr val="bg1"/>
                </a:solidFill>
              </a:rPr>
              <a:t>: </a:t>
            </a:r>
            <a:r>
              <a:rPr lang="en-US" sz="4000" i="1" dirty="0" err="1" smtClean="0">
                <a:solidFill>
                  <a:schemeClr val="bg1"/>
                </a:solidFill>
              </a:rPr>
              <a:t>pectilisib</a:t>
            </a:r>
            <a:endParaRPr lang="es-AR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272808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36704" cy="51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69" y="116632"/>
            <a:ext cx="9144000" cy="1143000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Inhibidores</a:t>
            </a:r>
            <a:r>
              <a:rPr lang="en-US" sz="3600" dirty="0" smtClean="0">
                <a:solidFill>
                  <a:schemeClr val="bg1"/>
                </a:solidFill>
              </a:rPr>
              <a:t> PI3k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bg1"/>
                </a:solidFill>
              </a:rPr>
              <a:t>Inhibidores</a:t>
            </a:r>
            <a:r>
              <a:rPr lang="en-US" sz="4000" dirty="0" smtClean="0">
                <a:solidFill>
                  <a:schemeClr val="bg1"/>
                </a:solidFill>
              </a:rPr>
              <a:t> PI3k: </a:t>
            </a:r>
            <a:r>
              <a:rPr lang="en-US" sz="4000" i="1" dirty="0" err="1" smtClean="0">
                <a:solidFill>
                  <a:schemeClr val="bg1"/>
                </a:solidFill>
              </a:rPr>
              <a:t>pectilisib</a:t>
            </a:r>
            <a:endParaRPr lang="es-AR" sz="4000" i="1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0938"/>
            <a:ext cx="215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03" y="1196752"/>
            <a:ext cx="6663994" cy="4929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12464"/>
            <a:ext cx="9144000" cy="968264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bg1"/>
                </a:solidFill>
              </a:rPr>
              <a:t>Inhibidores</a:t>
            </a:r>
            <a:r>
              <a:rPr lang="en-US" sz="4000" dirty="0" smtClean="0">
                <a:solidFill>
                  <a:schemeClr val="bg1"/>
                </a:solidFill>
              </a:rPr>
              <a:t> PI3k: </a:t>
            </a:r>
            <a:r>
              <a:rPr lang="en-US" sz="4000" i="1" dirty="0" err="1" smtClean="0">
                <a:solidFill>
                  <a:schemeClr val="bg1"/>
                </a:solidFill>
              </a:rPr>
              <a:t>pectilisib</a:t>
            </a:r>
            <a:endParaRPr lang="es-A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8" y="1268760"/>
            <a:ext cx="6673924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bg1"/>
                </a:solidFill>
              </a:rPr>
              <a:t>Inhibidores</a:t>
            </a:r>
            <a:r>
              <a:rPr lang="en-US" sz="4000" dirty="0" smtClean="0">
                <a:solidFill>
                  <a:schemeClr val="bg1"/>
                </a:solidFill>
              </a:rPr>
              <a:t> PI3k: </a:t>
            </a:r>
            <a:r>
              <a:rPr lang="en-US" sz="4000" i="1" dirty="0" err="1" smtClean="0">
                <a:solidFill>
                  <a:schemeClr val="bg1"/>
                </a:solidFill>
              </a:rPr>
              <a:t>pectilisib</a:t>
            </a:r>
            <a:endParaRPr lang="es-AR" sz="40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212976"/>
            <a:ext cx="53285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angle 2"/>
          <p:cNvSpPr/>
          <p:nvPr/>
        </p:nvSpPr>
        <p:spPr>
          <a:xfrm>
            <a:off x="3851920" y="4581128"/>
            <a:ext cx="30963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29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1" y="1124744"/>
            <a:ext cx="9144000" cy="1143000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94C-0C22-40D0-90C0-2E7F72BD24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04291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580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Cancer de </a:t>
            </a:r>
            <a:r>
              <a:rPr lang="en-US" sz="4400" dirty="0" smtClean="0">
                <a:solidFill>
                  <a:prstClr val="white"/>
                </a:solidFill>
              </a:rPr>
              <a:t>Mama RH+</a:t>
            </a:r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75%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cáncer</a:t>
            </a:r>
            <a:r>
              <a:rPr lang="en-US" sz="2800" dirty="0" smtClean="0"/>
              <a:t> de mama son </a:t>
            </a:r>
            <a:r>
              <a:rPr lang="en-US" sz="2800" dirty="0" err="1" smtClean="0"/>
              <a:t>hormonodependientes</a:t>
            </a:r>
            <a:r>
              <a:rPr lang="en-US" sz="2800" dirty="0" smtClean="0"/>
              <a:t> ( RH +)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La </a:t>
            </a:r>
            <a:r>
              <a:rPr lang="en-US" sz="2800" b="1" dirty="0" err="1" smtClean="0"/>
              <a:t>terapia</a:t>
            </a:r>
            <a:r>
              <a:rPr lang="en-US" sz="2800" b="1" dirty="0" smtClean="0"/>
              <a:t> hormonal </a:t>
            </a:r>
            <a:r>
              <a:rPr lang="en-US" sz="2800" b="1" dirty="0" err="1" smtClean="0"/>
              <a:t>es</a:t>
            </a:r>
            <a:r>
              <a:rPr lang="en-US" sz="2800" b="1" dirty="0"/>
              <a:t> </a:t>
            </a:r>
            <a:r>
              <a:rPr lang="en-US" sz="2800" b="1" dirty="0" smtClean="0"/>
              <a:t>el standard of car</a:t>
            </a:r>
            <a:r>
              <a:rPr lang="en-US" sz="2800" dirty="0" smtClean="0"/>
              <a:t>e para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pacientes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Importantes</a:t>
            </a:r>
            <a:r>
              <a:rPr lang="en-US" sz="2800" dirty="0" smtClean="0"/>
              <a:t> </a:t>
            </a:r>
            <a:r>
              <a:rPr lang="en-US" sz="2800" dirty="0" err="1" smtClean="0"/>
              <a:t>desarrollos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los </a:t>
            </a:r>
            <a:r>
              <a:rPr lang="en-US" sz="2800" dirty="0" err="1" smtClean="0"/>
              <a:t>últimos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 </a:t>
            </a:r>
            <a:r>
              <a:rPr lang="en-US" sz="2800" dirty="0" err="1" smtClean="0"/>
              <a:t>han</a:t>
            </a:r>
            <a:r>
              <a:rPr lang="en-US" sz="2800" dirty="0" smtClean="0"/>
              <a:t> </a:t>
            </a:r>
            <a:r>
              <a:rPr lang="en-US" sz="2800" dirty="0" err="1" smtClean="0"/>
              <a:t>ofrecido</a:t>
            </a:r>
            <a:r>
              <a:rPr lang="en-US" sz="2800" dirty="0" smtClean="0"/>
              <a:t> </a:t>
            </a:r>
            <a:r>
              <a:rPr lang="en-US" sz="2800" dirty="0" err="1" smtClean="0"/>
              <a:t>tratamiento</a:t>
            </a:r>
            <a:r>
              <a:rPr lang="en-US" sz="2800" dirty="0" smtClean="0"/>
              <a:t> </a:t>
            </a:r>
            <a:r>
              <a:rPr lang="en-US" sz="2800" dirty="0" err="1" smtClean="0"/>
              <a:t>promisorios</a:t>
            </a:r>
            <a:r>
              <a:rPr lang="en-US" sz="2800" dirty="0" smtClean="0"/>
              <a:t> y </a:t>
            </a:r>
            <a:r>
              <a:rPr lang="en-US" sz="2800" dirty="0" err="1" smtClean="0"/>
              <a:t>mejor</a:t>
            </a:r>
            <a:r>
              <a:rPr lang="en-US" sz="2800" dirty="0" smtClean="0"/>
              <a:t> </a:t>
            </a:r>
            <a:r>
              <a:rPr lang="en-US" sz="2800" dirty="0" err="1" smtClean="0"/>
              <a:t>calidad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para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 ( RH+ Her2-)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05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87109" r="29907" b="8463"/>
          <a:stretch>
            <a:fillRect/>
          </a:stretch>
        </p:blipFill>
        <p:spPr bwMode="auto">
          <a:xfrm>
            <a:off x="3771900" y="6124575"/>
            <a:ext cx="31591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2914650" y="5313363"/>
            <a:ext cx="409575" cy="93662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flipV="1">
            <a:off x="3390900" y="5273675"/>
            <a:ext cx="450850" cy="53975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flipV="1">
            <a:off x="3895725" y="5254625"/>
            <a:ext cx="446088" cy="30163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4413250" y="5246688"/>
            <a:ext cx="450850" cy="22225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4962525" y="5262563"/>
            <a:ext cx="433388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5481638" y="5270500"/>
            <a:ext cx="431800" cy="1428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6048375" y="5294313"/>
            <a:ext cx="436563" cy="30162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580188" y="5334000"/>
            <a:ext cx="409575" cy="5873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7053263" y="5405438"/>
            <a:ext cx="449262" cy="122237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98447" y="2619205"/>
            <a:ext cx="4192070" cy="318661"/>
            <a:chOff x="3122596" y="1857952"/>
            <a:chExt cx="4938661" cy="327844"/>
          </a:xfrm>
          <a:solidFill>
            <a:srgbClr val="CF6A59"/>
          </a:solidFill>
        </p:grpSpPr>
        <p:grpSp>
          <p:nvGrpSpPr>
            <p:cNvPr id="3" name="Group 1038"/>
            <p:cNvGrpSpPr>
              <a:grpSpLocks/>
            </p:cNvGrpSpPr>
            <p:nvPr/>
          </p:nvGrpSpPr>
          <p:grpSpPr bwMode="auto">
            <a:xfrm>
              <a:off x="3124200" y="1857952"/>
              <a:ext cx="4937057" cy="175444"/>
              <a:chOff x="3124200" y="1857952"/>
              <a:chExt cx="4937057" cy="175444"/>
            </a:xfrm>
            <a:grpFill/>
          </p:grpSpPr>
          <p:grpSp>
            <p:nvGrpSpPr>
              <p:cNvPr id="13" name="Group 1037"/>
              <p:cNvGrpSpPr>
                <a:grpSpLocks/>
              </p:cNvGrpSpPr>
              <p:nvPr/>
            </p:nvGrpSpPr>
            <p:grpSpPr bwMode="auto">
              <a:xfrm>
                <a:off x="3124200" y="1895475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22" name="Group 1034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4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31" name="Oval 930"/>
                    <p:cNvSpPr/>
                    <p:nvPr/>
                  </p:nvSpPr>
                  <p:spPr>
                    <a:xfrm>
                      <a:off x="3098081" y="1904327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32" name="Straight Connector 931"/>
                    <p:cNvCxnSpPr>
                      <a:stCxn id="931" idx="4"/>
                    </p:cNvCxnSpPr>
                    <p:nvPr/>
                  </p:nvCxnSpPr>
                  <p:spPr>
                    <a:xfrm>
                      <a:off x="3121582" y="1948040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29" name="Oval 39"/>
                    <p:cNvSpPr/>
                    <p:nvPr/>
                  </p:nvSpPr>
                  <p:spPr>
                    <a:xfrm>
                      <a:off x="3097421" y="1904327"/>
                      <a:ext cx="40288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30" name="Straight Connector 40"/>
                    <p:cNvCxnSpPr/>
                    <p:nvPr/>
                  </p:nvCxnSpPr>
                  <p:spPr>
                    <a:xfrm>
                      <a:off x="3120923" y="1948040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27" name="Oval 42"/>
                    <p:cNvSpPr/>
                    <p:nvPr/>
                  </p:nvSpPr>
                  <p:spPr>
                    <a:xfrm>
                      <a:off x="3098590" y="1903765"/>
                      <a:ext cx="47003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28" name="Straight Connector 43"/>
                    <p:cNvCxnSpPr/>
                    <p:nvPr/>
                  </p:nvCxnSpPr>
                  <p:spPr>
                    <a:xfrm>
                      <a:off x="3122091" y="1940753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25" name="Oval 45"/>
                    <p:cNvSpPr/>
                    <p:nvPr/>
                  </p:nvSpPr>
                  <p:spPr>
                    <a:xfrm>
                      <a:off x="3097931" y="1903765"/>
                      <a:ext cx="47003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26" name="Straight Connector 46"/>
                    <p:cNvCxnSpPr/>
                    <p:nvPr/>
                  </p:nvCxnSpPr>
                  <p:spPr>
                    <a:xfrm>
                      <a:off x="3121432" y="1940753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Group 52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19" name="Oval 918"/>
                    <p:cNvSpPr/>
                    <p:nvPr/>
                  </p:nvSpPr>
                  <p:spPr>
                    <a:xfrm>
                      <a:off x="3098441" y="1904890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20" name="Straight Connector 919"/>
                    <p:cNvCxnSpPr>
                      <a:stCxn id="919" idx="4"/>
                    </p:cNvCxnSpPr>
                    <p:nvPr/>
                  </p:nvCxnSpPr>
                  <p:spPr>
                    <a:xfrm>
                      <a:off x="3121942" y="1948602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17" name="Oval 61"/>
                    <p:cNvSpPr/>
                    <p:nvPr/>
                  </p:nvSpPr>
                  <p:spPr>
                    <a:xfrm>
                      <a:off x="3097782" y="1904890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18" name="Straight Connector 917"/>
                    <p:cNvCxnSpPr/>
                    <p:nvPr/>
                  </p:nvCxnSpPr>
                  <p:spPr>
                    <a:xfrm>
                      <a:off x="3121283" y="1948602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15" name="Oval 59"/>
                    <p:cNvSpPr/>
                    <p:nvPr/>
                  </p:nvSpPr>
                  <p:spPr>
                    <a:xfrm>
                      <a:off x="3105665" y="1904327"/>
                      <a:ext cx="40288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16" name="Straight Connector 60"/>
                    <p:cNvCxnSpPr/>
                    <p:nvPr/>
                  </p:nvCxnSpPr>
                  <p:spPr>
                    <a:xfrm>
                      <a:off x="3122452" y="1948040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13" name="Oval 57"/>
                    <p:cNvSpPr/>
                    <p:nvPr/>
                  </p:nvSpPr>
                  <p:spPr>
                    <a:xfrm>
                      <a:off x="3098290" y="1904327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14" name="Straight Connector 58"/>
                    <p:cNvCxnSpPr/>
                    <p:nvPr/>
                  </p:nvCxnSpPr>
                  <p:spPr>
                    <a:xfrm>
                      <a:off x="3121792" y="1948040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8" name="Group 432"/>
              <p:cNvGrpSpPr>
                <a:grpSpLocks/>
              </p:cNvGrpSpPr>
              <p:nvPr/>
            </p:nvGrpSpPr>
            <p:grpSpPr bwMode="auto">
              <a:xfrm>
                <a:off x="3431381" y="1893094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69" name="Group 433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0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05" name="Oval 457"/>
                    <p:cNvSpPr/>
                    <p:nvPr/>
                  </p:nvSpPr>
                  <p:spPr>
                    <a:xfrm>
                      <a:off x="3101454" y="1903347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06" name="Straight Connector 458"/>
                    <p:cNvCxnSpPr/>
                    <p:nvPr/>
                  </p:nvCxnSpPr>
                  <p:spPr>
                    <a:xfrm>
                      <a:off x="3124956" y="1948740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1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03" name="Oval 455"/>
                    <p:cNvSpPr/>
                    <p:nvPr/>
                  </p:nvSpPr>
                  <p:spPr>
                    <a:xfrm>
                      <a:off x="3100795" y="1903347"/>
                      <a:ext cx="35252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04" name="Straight Connector 456"/>
                    <p:cNvCxnSpPr/>
                    <p:nvPr/>
                  </p:nvCxnSpPr>
                  <p:spPr>
                    <a:xfrm>
                      <a:off x="3120940" y="1948740"/>
                      <a:ext cx="1678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" name="Group 449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01" name="Oval 453"/>
                    <p:cNvSpPr/>
                    <p:nvPr/>
                  </p:nvSpPr>
                  <p:spPr>
                    <a:xfrm>
                      <a:off x="3101964" y="1902784"/>
                      <a:ext cx="41966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02" name="Straight Connector 454"/>
                    <p:cNvCxnSpPr/>
                    <p:nvPr/>
                  </p:nvCxnSpPr>
                  <p:spPr>
                    <a:xfrm>
                      <a:off x="3122108" y="1948178"/>
                      <a:ext cx="1678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99" name="Oval 451"/>
                    <p:cNvSpPr/>
                    <p:nvPr/>
                  </p:nvSpPr>
                  <p:spPr>
                    <a:xfrm>
                      <a:off x="3097947" y="1902784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00" name="Straight Connector 452"/>
                    <p:cNvCxnSpPr/>
                    <p:nvPr/>
                  </p:nvCxnSpPr>
                  <p:spPr>
                    <a:xfrm>
                      <a:off x="3121448" y="1948178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4" name="Group 434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5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93" name="Oval 892"/>
                    <p:cNvSpPr/>
                    <p:nvPr/>
                  </p:nvSpPr>
                  <p:spPr>
                    <a:xfrm>
                      <a:off x="3101815" y="1910634"/>
                      <a:ext cx="45324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94" name="Straight Connector 446"/>
                    <p:cNvCxnSpPr>
                      <a:stCxn id="893" idx="4"/>
                    </p:cNvCxnSpPr>
                    <p:nvPr/>
                  </p:nvCxnSpPr>
                  <p:spPr>
                    <a:xfrm>
                      <a:off x="3125316" y="1949302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436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91" name="Oval 890"/>
                    <p:cNvSpPr/>
                    <p:nvPr/>
                  </p:nvSpPr>
                  <p:spPr>
                    <a:xfrm>
                      <a:off x="3101155" y="1910634"/>
                      <a:ext cx="41967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92" name="Straight Connector 891"/>
                    <p:cNvCxnSpPr>
                      <a:stCxn id="891" idx="4"/>
                    </p:cNvCxnSpPr>
                    <p:nvPr/>
                  </p:nvCxnSpPr>
                  <p:spPr>
                    <a:xfrm>
                      <a:off x="3121299" y="1949302"/>
                      <a:ext cx="1679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 437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89" name="Oval 888"/>
                    <p:cNvSpPr/>
                    <p:nvPr/>
                  </p:nvSpPr>
                  <p:spPr>
                    <a:xfrm>
                      <a:off x="3109038" y="1903347"/>
                      <a:ext cx="3525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90" name="Straight Connector 889"/>
                    <p:cNvCxnSpPr>
                      <a:stCxn id="889" idx="4"/>
                    </p:cNvCxnSpPr>
                    <p:nvPr/>
                  </p:nvCxnSpPr>
                  <p:spPr>
                    <a:xfrm>
                      <a:off x="3122468" y="1948740"/>
                      <a:ext cx="1679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" name="Group 438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87" name="Oval 886"/>
                    <p:cNvSpPr/>
                    <p:nvPr/>
                  </p:nvSpPr>
                  <p:spPr>
                    <a:xfrm>
                      <a:off x="3098307" y="1903347"/>
                      <a:ext cx="45324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88" name="Straight Connector 887"/>
                    <p:cNvCxnSpPr>
                      <a:stCxn id="887" idx="4"/>
                    </p:cNvCxnSpPr>
                    <p:nvPr/>
                  </p:nvCxnSpPr>
                  <p:spPr>
                    <a:xfrm>
                      <a:off x="3121809" y="1948740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9" name="Group 486"/>
              <p:cNvGrpSpPr>
                <a:grpSpLocks/>
              </p:cNvGrpSpPr>
              <p:nvPr/>
            </p:nvGrpSpPr>
            <p:grpSpPr bwMode="auto">
              <a:xfrm>
                <a:off x="3740943" y="1890713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80" name="Group 487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1" name="Group 501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79" name="Oval 878"/>
                    <p:cNvSpPr/>
                    <p:nvPr/>
                  </p:nvSpPr>
                  <p:spPr>
                    <a:xfrm>
                      <a:off x="3100768" y="1904046"/>
                      <a:ext cx="38610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80" name="Straight Connector 879"/>
                    <p:cNvCxnSpPr>
                      <a:stCxn id="879" idx="4"/>
                    </p:cNvCxnSpPr>
                    <p:nvPr/>
                  </p:nvCxnSpPr>
                  <p:spPr>
                    <a:xfrm>
                      <a:off x="3124269" y="1947758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" name="Group 502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77" name="Oval 876"/>
                    <p:cNvSpPr/>
                    <p:nvPr/>
                  </p:nvSpPr>
                  <p:spPr>
                    <a:xfrm>
                      <a:off x="3101787" y="1904046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78" name="Straight Connector 877"/>
                    <p:cNvCxnSpPr>
                      <a:stCxn id="877" idx="4"/>
                    </p:cNvCxnSpPr>
                    <p:nvPr/>
                  </p:nvCxnSpPr>
                  <p:spPr>
                    <a:xfrm>
                      <a:off x="3121931" y="1947758"/>
                      <a:ext cx="1679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" name="Group 503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75" name="Oval 874"/>
                    <p:cNvSpPr/>
                    <p:nvPr/>
                  </p:nvSpPr>
                  <p:spPr>
                    <a:xfrm>
                      <a:off x="3101278" y="1903483"/>
                      <a:ext cx="41966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76" name="Straight Connector 875"/>
                    <p:cNvCxnSpPr>
                      <a:stCxn id="875" idx="4"/>
                    </p:cNvCxnSpPr>
                    <p:nvPr/>
                  </p:nvCxnSpPr>
                  <p:spPr>
                    <a:xfrm>
                      <a:off x="3121422" y="1940471"/>
                      <a:ext cx="1678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4" name="Group 504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73" name="Oval 505"/>
                    <p:cNvSpPr/>
                    <p:nvPr/>
                  </p:nvSpPr>
                  <p:spPr>
                    <a:xfrm>
                      <a:off x="3105654" y="1903483"/>
                      <a:ext cx="38609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>
                      <a:off x="3122441" y="1940471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" name="Group 488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6" name="Group 489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67" name="Oval 866"/>
                    <p:cNvSpPr/>
                    <p:nvPr/>
                  </p:nvSpPr>
                  <p:spPr>
                    <a:xfrm>
                      <a:off x="3101129" y="1904608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68" name="Straight Connector 867"/>
                    <p:cNvCxnSpPr>
                      <a:stCxn id="867" idx="4"/>
                    </p:cNvCxnSpPr>
                    <p:nvPr/>
                  </p:nvCxnSpPr>
                  <p:spPr>
                    <a:xfrm>
                      <a:off x="3124630" y="1948321"/>
                      <a:ext cx="0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" name="Group 490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65" name="Oval 864"/>
                    <p:cNvSpPr/>
                    <p:nvPr/>
                  </p:nvSpPr>
                  <p:spPr>
                    <a:xfrm>
                      <a:off x="3102148" y="1904608"/>
                      <a:ext cx="41966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66" name="Straight Connector 865"/>
                    <p:cNvCxnSpPr>
                      <a:stCxn id="865" idx="4"/>
                    </p:cNvCxnSpPr>
                    <p:nvPr/>
                  </p:nvCxnSpPr>
                  <p:spPr>
                    <a:xfrm>
                      <a:off x="3122292" y="1948321"/>
                      <a:ext cx="1678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" name="Group 491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63" name="Oval 862"/>
                    <p:cNvSpPr/>
                    <p:nvPr/>
                  </p:nvSpPr>
                  <p:spPr>
                    <a:xfrm>
                      <a:off x="3101637" y="1904046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64" name="Straight Connector 863"/>
                    <p:cNvCxnSpPr>
                      <a:stCxn id="863" idx="4"/>
                    </p:cNvCxnSpPr>
                    <p:nvPr/>
                  </p:nvCxnSpPr>
                  <p:spPr>
                    <a:xfrm>
                      <a:off x="3121781" y="1947758"/>
                      <a:ext cx="1679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492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61" name="Oval 493"/>
                    <p:cNvSpPr/>
                    <p:nvPr/>
                  </p:nvSpPr>
                  <p:spPr>
                    <a:xfrm>
                      <a:off x="3106014" y="1904046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62" name="Straight Connector 861"/>
                    <p:cNvCxnSpPr/>
                    <p:nvPr/>
                  </p:nvCxnSpPr>
                  <p:spPr>
                    <a:xfrm>
                      <a:off x="3129515" y="1947758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0" name="Group 513"/>
              <p:cNvGrpSpPr>
                <a:grpSpLocks/>
              </p:cNvGrpSpPr>
              <p:nvPr/>
            </p:nvGrpSpPr>
            <p:grpSpPr bwMode="auto">
              <a:xfrm>
                <a:off x="4048124" y="1888332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99" name="Group 514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00" name="Group 52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53" name="Oval 852"/>
                    <p:cNvSpPr/>
                    <p:nvPr/>
                  </p:nvSpPr>
                  <p:spPr>
                    <a:xfrm>
                      <a:off x="3097429" y="1903064"/>
                      <a:ext cx="40288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54" name="Straight Connector 853"/>
                    <p:cNvCxnSpPr>
                      <a:stCxn id="853" idx="4"/>
                    </p:cNvCxnSpPr>
                    <p:nvPr/>
                  </p:nvCxnSpPr>
                  <p:spPr>
                    <a:xfrm>
                      <a:off x="3120930" y="194845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1" name="Group 52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51" name="Oval 850"/>
                    <p:cNvSpPr/>
                    <p:nvPr/>
                  </p:nvSpPr>
                  <p:spPr>
                    <a:xfrm>
                      <a:off x="3090054" y="1903064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52" name="Straight Connector 851"/>
                    <p:cNvCxnSpPr>
                      <a:stCxn id="851" idx="4"/>
                    </p:cNvCxnSpPr>
                    <p:nvPr/>
                  </p:nvCxnSpPr>
                  <p:spPr>
                    <a:xfrm>
                      <a:off x="3113555" y="194845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" name="Group 53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49" name="Oval 848"/>
                    <p:cNvSpPr/>
                    <p:nvPr/>
                  </p:nvSpPr>
                  <p:spPr>
                    <a:xfrm>
                      <a:off x="3097937" y="1902501"/>
                      <a:ext cx="47003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50" name="Straight Connector 849"/>
                    <p:cNvCxnSpPr>
                      <a:stCxn id="849" idx="4"/>
                    </p:cNvCxnSpPr>
                    <p:nvPr/>
                  </p:nvCxnSpPr>
                  <p:spPr>
                    <a:xfrm>
                      <a:off x="3121439" y="194789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" name="Group 53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47" name="Oval 846"/>
                    <p:cNvSpPr/>
                    <p:nvPr/>
                  </p:nvSpPr>
                  <p:spPr>
                    <a:xfrm>
                      <a:off x="3097278" y="1902501"/>
                      <a:ext cx="38609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48" name="Straight Connector 847"/>
                    <p:cNvCxnSpPr>
                      <a:stCxn id="847" idx="4"/>
                    </p:cNvCxnSpPr>
                    <p:nvPr/>
                  </p:nvCxnSpPr>
                  <p:spPr>
                    <a:xfrm>
                      <a:off x="3114065" y="194789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2" name="Group 515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13" name="Group 51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41" name="Oval 840"/>
                    <p:cNvSpPr/>
                    <p:nvPr/>
                  </p:nvSpPr>
                  <p:spPr>
                    <a:xfrm>
                      <a:off x="3097788" y="1910351"/>
                      <a:ext cx="45325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42" name="Straight Connector 841"/>
                    <p:cNvCxnSpPr>
                      <a:stCxn id="841" idx="4"/>
                    </p:cNvCxnSpPr>
                    <p:nvPr/>
                  </p:nvCxnSpPr>
                  <p:spPr>
                    <a:xfrm>
                      <a:off x="3121290" y="1949021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4" name="Group 51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39" name="Oval 838"/>
                    <p:cNvSpPr/>
                    <p:nvPr/>
                  </p:nvSpPr>
                  <p:spPr>
                    <a:xfrm>
                      <a:off x="3092093" y="1910351"/>
                      <a:ext cx="43645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40" name="Straight Connector 839"/>
                    <p:cNvCxnSpPr>
                      <a:stCxn id="839" idx="4"/>
                    </p:cNvCxnSpPr>
                    <p:nvPr/>
                  </p:nvCxnSpPr>
                  <p:spPr>
                    <a:xfrm>
                      <a:off x="3113916" y="1949021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5" name="Group 51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37" name="Oval 836"/>
                    <p:cNvSpPr/>
                    <p:nvPr/>
                  </p:nvSpPr>
                  <p:spPr>
                    <a:xfrm>
                      <a:off x="3098298" y="1903064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38" name="Straight Connector 837"/>
                    <p:cNvCxnSpPr>
                      <a:stCxn id="837" idx="4"/>
                    </p:cNvCxnSpPr>
                    <p:nvPr/>
                  </p:nvCxnSpPr>
                  <p:spPr>
                    <a:xfrm>
                      <a:off x="3121799" y="194845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6" name="Group 51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35" name="Oval 834"/>
                    <p:cNvSpPr/>
                    <p:nvPr/>
                  </p:nvSpPr>
                  <p:spPr>
                    <a:xfrm>
                      <a:off x="3097638" y="1903064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36" name="Straight Connector 835"/>
                    <p:cNvCxnSpPr>
                      <a:stCxn id="835" idx="4"/>
                    </p:cNvCxnSpPr>
                    <p:nvPr/>
                  </p:nvCxnSpPr>
                  <p:spPr>
                    <a:xfrm>
                      <a:off x="3121139" y="194845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5" name="Group 540"/>
              <p:cNvGrpSpPr>
                <a:grpSpLocks/>
              </p:cNvGrpSpPr>
              <p:nvPr/>
            </p:nvGrpSpPr>
            <p:grpSpPr bwMode="auto">
              <a:xfrm>
                <a:off x="4362450" y="1885950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126" name="Group 541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27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27" name="Oval 826"/>
                    <p:cNvSpPr/>
                    <p:nvPr/>
                  </p:nvSpPr>
                  <p:spPr>
                    <a:xfrm>
                      <a:off x="3098693" y="1912171"/>
                      <a:ext cx="45324" cy="35307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28" name="Straight Connector 566"/>
                    <p:cNvCxnSpPr>
                      <a:stCxn id="827" idx="4"/>
                    </p:cNvCxnSpPr>
                    <p:nvPr/>
                  </p:nvCxnSpPr>
                  <p:spPr>
                    <a:xfrm>
                      <a:off x="3122195" y="194747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25" name="Oval 824"/>
                    <p:cNvSpPr/>
                    <p:nvPr/>
                  </p:nvSpPr>
                  <p:spPr>
                    <a:xfrm>
                      <a:off x="3098033" y="1912171"/>
                      <a:ext cx="45325" cy="35307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26" name="Straight Connector 825"/>
                    <p:cNvCxnSpPr>
                      <a:stCxn id="825" idx="4"/>
                    </p:cNvCxnSpPr>
                    <p:nvPr/>
                  </p:nvCxnSpPr>
                  <p:spPr>
                    <a:xfrm>
                      <a:off x="3121535" y="194747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23" name="Oval 822"/>
                    <p:cNvSpPr/>
                    <p:nvPr/>
                  </p:nvSpPr>
                  <p:spPr>
                    <a:xfrm>
                      <a:off x="3105917" y="1904883"/>
                      <a:ext cx="38610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24" name="Straight Connector 823"/>
                    <p:cNvCxnSpPr>
                      <a:stCxn id="823" idx="4"/>
                    </p:cNvCxnSpPr>
                    <p:nvPr/>
                  </p:nvCxnSpPr>
                  <p:spPr>
                    <a:xfrm>
                      <a:off x="3129418" y="1946915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21" name="Oval 820"/>
                    <p:cNvSpPr/>
                    <p:nvPr/>
                  </p:nvSpPr>
                  <p:spPr>
                    <a:xfrm>
                      <a:off x="3098543" y="1904883"/>
                      <a:ext cx="45324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22" name="Straight Connector 821"/>
                    <p:cNvCxnSpPr>
                      <a:stCxn id="821" idx="4"/>
                    </p:cNvCxnSpPr>
                    <p:nvPr/>
                  </p:nvCxnSpPr>
                  <p:spPr>
                    <a:xfrm>
                      <a:off x="3122045" y="1946915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9" name="Group 542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40" name="Group 543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15" name="Oval 814"/>
                    <p:cNvSpPr/>
                    <p:nvPr/>
                  </p:nvSpPr>
                  <p:spPr>
                    <a:xfrm>
                      <a:off x="3105768" y="1912733"/>
                      <a:ext cx="38610" cy="35307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16" name="Straight Connector 554"/>
                    <p:cNvCxnSpPr>
                      <a:stCxn id="815" idx="4"/>
                    </p:cNvCxnSpPr>
                    <p:nvPr/>
                  </p:nvCxnSpPr>
                  <p:spPr>
                    <a:xfrm>
                      <a:off x="3122554" y="1948040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13" name="Oval 812"/>
                    <p:cNvSpPr/>
                    <p:nvPr/>
                  </p:nvSpPr>
                  <p:spPr>
                    <a:xfrm>
                      <a:off x="3098394" y="1912733"/>
                      <a:ext cx="45324" cy="35307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14" name="Straight Connector 813"/>
                    <p:cNvCxnSpPr>
                      <a:stCxn id="813" idx="4"/>
                    </p:cNvCxnSpPr>
                    <p:nvPr/>
                  </p:nvCxnSpPr>
                  <p:spPr>
                    <a:xfrm>
                      <a:off x="3121895" y="1948040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Group 545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11" name="Oval 810"/>
                    <p:cNvSpPr/>
                    <p:nvPr/>
                  </p:nvSpPr>
                  <p:spPr>
                    <a:xfrm>
                      <a:off x="3106277" y="1912171"/>
                      <a:ext cx="45324" cy="35307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12" name="Straight Connector 811"/>
                    <p:cNvCxnSpPr>
                      <a:stCxn id="811" idx="4"/>
                    </p:cNvCxnSpPr>
                    <p:nvPr/>
                  </p:nvCxnSpPr>
                  <p:spPr>
                    <a:xfrm>
                      <a:off x="3129779" y="194747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1" name="Group 546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09" name="Oval 808"/>
                    <p:cNvSpPr/>
                    <p:nvPr/>
                  </p:nvSpPr>
                  <p:spPr>
                    <a:xfrm>
                      <a:off x="3105617" y="1912171"/>
                      <a:ext cx="38610" cy="35307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10" name="Straight Connector 809"/>
                    <p:cNvCxnSpPr>
                      <a:stCxn id="809" idx="4"/>
                    </p:cNvCxnSpPr>
                    <p:nvPr/>
                  </p:nvCxnSpPr>
                  <p:spPr>
                    <a:xfrm>
                      <a:off x="3122404" y="194747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2" name="Group 567"/>
              <p:cNvGrpSpPr>
                <a:grpSpLocks/>
              </p:cNvGrpSpPr>
              <p:nvPr/>
            </p:nvGrpSpPr>
            <p:grpSpPr bwMode="auto">
              <a:xfrm>
                <a:off x="4669631" y="1883569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153" name="Group 568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54" name="Group 58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801" name="Oval 592"/>
                    <p:cNvSpPr/>
                    <p:nvPr/>
                  </p:nvSpPr>
                  <p:spPr>
                    <a:xfrm>
                      <a:off x="3102067" y="1902783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02" name="Straight Connector 593"/>
                    <p:cNvCxnSpPr/>
                    <p:nvPr/>
                  </p:nvCxnSpPr>
                  <p:spPr>
                    <a:xfrm>
                      <a:off x="3125568" y="1948177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3" name="Group 58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99" name="Oval 798"/>
                    <p:cNvSpPr/>
                    <p:nvPr/>
                  </p:nvSpPr>
                  <p:spPr>
                    <a:xfrm>
                      <a:off x="3101408" y="1902783"/>
                      <a:ext cx="41966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800" name="Straight Connector 799"/>
                    <p:cNvCxnSpPr>
                      <a:stCxn id="799" idx="4"/>
                    </p:cNvCxnSpPr>
                    <p:nvPr/>
                  </p:nvCxnSpPr>
                  <p:spPr>
                    <a:xfrm>
                      <a:off x="3121552" y="1948177"/>
                      <a:ext cx="1678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4" name="Group 58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97" name="Oval 796"/>
                    <p:cNvSpPr/>
                    <p:nvPr/>
                  </p:nvSpPr>
                  <p:spPr>
                    <a:xfrm>
                      <a:off x="3109291" y="1902221"/>
                      <a:ext cx="35252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98" name="Straight Connector 797"/>
                    <p:cNvCxnSpPr>
                      <a:stCxn id="797" idx="4"/>
                    </p:cNvCxnSpPr>
                    <p:nvPr/>
                  </p:nvCxnSpPr>
                  <p:spPr>
                    <a:xfrm>
                      <a:off x="3129435" y="1945933"/>
                      <a:ext cx="1678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58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95" name="Oval 794"/>
                    <p:cNvSpPr/>
                    <p:nvPr/>
                  </p:nvSpPr>
                  <p:spPr>
                    <a:xfrm>
                      <a:off x="3098559" y="1902221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96" name="Straight Connector 795"/>
                    <p:cNvCxnSpPr>
                      <a:stCxn id="795" idx="4"/>
                    </p:cNvCxnSpPr>
                    <p:nvPr/>
                  </p:nvCxnSpPr>
                  <p:spPr>
                    <a:xfrm>
                      <a:off x="3122060" y="1945933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6" name="Group 569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67" name="Group 57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89" name="Oval 580"/>
                    <p:cNvSpPr/>
                    <p:nvPr/>
                  </p:nvSpPr>
                  <p:spPr>
                    <a:xfrm>
                      <a:off x="3109142" y="1903346"/>
                      <a:ext cx="38609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90" name="Straight Connector 581"/>
                    <p:cNvCxnSpPr/>
                    <p:nvPr/>
                  </p:nvCxnSpPr>
                  <p:spPr>
                    <a:xfrm>
                      <a:off x="3125928" y="1948739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8" name="Group 57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87" name="Oval 786"/>
                    <p:cNvSpPr/>
                    <p:nvPr/>
                  </p:nvSpPr>
                  <p:spPr>
                    <a:xfrm>
                      <a:off x="3101767" y="1903346"/>
                      <a:ext cx="41967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88" name="Straight Connector 787"/>
                    <p:cNvCxnSpPr>
                      <a:stCxn id="787" idx="4"/>
                    </p:cNvCxnSpPr>
                    <p:nvPr/>
                  </p:nvCxnSpPr>
                  <p:spPr>
                    <a:xfrm>
                      <a:off x="3121911" y="1948739"/>
                      <a:ext cx="1679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7" name="Group 57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85" name="Oval 784"/>
                    <p:cNvSpPr/>
                    <p:nvPr/>
                  </p:nvSpPr>
                  <p:spPr>
                    <a:xfrm>
                      <a:off x="3109650" y="1902783"/>
                      <a:ext cx="41967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86" name="Straight Connector 785"/>
                    <p:cNvCxnSpPr>
                      <a:stCxn id="785" idx="4"/>
                    </p:cNvCxnSpPr>
                    <p:nvPr/>
                  </p:nvCxnSpPr>
                  <p:spPr>
                    <a:xfrm>
                      <a:off x="3129794" y="1948177"/>
                      <a:ext cx="1679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" name="Group 57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83" name="Oval 782"/>
                    <p:cNvSpPr/>
                    <p:nvPr/>
                  </p:nvSpPr>
                  <p:spPr>
                    <a:xfrm>
                      <a:off x="3105634" y="1902783"/>
                      <a:ext cx="38609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84" name="Straight Connector 783"/>
                    <p:cNvCxnSpPr>
                      <a:stCxn id="783" idx="4"/>
                    </p:cNvCxnSpPr>
                    <p:nvPr/>
                  </p:nvCxnSpPr>
                  <p:spPr>
                    <a:xfrm>
                      <a:off x="3122421" y="1948177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9" name="Group 594"/>
              <p:cNvGrpSpPr>
                <a:grpSpLocks/>
              </p:cNvGrpSpPr>
              <p:nvPr/>
            </p:nvGrpSpPr>
            <p:grpSpPr bwMode="auto">
              <a:xfrm>
                <a:off x="4979193" y="1881188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180" name="Group 595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89" name="Group 609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75" name="Oval 619"/>
                    <p:cNvSpPr/>
                    <p:nvPr/>
                  </p:nvSpPr>
                  <p:spPr>
                    <a:xfrm>
                      <a:off x="3101380" y="1905165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76" name="Straight Connector 620"/>
                    <p:cNvCxnSpPr/>
                    <p:nvPr/>
                  </p:nvCxnSpPr>
                  <p:spPr>
                    <a:xfrm>
                      <a:off x="3124882" y="194887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" name="Group 610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73" name="Oval 772"/>
                    <p:cNvSpPr/>
                    <p:nvPr/>
                  </p:nvSpPr>
                  <p:spPr>
                    <a:xfrm>
                      <a:off x="3100721" y="1905165"/>
                      <a:ext cx="35252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74" name="Straight Connector 618"/>
                    <p:cNvCxnSpPr>
                      <a:stCxn id="773" idx="4"/>
                    </p:cNvCxnSpPr>
                    <p:nvPr/>
                  </p:nvCxnSpPr>
                  <p:spPr>
                    <a:xfrm>
                      <a:off x="3120866" y="194887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1" name="Group 611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71" name="Oval 770"/>
                    <p:cNvSpPr/>
                    <p:nvPr/>
                  </p:nvSpPr>
                  <p:spPr>
                    <a:xfrm>
                      <a:off x="3101890" y="1904603"/>
                      <a:ext cx="41966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72" name="Straight Connector 771"/>
                    <p:cNvCxnSpPr>
                      <a:stCxn id="771" idx="4"/>
                    </p:cNvCxnSpPr>
                    <p:nvPr/>
                  </p:nvCxnSpPr>
                  <p:spPr>
                    <a:xfrm>
                      <a:off x="3122034" y="1948315"/>
                      <a:ext cx="1678" cy="68931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2" name="Group 612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69" name="Oval 768"/>
                    <p:cNvSpPr/>
                    <p:nvPr/>
                  </p:nvSpPr>
                  <p:spPr>
                    <a:xfrm>
                      <a:off x="3097873" y="1904603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70" name="Straight Connector 769"/>
                    <p:cNvCxnSpPr>
                      <a:stCxn id="769" idx="4"/>
                    </p:cNvCxnSpPr>
                    <p:nvPr/>
                  </p:nvCxnSpPr>
                  <p:spPr>
                    <a:xfrm>
                      <a:off x="3121374" y="1948315"/>
                      <a:ext cx="0" cy="68931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3" name="Group 596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194" name="Group 597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63" name="Oval 607"/>
                    <p:cNvSpPr/>
                    <p:nvPr/>
                  </p:nvSpPr>
                  <p:spPr>
                    <a:xfrm>
                      <a:off x="3101741" y="1912452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64" name="Straight Connector 608"/>
                    <p:cNvCxnSpPr/>
                    <p:nvPr/>
                  </p:nvCxnSpPr>
                  <p:spPr>
                    <a:xfrm>
                      <a:off x="3125242" y="1956165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3" name="Group 598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61" name="Oval 760"/>
                    <p:cNvSpPr/>
                    <p:nvPr/>
                  </p:nvSpPr>
                  <p:spPr>
                    <a:xfrm>
                      <a:off x="3101081" y="1912452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62" name="Straight Connector 606"/>
                    <p:cNvCxnSpPr>
                      <a:stCxn id="761" idx="4"/>
                    </p:cNvCxnSpPr>
                    <p:nvPr/>
                  </p:nvCxnSpPr>
                  <p:spPr>
                    <a:xfrm>
                      <a:off x="3121225" y="1956165"/>
                      <a:ext cx="1679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" name="Group 599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59" name="Oval 758"/>
                    <p:cNvSpPr/>
                    <p:nvPr/>
                  </p:nvSpPr>
                  <p:spPr>
                    <a:xfrm>
                      <a:off x="3103929" y="1905165"/>
                      <a:ext cx="40288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60" name="Straight Connector 759"/>
                    <p:cNvCxnSpPr>
                      <a:stCxn id="759" idx="4"/>
                    </p:cNvCxnSpPr>
                    <p:nvPr/>
                  </p:nvCxnSpPr>
                  <p:spPr>
                    <a:xfrm>
                      <a:off x="3122393" y="1948878"/>
                      <a:ext cx="1679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600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57" name="Oval 756"/>
                    <p:cNvSpPr/>
                    <p:nvPr/>
                  </p:nvSpPr>
                  <p:spPr>
                    <a:xfrm>
                      <a:off x="3098233" y="1905165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58" name="Straight Connector 757"/>
                    <p:cNvCxnSpPr>
                      <a:stCxn id="757" idx="4"/>
                    </p:cNvCxnSpPr>
                    <p:nvPr/>
                  </p:nvCxnSpPr>
                  <p:spPr>
                    <a:xfrm>
                      <a:off x="3121735" y="194887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6" name="Group 621"/>
              <p:cNvGrpSpPr>
                <a:grpSpLocks/>
              </p:cNvGrpSpPr>
              <p:nvPr/>
            </p:nvGrpSpPr>
            <p:grpSpPr bwMode="auto">
              <a:xfrm>
                <a:off x="5286374" y="1878807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215" name="Group 622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216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49" name="Oval 646"/>
                    <p:cNvSpPr/>
                    <p:nvPr/>
                  </p:nvSpPr>
                  <p:spPr>
                    <a:xfrm>
                      <a:off x="3098040" y="1902501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50" name="Straight Connector 647"/>
                    <p:cNvCxnSpPr/>
                    <p:nvPr/>
                  </p:nvCxnSpPr>
                  <p:spPr>
                    <a:xfrm>
                      <a:off x="3121541" y="194789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7" name="Group 63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47" name="Oval 644"/>
                    <p:cNvSpPr/>
                    <p:nvPr/>
                  </p:nvSpPr>
                  <p:spPr>
                    <a:xfrm>
                      <a:off x="3097380" y="1902501"/>
                      <a:ext cx="38610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48" name="Straight Connector 645"/>
                    <p:cNvCxnSpPr/>
                    <p:nvPr/>
                  </p:nvCxnSpPr>
                  <p:spPr>
                    <a:xfrm>
                      <a:off x="3120881" y="194789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63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45" name="Oval 744"/>
                    <p:cNvSpPr/>
                    <p:nvPr/>
                  </p:nvSpPr>
                  <p:spPr>
                    <a:xfrm>
                      <a:off x="3098548" y="1901939"/>
                      <a:ext cx="45325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46" name="Straight Connector 745"/>
                    <p:cNvCxnSpPr>
                      <a:stCxn id="745" idx="4"/>
                    </p:cNvCxnSpPr>
                    <p:nvPr/>
                  </p:nvCxnSpPr>
                  <p:spPr>
                    <a:xfrm>
                      <a:off x="3122050" y="1940609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9" name="Group 63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43" name="Oval 742"/>
                    <p:cNvSpPr/>
                    <p:nvPr/>
                  </p:nvSpPr>
                  <p:spPr>
                    <a:xfrm>
                      <a:off x="3097890" y="1901939"/>
                      <a:ext cx="45324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44" name="Straight Connector 743"/>
                    <p:cNvCxnSpPr>
                      <a:stCxn id="743" idx="4"/>
                    </p:cNvCxnSpPr>
                    <p:nvPr/>
                  </p:nvCxnSpPr>
                  <p:spPr>
                    <a:xfrm>
                      <a:off x="3121391" y="1940609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0" name="Group 623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229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37" name="Oval 634"/>
                    <p:cNvSpPr/>
                    <p:nvPr/>
                  </p:nvSpPr>
                  <p:spPr>
                    <a:xfrm>
                      <a:off x="3098399" y="1903064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38" name="Straight Connector 635"/>
                    <p:cNvCxnSpPr/>
                    <p:nvPr/>
                  </p:nvCxnSpPr>
                  <p:spPr>
                    <a:xfrm>
                      <a:off x="3121901" y="194845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0" name="Group 62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35" name="Oval 632"/>
                    <p:cNvSpPr/>
                    <p:nvPr/>
                  </p:nvSpPr>
                  <p:spPr>
                    <a:xfrm>
                      <a:off x="3097741" y="1903064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36" name="Straight Connector 633"/>
                    <p:cNvCxnSpPr/>
                    <p:nvPr/>
                  </p:nvCxnSpPr>
                  <p:spPr>
                    <a:xfrm>
                      <a:off x="3121242" y="1948458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Group 62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33" name="Oval 732"/>
                    <p:cNvSpPr/>
                    <p:nvPr/>
                  </p:nvSpPr>
                  <p:spPr>
                    <a:xfrm>
                      <a:off x="3105624" y="1902501"/>
                      <a:ext cx="38609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34" name="Straight Connector 733"/>
                    <p:cNvCxnSpPr>
                      <a:stCxn id="733" idx="4"/>
                    </p:cNvCxnSpPr>
                    <p:nvPr/>
                  </p:nvCxnSpPr>
                  <p:spPr>
                    <a:xfrm>
                      <a:off x="3122410" y="194789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2" name="Group 62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31" name="Oval 730"/>
                    <p:cNvSpPr/>
                    <p:nvPr/>
                  </p:nvSpPr>
                  <p:spPr>
                    <a:xfrm>
                      <a:off x="3098249" y="1902501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32" name="Straight Connector 731"/>
                    <p:cNvCxnSpPr>
                      <a:stCxn id="731" idx="4"/>
                    </p:cNvCxnSpPr>
                    <p:nvPr/>
                  </p:nvCxnSpPr>
                  <p:spPr>
                    <a:xfrm>
                      <a:off x="3121751" y="194789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41" name="Group 648"/>
              <p:cNvGrpSpPr>
                <a:grpSpLocks/>
              </p:cNvGrpSpPr>
              <p:nvPr/>
            </p:nvGrpSpPr>
            <p:grpSpPr bwMode="auto">
              <a:xfrm>
                <a:off x="5586664" y="1874620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242" name="Group 649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243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23" name="Oval 722"/>
                    <p:cNvSpPr/>
                    <p:nvPr/>
                  </p:nvSpPr>
                  <p:spPr>
                    <a:xfrm>
                      <a:off x="3098232" y="1903325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24" name="Straight Connector 723"/>
                    <p:cNvCxnSpPr>
                      <a:stCxn id="723" idx="4"/>
                    </p:cNvCxnSpPr>
                    <p:nvPr/>
                  </p:nvCxnSpPr>
                  <p:spPr>
                    <a:xfrm>
                      <a:off x="3121734" y="194872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4" name="Group 71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21" name="Oval 720"/>
                    <p:cNvSpPr/>
                    <p:nvPr/>
                  </p:nvSpPr>
                  <p:spPr>
                    <a:xfrm>
                      <a:off x="3097574" y="1903325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22" name="Straight Connector 721"/>
                    <p:cNvCxnSpPr>
                      <a:stCxn id="721" idx="4"/>
                    </p:cNvCxnSpPr>
                    <p:nvPr/>
                  </p:nvCxnSpPr>
                  <p:spPr>
                    <a:xfrm>
                      <a:off x="3121075" y="194872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" name="Group 71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19" name="Oval 718"/>
                    <p:cNvSpPr/>
                    <p:nvPr/>
                  </p:nvSpPr>
                  <p:spPr>
                    <a:xfrm>
                      <a:off x="3098742" y="1902763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20" name="Straight Connector 719"/>
                    <p:cNvCxnSpPr>
                      <a:stCxn id="719" idx="4"/>
                    </p:cNvCxnSpPr>
                    <p:nvPr/>
                  </p:nvCxnSpPr>
                  <p:spPr>
                    <a:xfrm>
                      <a:off x="3122243" y="194815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6" name="Group 71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17" name="Oval 716"/>
                    <p:cNvSpPr/>
                    <p:nvPr/>
                  </p:nvSpPr>
                  <p:spPr>
                    <a:xfrm>
                      <a:off x="3098082" y="1902763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18" name="Straight Connector 717"/>
                    <p:cNvCxnSpPr>
                      <a:stCxn id="717" idx="4"/>
                    </p:cNvCxnSpPr>
                    <p:nvPr/>
                  </p:nvCxnSpPr>
                  <p:spPr>
                    <a:xfrm>
                      <a:off x="3121583" y="194815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5" name="Group 650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256" name="Group 651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11" name="Oval 710"/>
                    <p:cNvSpPr/>
                    <p:nvPr/>
                  </p:nvSpPr>
                  <p:spPr>
                    <a:xfrm>
                      <a:off x="3098593" y="1910613"/>
                      <a:ext cx="45324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12" name="Straight Connector 711"/>
                    <p:cNvCxnSpPr>
                      <a:stCxn id="711" idx="4"/>
                    </p:cNvCxnSpPr>
                    <p:nvPr/>
                  </p:nvCxnSpPr>
                  <p:spPr>
                    <a:xfrm>
                      <a:off x="3122094" y="1949282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7" name="Group 652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09" name="Oval 708"/>
                    <p:cNvSpPr/>
                    <p:nvPr/>
                  </p:nvSpPr>
                  <p:spPr>
                    <a:xfrm>
                      <a:off x="3097933" y="1910613"/>
                      <a:ext cx="45325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10" name="Straight Connector 709"/>
                    <p:cNvCxnSpPr>
                      <a:stCxn id="709" idx="4"/>
                    </p:cNvCxnSpPr>
                    <p:nvPr/>
                  </p:nvCxnSpPr>
                  <p:spPr>
                    <a:xfrm>
                      <a:off x="3121434" y="1949282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8" name="Group 653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07" name="Oval 706"/>
                    <p:cNvSpPr/>
                    <p:nvPr/>
                  </p:nvSpPr>
                  <p:spPr>
                    <a:xfrm>
                      <a:off x="3105816" y="1903325"/>
                      <a:ext cx="38610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08" name="Straight Connector 707"/>
                    <p:cNvCxnSpPr>
                      <a:stCxn id="707" idx="4"/>
                    </p:cNvCxnSpPr>
                    <p:nvPr/>
                  </p:nvCxnSpPr>
                  <p:spPr>
                    <a:xfrm>
                      <a:off x="3129318" y="194872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7" name="Group 654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705" name="Oval 704"/>
                    <p:cNvSpPr/>
                    <p:nvPr/>
                  </p:nvSpPr>
                  <p:spPr>
                    <a:xfrm>
                      <a:off x="3098443" y="1903325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706" name="Straight Connector 705"/>
                    <p:cNvCxnSpPr>
                      <a:stCxn id="705" idx="4"/>
                    </p:cNvCxnSpPr>
                    <p:nvPr/>
                  </p:nvCxnSpPr>
                  <p:spPr>
                    <a:xfrm>
                      <a:off x="3121944" y="194872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8" name="Group 675"/>
              <p:cNvGrpSpPr>
                <a:grpSpLocks/>
              </p:cNvGrpSpPr>
              <p:nvPr/>
            </p:nvGrpSpPr>
            <p:grpSpPr bwMode="auto">
              <a:xfrm>
                <a:off x="5893845" y="1872239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269" name="Group 676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270" name="Group 69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97" name="Oval 696"/>
                    <p:cNvSpPr/>
                    <p:nvPr/>
                  </p:nvSpPr>
                  <p:spPr>
                    <a:xfrm>
                      <a:off x="3098249" y="1902345"/>
                      <a:ext cx="48681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98" name="Straight Connector 697"/>
                    <p:cNvCxnSpPr>
                      <a:stCxn id="697" idx="4"/>
                    </p:cNvCxnSpPr>
                    <p:nvPr/>
                  </p:nvCxnSpPr>
                  <p:spPr>
                    <a:xfrm>
                      <a:off x="3123429" y="1946057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1" name="Group 69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95" name="Oval 694"/>
                    <p:cNvSpPr/>
                    <p:nvPr/>
                  </p:nvSpPr>
                  <p:spPr>
                    <a:xfrm>
                      <a:off x="3097589" y="1902345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96" name="Straight Connector 695"/>
                    <p:cNvCxnSpPr>
                      <a:stCxn id="695" idx="4"/>
                    </p:cNvCxnSpPr>
                    <p:nvPr/>
                  </p:nvCxnSpPr>
                  <p:spPr>
                    <a:xfrm>
                      <a:off x="3121091" y="1946057"/>
                      <a:ext cx="1679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2" name="Group 69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93" name="Oval 692"/>
                    <p:cNvSpPr/>
                    <p:nvPr/>
                  </p:nvSpPr>
                  <p:spPr>
                    <a:xfrm>
                      <a:off x="3098758" y="1901782"/>
                      <a:ext cx="45325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94" name="Straight Connector 693"/>
                    <p:cNvCxnSpPr>
                      <a:stCxn id="693" idx="4"/>
                    </p:cNvCxnSpPr>
                    <p:nvPr/>
                  </p:nvCxnSpPr>
                  <p:spPr>
                    <a:xfrm>
                      <a:off x="3122259" y="1938770"/>
                      <a:ext cx="1679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" name="Group 69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91" name="Oval 690"/>
                    <p:cNvSpPr/>
                    <p:nvPr/>
                  </p:nvSpPr>
                  <p:spPr>
                    <a:xfrm>
                      <a:off x="3096420" y="1901782"/>
                      <a:ext cx="47003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92" name="Straight Connector 691"/>
                    <p:cNvCxnSpPr>
                      <a:stCxn id="691" idx="4"/>
                    </p:cNvCxnSpPr>
                    <p:nvPr/>
                  </p:nvCxnSpPr>
                  <p:spPr>
                    <a:xfrm>
                      <a:off x="3121600" y="1938770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2" name="Group 677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283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85" name="Oval 684"/>
                    <p:cNvSpPr/>
                    <p:nvPr/>
                  </p:nvSpPr>
                  <p:spPr>
                    <a:xfrm>
                      <a:off x="3098609" y="1902907"/>
                      <a:ext cx="48682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86" name="Straight Connector 685"/>
                    <p:cNvCxnSpPr>
                      <a:stCxn id="685" idx="4"/>
                    </p:cNvCxnSpPr>
                    <p:nvPr/>
                  </p:nvCxnSpPr>
                  <p:spPr>
                    <a:xfrm>
                      <a:off x="3123789" y="1946620"/>
                      <a:ext cx="0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4" name="Group 67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83" name="Oval 682"/>
                    <p:cNvSpPr/>
                    <p:nvPr/>
                  </p:nvSpPr>
                  <p:spPr>
                    <a:xfrm>
                      <a:off x="3097950" y="1902907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84" name="Straight Connector 683"/>
                    <p:cNvCxnSpPr>
                      <a:stCxn id="683" idx="4"/>
                    </p:cNvCxnSpPr>
                    <p:nvPr/>
                  </p:nvCxnSpPr>
                  <p:spPr>
                    <a:xfrm>
                      <a:off x="3121451" y="1946620"/>
                      <a:ext cx="0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" name="Group 68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81" name="Oval 680"/>
                    <p:cNvSpPr/>
                    <p:nvPr/>
                  </p:nvSpPr>
                  <p:spPr>
                    <a:xfrm>
                      <a:off x="3105833" y="1902345"/>
                      <a:ext cx="38609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82" name="Straight Connector 681"/>
                    <p:cNvCxnSpPr>
                      <a:stCxn id="681" idx="4"/>
                    </p:cNvCxnSpPr>
                    <p:nvPr/>
                  </p:nvCxnSpPr>
                  <p:spPr>
                    <a:xfrm>
                      <a:off x="3129334" y="1946057"/>
                      <a:ext cx="1678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68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79" name="Oval 678"/>
                    <p:cNvSpPr/>
                    <p:nvPr/>
                  </p:nvSpPr>
                  <p:spPr>
                    <a:xfrm>
                      <a:off x="3096780" y="1902345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80" name="Straight Connector 679"/>
                    <p:cNvCxnSpPr>
                      <a:stCxn id="679" idx="4"/>
                    </p:cNvCxnSpPr>
                    <p:nvPr/>
                  </p:nvCxnSpPr>
                  <p:spPr>
                    <a:xfrm>
                      <a:off x="3121960" y="1946057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5" name="Group 702"/>
              <p:cNvGrpSpPr>
                <a:grpSpLocks/>
              </p:cNvGrpSpPr>
              <p:nvPr/>
            </p:nvGrpSpPr>
            <p:grpSpPr bwMode="auto">
              <a:xfrm>
                <a:off x="6203407" y="1869858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296" name="Group 703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297" name="Group 717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71" name="Oval 670"/>
                    <p:cNvSpPr/>
                    <p:nvPr/>
                  </p:nvSpPr>
                  <p:spPr>
                    <a:xfrm>
                      <a:off x="3097564" y="1903045"/>
                      <a:ext cx="45324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72" name="Straight Connector 671"/>
                    <p:cNvCxnSpPr>
                      <a:stCxn id="671" idx="4"/>
                    </p:cNvCxnSpPr>
                    <p:nvPr/>
                  </p:nvCxnSpPr>
                  <p:spPr>
                    <a:xfrm>
                      <a:off x="3122743" y="1948438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8" name="Group 718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69" name="Oval 668"/>
                    <p:cNvSpPr/>
                    <p:nvPr/>
                  </p:nvSpPr>
                  <p:spPr>
                    <a:xfrm>
                      <a:off x="3090189" y="1903045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70" name="Straight Connector 669"/>
                    <p:cNvCxnSpPr>
                      <a:stCxn id="669" idx="4"/>
                    </p:cNvCxnSpPr>
                    <p:nvPr/>
                  </p:nvCxnSpPr>
                  <p:spPr>
                    <a:xfrm>
                      <a:off x="3113691" y="1948438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7" name="Group 719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67" name="Oval 666"/>
                    <p:cNvSpPr/>
                    <p:nvPr/>
                  </p:nvSpPr>
                  <p:spPr>
                    <a:xfrm>
                      <a:off x="3098073" y="1902482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68" name="Straight Connector 667"/>
                    <p:cNvCxnSpPr>
                      <a:stCxn id="667" idx="4"/>
                    </p:cNvCxnSpPr>
                    <p:nvPr/>
                  </p:nvCxnSpPr>
                  <p:spPr>
                    <a:xfrm>
                      <a:off x="3121574" y="1947876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8" name="Group 720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65" name="Oval 664"/>
                    <p:cNvSpPr/>
                    <p:nvPr/>
                  </p:nvSpPr>
                  <p:spPr>
                    <a:xfrm>
                      <a:off x="3095735" y="1902482"/>
                      <a:ext cx="40288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66" name="Straight Connector 665"/>
                    <p:cNvCxnSpPr>
                      <a:stCxn id="665" idx="4"/>
                    </p:cNvCxnSpPr>
                    <p:nvPr/>
                  </p:nvCxnSpPr>
                  <p:spPr>
                    <a:xfrm>
                      <a:off x="3120915" y="1947876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9" name="Group 704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10" name="Group 705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59" name="Oval 658"/>
                    <p:cNvSpPr/>
                    <p:nvPr/>
                  </p:nvSpPr>
                  <p:spPr>
                    <a:xfrm>
                      <a:off x="3097924" y="1910332"/>
                      <a:ext cx="48682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60" name="Straight Connector 659"/>
                    <p:cNvCxnSpPr>
                      <a:stCxn id="659" idx="4"/>
                    </p:cNvCxnSpPr>
                    <p:nvPr/>
                  </p:nvCxnSpPr>
                  <p:spPr>
                    <a:xfrm>
                      <a:off x="3123104" y="1949001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9" name="Group 706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57" name="Oval 656"/>
                    <p:cNvSpPr/>
                    <p:nvPr/>
                  </p:nvSpPr>
                  <p:spPr>
                    <a:xfrm>
                      <a:off x="3097265" y="1910332"/>
                      <a:ext cx="38609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58" name="Straight Connector 657"/>
                    <p:cNvCxnSpPr>
                      <a:stCxn id="657" idx="4"/>
                    </p:cNvCxnSpPr>
                    <p:nvPr/>
                  </p:nvCxnSpPr>
                  <p:spPr>
                    <a:xfrm>
                      <a:off x="3114051" y="1949001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0" name="Group 707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55" name="Oval 654"/>
                    <p:cNvSpPr/>
                    <p:nvPr/>
                  </p:nvSpPr>
                  <p:spPr>
                    <a:xfrm>
                      <a:off x="3098433" y="1903045"/>
                      <a:ext cx="45324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56" name="Straight Connector 655"/>
                    <p:cNvCxnSpPr>
                      <a:stCxn id="655" idx="4"/>
                    </p:cNvCxnSpPr>
                    <p:nvPr/>
                  </p:nvCxnSpPr>
                  <p:spPr>
                    <a:xfrm>
                      <a:off x="3121935" y="1948438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1" name="Group 708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53" name="Oval 652"/>
                    <p:cNvSpPr/>
                    <p:nvPr/>
                  </p:nvSpPr>
                  <p:spPr>
                    <a:xfrm>
                      <a:off x="3096095" y="1903045"/>
                      <a:ext cx="4700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54" name="Straight Connector 653"/>
                    <p:cNvCxnSpPr>
                      <a:stCxn id="653" idx="4"/>
                    </p:cNvCxnSpPr>
                    <p:nvPr/>
                  </p:nvCxnSpPr>
                  <p:spPr>
                    <a:xfrm>
                      <a:off x="3121275" y="1948438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22" name="Group 729"/>
              <p:cNvGrpSpPr>
                <a:grpSpLocks/>
              </p:cNvGrpSpPr>
              <p:nvPr/>
            </p:nvGrpSpPr>
            <p:grpSpPr bwMode="auto">
              <a:xfrm>
                <a:off x="6510588" y="1867477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323" name="Group 730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24" name="Group 74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45" name="Oval 644"/>
                    <p:cNvSpPr/>
                    <p:nvPr/>
                  </p:nvSpPr>
                  <p:spPr>
                    <a:xfrm>
                      <a:off x="3097580" y="1910469"/>
                      <a:ext cx="45325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46" name="Straight Connector 645"/>
                    <p:cNvCxnSpPr>
                      <a:stCxn id="645" idx="4"/>
                    </p:cNvCxnSpPr>
                    <p:nvPr/>
                  </p:nvCxnSpPr>
                  <p:spPr>
                    <a:xfrm>
                      <a:off x="3121081" y="1947456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3" name="Group 74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43" name="Oval 642"/>
                    <p:cNvSpPr/>
                    <p:nvPr/>
                  </p:nvSpPr>
                  <p:spPr>
                    <a:xfrm>
                      <a:off x="3090206" y="1910469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44" name="Straight Connector 643"/>
                    <p:cNvCxnSpPr>
                      <a:stCxn id="643" idx="4"/>
                    </p:cNvCxnSpPr>
                    <p:nvPr/>
                  </p:nvCxnSpPr>
                  <p:spPr>
                    <a:xfrm>
                      <a:off x="3113708" y="1947456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74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41" name="Oval 640"/>
                    <p:cNvSpPr/>
                    <p:nvPr/>
                  </p:nvSpPr>
                  <p:spPr>
                    <a:xfrm>
                      <a:off x="3098090" y="1903181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42" name="Straight Connector 641"/>
                    <p:cNvCxnSpPr>
                      <a:stCxn id="641" idx="4"/>
                    </p:cNvCxnSpPr>
                    <p:nvPr/>
                  </p:nvCxnSpPr>
                  <p:spPr>
                    <a:xfrm>
                      <a:off x="3121591" y="1946894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5" name="Group 74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39" name="Oval 638"/>
                    <p:cNvSpPr/>
                    <p:nvPr/>
                  </p:nvSpPr>
                  <p:spPr>
                    <a:xfrm>
                      <a:off x="3097430" y="1903181"/>
                      <a:ext cx="38610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40" name="Straight Connector 639"/>
                    <p:cNvCxnSpPr>
                      <a:stCxn id="639" idx="4"/>
                    </p:cNvCxnSpPr>
                    <p:nvPr/>
                  </p:nvCxnSpPr>
                  <p:spPr>
                    <a:xfrm>
                      <a:off x="3120931" y="1946894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36" name="Group 731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4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33" name="Oval 632"/>
                    <p:cNvSpPr/>
                    <p:nvPr/>
                  </p:nvSpPr>
                  <p:spPr>
                    <a:xfrm>
                      <a:off x="3097940" y="1911031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34" name="Straight Connector 633"/>
                    <p:cNvCxnSpPr>
                      <a:stCxn id="633" idx="4"/>
                    </p:cNvCxnSpPr>
                    <p:nvPr/>
                  </p:nvCxnSpPr>
                  <p:spPr>
                    <a:xfrm>
                      <a:off x="3121442" y="1948019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31" name="Oval 630"/>
                    <p:cNvSpPr/>
                    <p:nvPr/>
                  </p:nvSpPr>
                  <p:spPr>
                    <a:xfrm>
                      <a:off x="3097281" y="1911031"/>
                      <a:ext cx="38610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32" name="Straight Connector 631"/>
                    <p:cNvCxnSpPr>
                      <a:stCxn id="631" idx="4"/>
                    </p:cNvCxnSpPr>
                    <p:nvPr/>
                  </p:nvCxnSpPr>
                  <p:spPr>
                    <a:xfrm>
                      <a:off x="3114067" y="1948019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29" name="Oval 628"/>
                    <p:cNvSpPr/>
                    <p:nvPr/>
                  </p:nvSpPr>
                  <p:spPr>
                    <a:xfrm>
                      <a:off x="3098449" y="1910469"/>
                      <a:ext cx="45325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30" name="Straight Connector 629"/>
                    <p:cNvCxnSpPr>
                      <a:stCxn id="629" idx="4"/>
                    </p:cNvCxnSpPr>
                    <p:nvPr/>
                  </p:nvCxnSpPr>
                  <p:spPr>
                    <a:xfrm>
                      <a:off x="3121950" y="1947456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3097790" y="1910469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28" name="Straight Connector 627"/>
                    <p:cNvCxnSpPr>
                      <a:stCxn id="627" idx="4"/>
                    </p:cNvCxnSpPr>
                    <p:nvPr/>
                  </p:nvCxnSpPr>
                  <p:spPr>
                    <a:xfrm>
                      <a:off x="3121292" y="1947456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49" name="Group 756"/>
              <p:cNvGrpSpPr>
                <a:grpSpLocks/>
              </p:cNvGrpSpPr>
              <p:nvPr/>
            </p:nvGrpSpPr>
            <p:grpSpPr bwMode="auto">
              <a:xfrm>
                <a:off x="6824914" y="1865095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350" name="Group 757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59" name="Group 771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19" name="Oval 618"/>
                    <p:cNvSpPr/>
                    <p:nvPr/>
                  </p:nvSpPr>
                  <p:spPr>
                    <a:xfrm>
                      <a:off x="3098845" y="1902763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20" name="Straight Connector 619"/>
                    <p:cNvCxnSpPr>
                      <a:stCxn id="619" idx="4"/>
                    </p:cNvCxnSpPr>
                    <p:nvPr/>
                  </p:nvCxnSpPr>
                  <p:spPr>
                    <a:xfrm>
                      <a:off x="3122346" y="194815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0" name="Group 772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17" name="Oval 616"/>
                    <p:cNvSpPr/>
                    <p:nvPr/>
                  </p:nvSpPr>
                  <p:spPr>
                    <a:xfrm>
                      <a:off x="3098186" y="1902763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18" name="Straight Connector 617"/>
                    <p:cNvCxnSpPr>
                      <a:stCxn id="617" idx="4"/>
                    </p:cNvCxnSpPr>
                    <p:nvPr/>
                  </p:nvCxnSpPr>
                  <p:spPr>
                    <a:xfrm>
                      <a:off x="3121687" y="194815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1" name="Group 773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15" name="Oval 614"/>
                    <p:cNvSpPr/>
                    <p:nvPr/>
                  </p:nvSpPr>
                  <p:spPr>
                    <a:xfrm>
                      <a:off x="3106069" y="1902201"/>
                      <a:ext cx="45324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16" name="Straight Connector 615"/>
                    <p:cNvCxnSpPr>
                      <a:stCxn id="615" idx="4"/>
                    </p:cNvCxnSpPr>
                    <p:nvPr/>
                  </p:nvCxnSpPr>
                  <p:spPr>
                    <a:xfrm>
                      <a:off x="3129570" y="1944233"/>
                      <a:ext cx="0" cy="68931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2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13" name="Oval 612"/>
                    <p:cNvSpPr/>
                    <p:nvPr/>
                  </p:nvSpPr>
                  <p:spPr>
                    <a:xfrm>
                      <a:off x="3098694" y="1902201"/>
                      <a:ext cx="45325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14" name="Straight Connector 613"/>
                    <p:cNvCxnSpPr>
                      <a:stCxn id="613" idx="4"/>
                    </p:cNvCxnSpPr>
                    <p:nvPr/>
                  </p:nvCxnSpPr>
                  <p:spPr>
                    <a:xfrm>
                      <a:off x="3122196" y="1944233"/>
                      <a:ext cx="0" cy="68931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1" name="Group 758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72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07" name="Oval 606"/>
                    <p:cNvSpPr/>
                    <p:nvPr/>
                  </p:nvSpPr>
                  <p:spPr>
                    <a:xfrm>
                      <a:off x="3105920" y="1903325"/>
                      <a:ext cx="38609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08" name="Straight Connector 607"/>
                    <p:cNvCxnSpPr>
                      <a:stCxn id="607" idx="4"/>
                    </p:cNvCxnSpPr>
                    <p:nvPr/>
                  </p:nvCxnSpPr>
                  <p:spPr>
                    <a:xfrm>
                      <a:off x="3129421" y="194872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3" name="Group 760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05" name="Oval 604"/>
                    <p:cNvSpPr/>
                    <p:nvPr/>
                  </p:nvSpPr>
                  <p:spPr>
                    <a:xfrm>
                      <a:off x="3098545" y="1903325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06" name="Straight Connector 605"/>
                    <p:cNvCxnSpPr>
                      <a:stCxn id="605" idx="4"/>
                    </p:cNvCxnSpPr>
                    <p:nvPr/>
                  </p:nvCxnSpPr>
                  <p:spPr>
                    <a:xfrm>
                      <a:off x="3122047" y="194872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4" name="Group 761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03" name="Oval 602"/>
                    <p:cNvSpPr/>
                    <p:nvPr/>
                  </p:nvSpPr>
                  <p:spPr>
                    <a:xfrm>
                      <a:off x="3106428" y="1902763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04" name="Straight Connector 603"/>
                    <p:cNvCxnSpPr>
                      <a:stCxn id="603" idx="4"/>
                    </p:cNvCxnSpPr>
                    <p:nvPr/>
                  </p:nvCxnSpPr>
                  <p:spPr>
                    <a:xfrm>
                      <a:off x="3129930" y="194815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5" name="Group 762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601" name="Oval 600"/>
                    <p:cNvSpPr/>
                    <p:nvPr/>
                  </p:nvSpPr>
                  <p:spPr>
                    <a:xfrm>
                      <a:off x="3105770" y="1902763"/>
                      <a:ext cx="38609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602" name="Straight Connector 601"/>
                    <p:cNvCxnSpPr>
                      <a:stCxn id="601" idx="4"/>
                    </p:cNvCxnSpPr>
                    <p:nvPr/>
                  </p:nvCxnSpPr>
                  <p:spPr>
                    <a:xfrm>
                      <a:off x="3122556" y="194815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76" name="Group 783"/>
              <p:cNvGrpSpPr>
                <a:grpSpLocks/>
              </p:cNvGrpSpPr>
              <p:nvPr/>
            </p:nvGrpSpPr>
            <p:grpSpPr bwMode="auto">
              <a:xfrm>
                <a:off x="7132095" y="1862714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385" name="Group 784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86" name="Group 79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93" name="Oval 592"/>
                    <p:cNvSpPr/>
                    <p:nvPr/>
                  </p:nvSpPr>
                  <p:spPr>
                    <a:xfrm>
                      <a:off x="3097182" y="1903464"/>
                      <a:ext cx="40288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94" name="Straight Connector 593"/>
                    <p:cNvCxnSpPr>
                      <a:stCxn id="593" idx="4"/>
                    </p:cNvCxnSpPr>
                    <p:nvPr/>
                  </p:nvCxnSpPr>
                  <p:spPr>
                    <a:xfrm>
                      <a:off x="3113969" y="1947177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7" name="Group 79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91" name="Oval 590"/>
                    <p:cNvSpPr/>
                    <p:nvPr/>
                  </p:nvSpPr>
                  <p:spPr>
                    <a:xfrm>
                      <a:off x="3098202" y="1903464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92" name="Straight Connector 591"/>
                    <p:cNvCxnSpPr>
                      <a:stCxn id="591" idx="4"/>
                    </p:cNvCxnSpPr>
                    <p:nvPr/>
                  </p:nvCxnSpPr>
                  <p:spPr>
                    <a:xfrm>
                      <a:off x="3120025" y="1947177"/>
                      <a:ext cx="1678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89" name="Oval 588"/>
                    <p:cNvSpPr/>
                    <p:nvPr/>
                  </p:nvSpPr>
                  <p:spPr>
                    <a:xfrm>
                      <a:off x="3097692" y="1902902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90" name="Straight Connector 589"/>
                    <p:cNvCxnSpPr>
                      <a:stCxn id="589" idx="4"/>
                    </p:cNvCxnSpPr>
                    <p:nvPr/>
                  </p:nvCxnSpPr>
                  <p:spPr>
                    <a:xfrm>
                      <a:off x="3119514" y="1946614"/>
                      <a:ext cx="1679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7" name="Group 80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87" name="Oval 586"/>
                    <p:cNvSpPr/>
                    <p:nvPr/>
                  </p:nvSpPr>
                  <p:spPr>
                    <a:xfrm>
                      <a:off x="3095354" y="1902902"/>
                      <a:ext cx="48681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88" name="Straight Connector 587"/>
                    <p:cNvCxnSpPr>
                      <a:stCxn id="587" idx="4"/>
                    </p:cNvCxnSpPr>
                    <p:nvPr/>
                  </p:nvCxnSpPr>
                  <p:spPr>
                    <a:xfrm>
                      <a:off x="3120533" y="1946614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8" name="Group 785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399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81" name="Oval 580"/>
                    <p:cNvSpPr/>
                    <p:nvPr/>
                  </p:nvSpPr>
                  <p:spPr>
                    <a:xfrm>
                      <a:off x="3097543" y="1910752"/>
                      <a:ext cx="4364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82" name="Straight Connector 581"/>
                    <p:cNvCxnSpPr>
                      <a:stCxn id="581" idx="4"/>
                    </p:cNvCxnSpPr>
                    <p:nvPr/>
                  </p:nvCxnSpPr>
                  <p:spPr>
                    <a:xfrm>
                      <a:off x="3121044" y="1954464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0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79" name="Oval 578"/>
                    <p:cNvSpPr/>
                    <p:nvPr/>
                  </p:nvSpPr>
                  <p:spPr>
                    <a:xfrm>
                      <a:off x="3098562" y="1910752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80" name="Straight Connector 579"/>
                    <p:cNvCxnSpPr>
                      <a:stCxn id="579" idx="4"/>
                    </p:cNvCxnSpPr>
                    <p:nvPr/>
                  </p:nvCxnSpPr>
                  <p:spPr>
                    <a:xfrm>
                      <a:off x="3120384" y="1954464"/>
                      <a:ext cx="1679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1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77" name="Oval 576"/>
                    <p:cNvSpPr/>
                    <p:nvPr/>
                  </p:nvSpPr>
                  <p:spPr>
                    <a:xfrm>
                      <a:off x="3098051" y="1903464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78" name="Straight Connector 577"/>
                    <p:cNvCxnSpPr>
                      <a:stCxn id="577" idx="4"/>
                    </p:cNvCxnSpPr>
                    <p:nvPr/>
                  </p:nvCxnSpPr>
                  <p:spPr>
                    <a:xfrm>
                      <a:off x="3119875" y="1947177"/>
                      <a:ext cx="1678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2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75" name="Oval 574"/>
                    <p:cNvSpPr/>
                    <p:nvPr/>
                  </p:nvSpPr>
                  <p:spPr>
                    <a:xfrm>
                      <a:off x="3102428" y="1903464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76" name="Straight Connector 575"/>
                    <p:cNvCxnSpPr>
                      <a:stCxn id="575" idx="4"/>
                    </p:cNvCxnSpPr>
                    <p:nvPr/>
                  </p:nvCxnSpPr>
                  <p:spPr>
                    <a:xfrm>
                      <a:off x="3124251" y="1947177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11" name="Group 810"/>
              <p:cNvGrpSpPr>
                <a:grpSpLocks/>
              </p:cNvGrpSpPr>
              <p:nvPr/>
            </p:nvGrpSpPr>
            <p:grpSpPr bwMode="auto">
              <a:xfrm>
                <a:off x="7441657" y="1860333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412" name="Group 811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413" name="Group 825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67" name="Oval 566"/>
                    <p:cNvSpPr/>
                    <p:nvPr/>
                  </p:nvSpPr>
                  <p:spPr>
                    <a:xfrm>
                      <a:off x="3098175" y="1902482"/>
                      <a:ext cx="4700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68" name="Straight Connector 567"/>
                    <p:cNvCxnSpPr>
                      <a:stCxn id="567" idx="4"/>
                    </p:cNvCxnSpPr>
                    <p:nvPr/>
                  </p:nvCxnSpPr>
                  <p:spPr>
                    <a:xfrm>
                      <a:off x="3121677" y="1947876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4" name="Group 826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65" name="Oval 564"/>
                    <p:cNvSpPr/>
                    <p:nvPr/>
                  </p:nvSpPr>
                  <p:spPr>
                    <a:xfrm>
                      <a:off x="3097515" y="1902482"/>
                      <a:ext cx="40288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66" name="Straight Connector 565"/>
                    <p:cNvCxnSpPr>
                      <a:stCxn id="565" idx="4"/>
                    </p:cNvCxnSpPr>
                    <p:nvPr/>
                  </p:nvCxnSpPr>
                  <p:spPr>
                    <a:xfrm>
                      <a:off x="3119339" y="1947876"/>
                      <a:ext cx="1678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3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3098684" y="1901920"/>
                      <a:ext cx="45325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64" name="Straight Connector 563"/>
                    <p:cNvCxnSpPr>
                      <a:stCxn id="563" idx="4"/>
                    </p:cNvCxnSpPr>
                    <p:nvPr/>
                  </p:nvCxnSpPr>
                  <p:spPr>
                    <a:xfrm>
                      <a:off x="3120507" y="1940588"/>
                      <a:ext cx="1678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4" name="Group 828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61" name="Oval 560"/>
                    <p:cNvSpPr/>
                    <p:nvPr/>
                  </p:nvSpPr>
                  <p:spPr>
                    <a:xfrm>
                      <a:off x="3094668" y="1901920"/>
                      <a:ext cx="48681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62" name="Straight Connector 561"/>
                    <p:cNvCxnSpPr>
                      <a:stCxn id="561" idx="4"/>
                    </p:cNvCxnSpPr>
                    <p:nvPr/>
                  </p:nvCxnSpPr>
                  <p:spPr>
                    <a:xfrm>
                      <a:off x="3119847" y="1940588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5" name="Group 812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426" name="Group 813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55" name="Oval 554"/>
                    <p:cNvSpPr/>
                    <p:nvPr/>
                  </p:nvSpPr>
                  <p:spPr>
                    <a:xfrm>
                      <a:off x="3098535" y="1903045"/>
                      <a:ext cx="4700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56" name="Straight Connector 555"/>
                    <p:cNvCxnSpPr>
                      <a:stCxn id="555" idx="4"/>
                    </p:cNvCxnSpPr>
                    <p:nvPr/>
                  </p:nvCxnSpPr>
                  <p:spPr>
                    <a:xfrm>
                      <a:off x="3122036" y="1948438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7" name="Group 814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53" name="Oval 552"/>
                    <p:cNvSpPr/>
                    <p:nvPr/>
                  </p:nvSpPr>
                  <p:spPr>
                    <a:xfrm>
                      <a:off x="3097876" y="1903045"/>
                      <a:ext cx="45324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54" name="Straight Connector 553"/>
                    <p:cNvCxnSpPr>
                      <a:stCxn id="553" idx="4"/>
                    </p:cNvCxnSpPr>
                    <p:nvPr/>
                  </p:nvCxnSpPr>
                  <p:spPr>
                    <a:xfrm>
                      <a:off x="3119698" y="1948438"/>
                      <a:ext cx="1679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8" name="Group 815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51" name="Oval 550"/>
                    <p:cNvSpPr/>
                    <p:nvPr/>
                  </p:nvSpPr>
                  <p:spPr>
                    <a:xfrm>
                      <a:off x="3105759" y="1902482"/>
                      <a:ext cx="38609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52" name="Straight Connector 551"/>
                    <p:cNvCxnSpPr>
                      <a:stCxn id="551" idx="4"/>
                    </p:cNvCxnSpPr>
                    <p:nvPr/>
                  </p:nvCxnSpPr>
                  <p:spPr>
                    <a:xfrm>
                      <a:off x="3122546" y="1947876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7" name="Group 816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49" name="Oval 548"/>
                    <p:cNvSpPr/>
                    <p:nvPr/>
                  </p:nvSpPr>
                  <p:spPr>
                    <a:xfrm>
                      <a:off x="3095027" y="1902482"/>
                      <a:ext cx="48682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50" name="Straight Connector 549"/>
                    <p:cNvCxnSpPr>
                      <a:stCxn id="549" idx="4"/>
                    </p:cNvCxnSpPr>
                    <p:nvPr/>
                  </p:nvCxnSpPr>
                  <p:spPr>
                    <a:xfrm>
                      <a:off x="3118529" y="1947876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38" name="Group 837"/>
              <p:cNvGrpSpPr>
                <a:grpSpLocks/>
              </p:cNvGrpSpPr>
              <p:nvPr/>
            </p:nvGrpSpPr>
            <p:grpSpPr bwMode="auto">
              <a:xfrm>
                <a:off x="7748838" y="1857952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439" name="Group 838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440" name="Group 85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41" name="Oval 540"/>
                    <p:cNvSpPr/>
                    <p:nvPr/>
                  </p:nvSpPr>
                  <p:spPr>
                    <a:xfrm>
                      <a:off x="3098191" y="1903181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42" name="Straight Connector 541"/>
                    <p:cNvCxnSpPr>
                      <a:stCxn id="541" idx="4"/>
                    </p:cNvCxnSpPr>
                    <p:nvPr/>
                  </p:nvCxnSpPr>
                  <p:spPr>
                    <a:xfrm>
                      <a:off x="3121692" y="1946894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9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39" name="Oval 538"/>
                    <p:cNvSpPr/>
                    <p:nvPr/>
                  </p:nvSpPr>
                  <p:spPr>
                    <a:xfrm>
                      <a:off x="3097532" y="1903181"/>
                      <a:ext cx="41966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40" name="Straight Connector 539"/>
                    <p:cNvCxnSpPr>
                      <a:stCxn id="539" idx="4"/>
                    </p:cNvCxnSpPr>
                    <p:nvPr/>
                  </p:nvCxnSpPr>
                  <p:spPr>
                    <a:xfrm>
                      <a:off x="3121034" y="1946894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0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37" name="Oval 536"/>
                    <p:cNvSpPr/>
                    <p:nvPr/>
                  </p:nvSpPr>
                  <p:spPr>
                    <a:xfrm>
                      <a:off x="3098701" y="1902619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38" name="Straight Connector 537"/>
                    <p:cNvCxnSpPr>
                      <a:stCxn id="537" idx="4"/>
                    </p:cNvCxnSpPr>
                    <p:nvPr/>
                  </p:nvCxnSpPr>
                  <p:spPr>
                    <a:xfrm>
                      <a:off x="3122202" y="1946332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35" name="Oval 534"/>
                    <p:cNvSpPr/>
                    <p:nvPr/>
                  </p:nvSpPr>
                  <p:spPr>
                    <a:xfrm>
                      <a:off x="3098041" y="1902619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36" name="Straight Connector 535"/>
                    <p:cNvCxnSpPr>
                      <a:stCxn id="535" idx="4"/>
                    </p:cNvCxnSpPr>
                    <p:nvPr/>
                  </p:nvCxnSpPr>
                  <p:spPr>
                    <a:xfrm>
                      <a:off x="3121542" y="1946332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" name="Group 839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453" name="Group 84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29" name="Oval 528"/>
                    <p:cNvSpPr/>
                    <p:nvPr/>
                  </p:nvSpPr>
                  <p:spPr>
                    <a:xfrm>
                      <a:off x="3098552" y="1910469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30" name="Straight Connector 529"/>
                    <p:cNvCxnSpPr>
                      <a:stCxn id="529" idx="4"/>
                    </p:cNvCxnSpPr>
                    <p:nvPr/>
                  </p:nvCxnSpPr>
                  <p:spPr>
                    <a:xfrm>
                      <a:off x="3122053" y="1947456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4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27" name="Oval 526"/>
                    <p:cNvSpPr/>
                    <p:nvPr/>
                  </p:nvSpPr>
                  <p:spPr>
                    <a:xfrm>
                      <a:off x="3097892" y="1910469"/>
                      <a:ext cx="45325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28" name="Straight Connector 527"/>
                    <p:cNvCxnSpPr>
                      <a:stCxn id="527" idx="4"/>
                    </p:cNvCxnSpPr>
                    <p:nvPr/>
                  </p:nvCxnSpPr>
                  <p:spPr>
                    <a:xfrm>
                      <a:off x="3121393" y="1947456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3" name="Group 84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25" name="Oval 524"/>
                    <p:cNvSpPr/>
                    <p:nvPr/>
                  </p:nvSpPr>
                  <p:spPr>
                    <a:xfrm>
                      <a:off x="3105775" y="1903181"/>
                      <a:ext cx="38610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26" name="Straight Connector 525"/>
                    <p:cNvCxnSpPr>
                      <a:stCxn id="525" idx="4"/>
                    </p:cNvCxnSpPr>
                    <p:nvPr/>
                  </p:nvCxnSpPr>
                  <p:spPr>
                    <a:xfrm>
                      <a:off x="3124241" y="1946894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4" name="Group 84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523" name="Oval 522"/>
                    <p:cNvSpPr/>
                    <p:nvPr/>
                  </p:nvSpPr>
                  <p:spPr>
                    <a:xfrm>
                      <a:off x="3098401" y="1903181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24" name="Straight Connector 523"/>
                    <p:cNvCxnSpPr>
                      <a:stCxn id="523" idx="4"/>
                    </p:cNvCxnSpPr>
                    <p:nvPr/>
                  </p:nvCxnSpPr>
                  <p:spPr>
                    <a:xfrm>
                      <a:off x="3121903" y="1946894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65" name="Group 865"/>
            <p:cNvGrpSpPr>
              <a:grpSpLocks/>
            </p:cNvGrpSpPr>
            <p:nvPr/>
          </p:nvGrpSpPr>
          <p:grpSpPr bwMode="auto">
            <a:xfrm rot="21540000" flipV="1">
              <a:off x="3122596" y="2010352"/>
              <a:ext cx="4937057" cy="175444"/>
              <a:chOff x="3124200" y="1857952"/>
              <a:chExt cx="4937057" cy="175444"/>
            </a:xfrm>
            <a:grpFill/>
          </p:grpSpPr>
          <p:grpSp>
            <p:nvGrpSpPr>
              <p:cNvPr id="466" name="Group 866"/>
              <p:cNvGrpSpPr>
                <a:grpSpLocks/>
              </p:cNvGrpSpPr>
              <p:nvPr/>
            </p:nvGrpSpPr>
            <p:grpSpPr bwMode="auto">
              <a:xfrm>
                <a:off x="3124200" y="1895475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475" name="Group 1288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476" name="Group 130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3085863" y="1920406"/>
                      <a:ext cx="4364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00" name="Straight Connector 499"/>
                    <p:cNvCxnSpPr>
                      <a:stCxn id="499" idx="4"/>
                    </p:cNvCxnSpPr>
                    <p:nvPr/>
                  </p:nvCxnSpPr>
                  <p:spPr>
                    <a:xfrm>
                      <a:off x="3101953" y="1962545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7" name="Group 130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3078596" y="1929274"/>
                      <a:ext cx="45325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98" name="Straight Connector 497"/>
                    <p:cNvCxnSpPr>
                      <a:stCxn id="497" idx="4"/>
                    </p:cNvCxnSpPr>
                    <p:nvPr/>
                  </p:nvCxnSpPr>
                  <p:spPr>
                    <a:xfrm>
                      <a:off x="3101342" y="1964586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8" name="Group 130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3098057" y="1929037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96" name="Straight Connector 495"/>
                    <p:cNvCxnSpPr>
                      <a:stCxn id="495" idx="4"/>
                    </p:cNvCxnSpPr>
                    <p:nvPr/>
                  </p:nvCxnSpPr>
                  <p:spPr>
                    <a:xfrm>
                      <a:off x="3113898" y="1954381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9" name="Group 130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3097357" y="1922730"/>
                      <a:ext cx="38610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94" name="Straight Connector 493"/>
                    <p:cNvCxnSpPr>
                      <a:stCxn id="493" idx="4"/>
                    </p:cNvCxnSpPr>
                    <p:nvPr/>
                  </p:nvCxnSpPr>
                  <p:spPr>
                    <a:xfrm>
                      <a:off x="3113316" y="1961466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0" name="Group 1289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489" name="Group 129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87" name="Oval 486"/>
                    <p:cNvSpPr/>
                    <p:nvPr/>
                  </p:nvSpPr>
                  <p:spPr>
                    <a:xfrm>
                      <a:off x="3074655" y="1920153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88" name="Straight Connector 487"/>
                    <p:cNvCxnSpPr>
                      <a:stCxn id="487" idx="4"/>
                    </p:cNvCxnSpPr>
                    <p:nvPr/>
                  </p:nvCxnSpPr>
                  <p:spPr>
                    <a:xfrm>
                      <a:off x="3097444" y="1962206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0" name="Group 129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85" name="Oval 484"/>
                    <p:cNvSpPr/>
                    <p:nvPr/>
                  </p:nvSpPr>
                  <p:spPr>
                    <a:xfrm>
                      <a:off x="3074043" y="1923905"/>
                      <a:ext cx="43645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86" name="Straight Connector 485"/>
                    <p:cNvCxnSpPr>
                      <a:stCxn id="485" idx="4"/>
                    </p:cNvCxnSpPr>
                    <p:nvPr/>
                  </p:nvCxnSpPr>
                  <p:spPr>
                    <a:xfrm>
                      <a:off x="3090090" y="1962683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1" name="Group 129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83" name="Oval 482"/>
                    <p:cNvSpPr/>
                    <p:nvPr/>
                  </p:nvSpPr>
                  <p:spPr>
                    <a:xfrm>
                      <a:off x="3086586" y="1912003"/>
                      <a:ext cx="45324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84" name="Straight Connector 483"/>
                    <p:cNvCxnSpPr>
                      <a:stCxn id="483" idx="4"/>
                    </p:cNvCxnSpPr>
                    <p:nvPr/>
                  </p:nvCxnSpPr>
                  <p:spPr>
                    <a:xfrm>
                      <a:off x="3109360" y="1950679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2" name="Group 129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81" name="Oval 480"/>
                    <p:cNvSpPr/>
                    <p:nvPr/>
                  </p:nvSpPr>
                  <p:spPr>
                    <a:xfrm>
                      <a:off x="3086002" y="1917406"/>
                      <a:ext cx="45325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82" name="Straight Connector 481"/>
                    <p:cNvCxnSpPr>
                      <a:stCxn id="481" idx="4"/>
                    </p:cNvCxnSpPr>
                    <p:nvPr/>
                  </p:nvCxnSpPr>
                  <p:spPr>
                    <a:xfrm>
                      <a:off x="3102064" y="1956199"/>
                      <a:ext cx="0" cy="68931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01" name="Group 867"/>
              <p:cNvGrpSpPr>
                <a:grpSpLocks/>
              </p:cNvGrpSpPr>
              <p:nvPr/>
            </p:nvGrpSpPr>
            <p:grpSpPr bwMode="auto">
              <a:xfrm>
                <a:off x="3431381" y="1893094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502" name="Group 1262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03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3087760" y="1934183"/>
                      <a:ext cx="45324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74" name="Straight Connector 473"/>
                    <p:cNvCxnSpPr>
                      <a:stCxn id="473" idx="4"/>
                    </p:cNvCxnSpPr>
                    <p:nvPr/>
                  </p:nvCxnSpPr>
                  <p:spPr>
                    <a:xfrm>
                      <a:off x="3102158" y="1973005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4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3085544" y="1936312"/>
                      <a:ext cx="38609" cy="47075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72" name="Straight Connector 471"/>
                    <p:cNvCxnSpPr>
                      <a:stCxn id="471" idx="4"/>
                    </p:cNvCxnSpPr>
                    <p:nvPr/>
                  </p:nvCxnSpPr>
                  <p:spPr>
                    <a:xfrm>
                      <a:off x="3099926" y="1981785"/>
                      <a:ext cx="1678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5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3098246" y="1934452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70" name="Straight Connector 469"/>
                    <p:cNvCxnSpPr>
                      <a:stCxn id="469" idx="4"/>
                    </p:cNvCxnSpPr>
                    <p:nvPr/>
                  </p:nvCxnSpPr>
                  <p:spPr>
                    <a:xfrm>
                      <a:off x="3114176" y="1971550"/>
                      <a:ext cx="1678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6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67" name="Oval 466"/>
                    <p:cNvSpPr/>
                    <p:nvPr/>
                  </p:nvSpPr>
                  <p:spPr>
                    <a:xfrm>
                      <a:off x="3094073" y="1924815"/>
                      <a:ext cx="41966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68" name="Straight Connector 467"/>
                    <p:cNvCxnSpPr>
                      <a:stCxn id="467" idx="4"/>
                    </p:cNvCxnSpPr>
                    <p:nvPr/>
                  </p:nvCxnSpPr>
                  <p:spPr>
                    <a:xfrm>
                      <a:off x="3110133" y="1968622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07" name="Group 1263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08" name="Group 126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3078142" y="1925526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62" name="Straight Connector 461"/>
                    <p:cNvCxnSpPr>
                      <a:stCxn id="461" idx="4"/>
                    </p:cNvCxnSpPr>
                    <p:nvPr/>
                  </p:nvCxnSpPr>
                  <p:spPr>
                    <a:xfrm>
                      <a:off x="3099283" y="1969274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9" name="Group 126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59" name="Oval 458"/>
                    <p:cNvSpPr/>
                    <p:nvPr/>
                  </p:nvSpPr>
                  <p:spPr>
                    <a:xfrm>
                      <a:off x="3077560" y="1932654"/>
                      <a:ext cx="40288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60" name="Straight Connector 459"/>
                    <p:cNvCxnSpPr>
                      <a:stCxn id="459" idx="4"/>
                    </p:cNvCxnSpPr>
                    <p:nvPr/>
                  </p:nvCxnSpPr>
                  <p:spPr>
                    <a:xfrm>
                      <a:off x="3090278" y="1971447"/>
                      <a:ext cx="1679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0" name="Group 126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57" name="Oval 456"/>
                    <p:cNvSpPr/>
                    <p:nvPr/>
                  </p:nvSpPr>
                  <p:spPr>
                    <a:xfrm>
                      <a:off x="3088468" y="1922447"/>
                      <a:ext cx="43645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58" name="Straight Connector 457"/>
                    <p:cNvCxnSpPr>
                      <a:stCxn id="457" idx="4"/>
                    </p:cNvCxnSpPr>
                    <p:nvPr/>
                  </p:nvCxnSpPr>
                  <p:spPr>
                    <a:xfrm>
                      <a:off x="3107915" y="1962833"/>
                      <a:ext cx="1679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1" name="Group 126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55" name="Oval 454"/>
                    <p:cNvSpPr/>
                    <p:nvPr/>
                  </p:nvSpPr>
                  <p:spPr>
                    <a:xfrm>
                      <a:off x="3084542" y="1924518"/>
                      <a:ext cx="47003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56" name="Straight Connector 455"/>
                    <p:cNvCxnSpPr>
                      <a:stCxn id="455" idx="4"/>
                    </p:cNvCxnSpPr>
                    <p:nvPr/>
                  </p:nvCxnSpPr>
                  <p:spPr>
                    <a:xfrm>
                      <a:off x="3098911" y="1968398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12" name="Group 868"/>
              <p:cNvGrpSpPr>
                <a:grpSpLocks/>
              </p:cNvGrpSpPr>
              <p:nvPr/>
            </p:nvGrpSpPr>
            <p:grpSpPr bwMode="auto">
              <a:xfrm>
                <a:off x="3740943" y="1890713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513" name="Group 1236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14" name="Group 125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47" name="Oval 446"/>
                    <p:cNvSpPr/>
                    <p:nvPr/>
                  </p:nvSpPr>
                  <p:spPr>
                    <a:xfrm>
                      <a:off x="3082007" y="1929572"/>
                      <a:ext cx="4532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48" name="Straight Connector 447"/>
                    <p:cNvCxnSpPr>
                      <a:stCxn id="447" idx="4"/>
                    </p:cNvCxnSpPr>
                    <p:nvPr/>
                  </p:nvCxnSpPr>
                  <p:spPr>
                    <a:xfrm>
                      <a:off x="3101396" y="1971669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5" name="Group 125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45" name="Oval 444"/>
                    <p:cNvSpPr/>
                    <p:nvPr/>
                  </p:nvSpPr>
                  <p:spPr>
                    <a:xfrm>
                      <a:off x="3088094" y="1929830"/>
                      <a:ext cx="4364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46" name="Straight Connector 445"/>
                    <p:cNvCxnSpPr>
                      <a:stCxn id="445" idx="4"/>
                    </p:cNvCxnSpPr>
                    <p:nvPr/>
                  </p:nvCxnSpPr>
                  <p:spPr>
                    <a:xfrm>
                      <a:off x="3105834" y="1975288"/>
                      <a:ext cx="1678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6" name="Group 125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3097353" y="1923088"/>
                      <a:ext cx="38610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44" name="Straight Connector 443"/>
                    <p:cNvCxnSpPr>
                      <a:stCxn id="443" idx="4"/>
                    </p:cNvCxnSpPr>
                    <p:nvPr/>
                  </p:nvCxnSpPr>
                  <p:spPr>
                    <a:xfrm>
                      <a:off x="3111691" y="1965199"/>
                      <a:ext cx="1679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7" name="Group 125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3096653" y="1920013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42" name="Straight Connector 441"/>
                    <p:cNvCxnSpPr>
                      <a:stCxn id="441" idx="4"/>
                    </p:cNvCxnSpPr>
                    <p:nvPr/>
                  </p:nvCxnSpPr>
                  <p:spPr>
                    <a:xfrm>
                      <a:off x="3117779" y="1962095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18" name="Group 1237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19" name="Group 123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3077425" y="1927580"/>
                      <a:ext cx="41967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36" name="Straight Connector 435"/>
                    <p:cNvCxnSpPr>
                      <a:stCxn id="435" idx="4"/>
                    </p:cNvCxnSpPr>
                    <p:nvPr/>
                  </p:nvCxnSpPr>
                  <p:spPr>
                    <a:xfrm>
                      <a:off x="3091778" y="1964692"/>
                      <a:ext cx="0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0" name="Group 123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3078520" y="1927911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34" name="Straight Connector 433"/>
                    <p:cNvCxnSpPr>
                      <a:stCxn id="433" idx="4"/>
                    </p:cNvCxnSpPr>
                    <p:nvPr/>
                  </p:nvCxnSpPr>
                  <p:spPr>
                    <a:xfrm>
                      <a:off x="3097924" y="1971645"/>
                      <a:ext cx="1678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1" name="Group 124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3087736" y="1917749"/>
                      <a:ext cx="4364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32" name="Straight Connector 431"/>
                    <p:cNvCxnSpPr>
                      <a:stCxn id="431" idx="4"/>
                    </p:cNvCxnSpPr>
                    <p:nvPr/>
                  </p:nvCxnSpPr>
                  <p:spPr>
                    <a:xfrm>
                      <a:off x="3100439" y="1961615"/>
                      <a:ext cx="1679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2" name="Group 124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3088787" y="1919761"/>
                      <a:ext cx="43645" cy="42031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30" name="Straight Connector 429"/>
                    <p:cNvCxnSpPr>
                      <a:stCxn id="429" idx="4"/>
                    </p:cNvCxnSpPr>
                    <p:nvPr/>
                  </p:nvCxnSpPr>
                  <p:spPr>
                    <a:xfrm>
                      <a:off x="3106483" y="1960191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31" name="Group 869"/>
              <p:cNvGrpSpPr>
                <a:grpSpLocks/>
              </p:cNvGrpSpPr>
              <p:nvPr/>
            </p:nvGrpSpPr>
            <p:grpSpPr bwMode="auto">
              <a:xfrm>
                <a:off x="4048124" y="1888332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532" name="Group 1210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3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3080342" y="1928309"/>
                      <a:ext cx="4364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22" name="Straight Connector 421"/>
                    <p:cNvCxnSpPr>
                      <a:stCxn id="421" idx="4"/>
                    </p:cNvCxnSpPr>
                    <p:nvPr/>
                  </p:nvCxnSpPr>
                  <p:spPr>
                    <a:xfrm>
                      <a:off x="3101424" y="1972043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3078022" y="1928683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20" name="Straight Connector 419"/>
                    <p:cNvCxnSpPr>
                      <a:stCxn id="419" idx="4"/>
                    </p:cNvCxnSpPr>
                    <p:nvPr/>
                  </p:nvCxnSpPr>
                  <p:spPr>
                    <a:xfrm>
                      <a:off x="3099162" y="1972431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3" name="Group 122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3097338" y="1920100"/>
                      <a:ext cx="38609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18" name="Straight Connector 417"/>
                    <p:cNvCxnSpPr>
                      <a:stCxn id="417" idx="4"/>
                    </p:cNvCxnSpPr>
                    <p:nvPr/>
                  </p:nvCxnSpPr>
                  <p:spPr>
                    <a:xfrm>
                      <a:off x="3113398" y="1960515"/>
                      <a:ext cx="0" cy="7397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4" name="Group 122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3090055" y="1927243"/>
                      <a:ext cx="45325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16" name="Straight Connector 415"/>
                    <p:cNvCxnSpPr>
                      <a:stCxn id="415" idx="4"/>
                    </p:cNvCxnSpPr>
                    <p:nvPr/>
                  </p:nvCxnSpPr>
                  <p:spPr>
                    <a:xfrm>
                      <a:off x="3112772" y="1962556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45" name="Group 1211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46" name="Group 121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09" name="Oval 408"/>
                    <p:cNvSpPr/>
                    <p:nvPr/>
                  </p:nvSpPr>
                  <p:spPr>
                    <a:xfrm>
                      <a:off x="3074111" y="1924635"/>
                      <a:ext cx="4364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10" name="Straight Connector 409"/>
                    <p:cNvCxnSpPr>
                      <a:stCxn id="409" idx="4"/>
                    </p:cNvCxnSpPr>
                    <p:nvPr/>
                  </p:nvCxnSpPr>
                  <p:spPr>
                    <a:xfrm>
                      <a:off x="3090157" y="1968457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7" name="Group 121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3066755" y="1925099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08" name="Straight Connector 407"/>
                    <p:cNvCxnSpPr>
                      <a:stCxn id="407" idx="4"/>
                    </p:cNvCxnSpPr>
                    <p:nvPr/>
                  </p:nvCxnSpPr>
                  <p:spPr>
                    <a:xfrm>
                      <a:off x="3089560" y="1968817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8" name="Group 121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3086071" y="1916456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06" name="Straight Connector 405"/>
                    <p:cNvCxnSpPr>
                      <a:stCxn id="405" idx="4"/>
                    </p:cNvCxnSpPr>
                    <p:nvPr/>
                  </p:nvCxnSpPr>
                  <p:spPr>
                    <a:xfrm>
                      <a:off x="3102146" y="1960292"/>
                      <a:ext cx="0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7" name="Group 121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3083751" y="1916890"/>
                      <a:ext cx="40288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404" name="Straight Connector 403"/>
                    <p:cNvCxnSpPr>
                      <a:stCxn id="403" idx="4"/>
                    </p:cNvCxnSpPr>
                    <p:nvPr/>
                  </p:nvCxnSpPr>
                  <p:spPr>
                    <a:xfrm>
                      <a:off x="3101534" y="1960652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58" name="Group 870"/>
              <p:cNvGrpSpPr>
                <a:grpSpLocks/>
              </p:cNvGrpSpPr>
              <p:nvPr/>
            </p:nvGrpSpPr>
            <p:grpSpPr bwMode="auto">
              <a:xfrm>
                <a:off x="4362450" y="1885950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559" name="Group 1184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60" name="Group 119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3083252" y="1930173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96" name="Straight Connector 395"/>
                    <p:cNvCxnSpPr>
                      <a:stCxn id="395" idx="4"/>
                    </p:cNvCxnSpPr>
                    <p:nvPr/>
                  </p:nvCxnSpPr>
                  <p:spPr>
                    <a:xfrm>
                      <a:off x="3105982" y="1967168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9" name="Group 119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93" name="Oval 392"/>
                    <p:cNvSpPr/>
                    <p:nvPr/>
                  </p:nvSpPr>
                  <p:spPr>
                    <a:xfrm>
                      <a:off x="3082683" y="1932214"/>
                      <a:ext cx="45325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94" name="Straight Connector 393"/>
                    <p:cNvCxnSpPr>
                      <a:stCxn id="393" idx="4"/>
                    </p:cNvCxnSpPr>
                    <p:nvPr/>
                  </p:nvCxnSpPr>
                  <p:spPr>
                    <a:xfrm>
                      <a:off x="3098686" y="1972689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0" name="Group 120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91" name="Oval 390"/>
                    <p:cNvSpPr/>
                    <p:nvPr/>
                  </p:nvSpPr>
                  <p:spPr>
                    <a:xfrm>
                      <a:off x="3095241" y="1920328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92" name="Straight Connector 391"/>
                    <p:cNvCxnSpPr>
                      <a:stCxn id="391" idx="4"/>
                    </p:cNvCxnSpPr>
                    <p:nvPr/>
                  </p:nvCxnSpPr>
                  <p:spPr>
                    <a:xfrm>
                      <a:off x="3117971" y="1962365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1" name="Group 120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89" name="Oval 388"/>
                    <p:cNvSpPr/>
                    <p:nvPr/>
                  </p:nvSpPr>
                  <p:spPr>
                    <a:xfrm>
                      <a:off x="3094643" y="1925731"/>
                      <a:ext cx="45325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90" name="Straight Connector 389"/>
                    <p:cNvCxnSpPr>
                      <a:stCxn id="389" idx="4"/>
                    </p:cNvCxnSpPr>
                    <p:nvPr/>
                  </p:nvCxnSpPr>
                  <p:spPr>
                    <a:xfrm>
                      <a:off x="3110631" y="1962843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2" name="Group 1185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73" name="Group 118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3077050" y="1928211"/>
                      <a:ext cx="41967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84" name="Straight Connector 383"/>
                    <p:cNvCxnSpPr>
                      <a:stCxn id="383" idx="4"/>
                    </p:cNvCxnSpPr>
                    <p:nvPr/>
                  </p:nvCxnSpPr>
                  <p:spPr>
                    <a:xfrm>
                      <a:off x="3094672" y="1963584"/>
                      <a:ext cx="0" cy="62206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4" name="Group 118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3071416" y="1928615"/>
                      <a:ext cx="47003" cy="42031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82" name="Straight Connector 381"/>
                    <p:cNvCxnSpPr>
                      <a:stCxn id="381" idx="4"/>
                    </p:cNvCxnSpPr>
                    <p:nvPr/>
                  </p:nvCxnSpPr>
                  <p:spPr>
                    <a:xfrm>
                      <a:off x="3094163" y="1970667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3" name="Group 118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3090703" y="1918365"/>
                      <a:ext cx="38609" cy="42031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80" name="Straight Connector 379"/>
                    <p:cNvCxnSpPr>
                      <a:stCxn id="379" idx="4"/>
                    </p:cNvCxnSpPr>
                    <p:nvPr/>
                  </p:nvCxnSpPr>
                  <p:spPr>
                    <a:xfrm>
                      <a:off x="3106719" y="1958781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4" name="Group 118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3083376" y="1920465"/>
                      <a:ext cx="45325" cy="42031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78" name="Straight Connector 377"/>
                    <p:cNvCxnSpPr>
                      <a:stCxn id="377" idx="4"/>
                    </p:cNvCxnSpPr>
                    <p:nvPr/>
                  </p:nvCxnSpPr>
                  <p:spPr>
                    <a:xfrm>
                      <a:off x="3106108" y="1962503"/>
                      <a:ext cx="0" cy="62207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85" name="Group 871"/>
              <p:cNvGrpSpPr>
                <a:grpSpLocks/>
              </p:cNvGrpSpPr>
              <p:nvPr/>
            </p:nvGrpSpPr>
            <p:grpSpPr bwMode="auto">
              <a:xfrm>
                <a:off x="4669631" y="1883569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586" name="Group 1158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595" name="Group 117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69" name="Oval 368"/>
                    <p:cNvSpPr/>
                    <p:nvPr/>
                  </p:nvSpPr>
                  <p:spPr>
                    <a:xfrm>
                      <a:off x="3079967" y="1928910"/>
                      <a:ext cx="4700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70" name="Straight Connector 369"/>
                    <p:cNvCxnSpPr>
                      <a:stCxn id="369" idx="4"/>
                    </p:cNvCxnSpPr>
                    <p:nvPr/>
                  </p:nvCxnSpPr>
                  <p:spPr>
                    <a:xfrm>
                      <a:off x="3101107" y="1972672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6" name="Group 117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67" name="Oval 366"/>
                    <p:cNvSpPr/>
                    <p:nvPr/>
                  </p:nvSpPr>
                  <p:spPr>
                    <a:xfrm>
                      <a:off x="3079384" y="1936023"/>
                      <a:ext cx="43645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68" name="Straight Connector 367"/>
                    <p:cNvCxnSpPr>
                      <a:stCxn id="367" idx="4"/>
                    </p:cNvCxnSpPr>
                    <p:nvPr/>
                  </p:nvCxnSpPr>
                  <p:spPr>
                    <a:xfrm>
                      <a:off x="3092117" y="1976526"/>
                      <a:ext cx="1679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7" name="Group 117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65" name="Oval 364"/>
                    <p:cNvSpPr/>
                    <p:nvPr/>
                  </p:nvSpPr>
                  <p:spPr>
                    <a:xfrm>
                      <a:off x="3090336" y="1929194"/>
                      <a:ext cx="45324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66" name="Straight Connector 365"/>
                    <p:cNvCxnSpPr>
                      <a:stCxn id="365" idx="4"/>
                    </p:cNvCxnSpPr>
                    <p:nvPr/>
                  </p:nvCxnSpPr>
                  <p:spPr>
                    <a:xfrm>
                      <a:off x="3111418" y="1966203"/>
                      <a:ext cx="1678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8" name="Group 117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63" name="Oval 362"/>
                    <p:cNvSpPr/>
                    <p:nvPr/>
                  </p:nvSpPr>
                  <p:spPr>
                    <a:xfrm>
                      <a:off x="3086352" y="1926236"/>
                      <a:ext cx="47003" cy="47075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64" name="Straight Connector 363"/>
                    <p:cNvCxnSpPr>
                      <a:stCxn id="363" idx="4"/>
                    </p:cNvCxnSpPr>
                    <p:nvPr/>
                  </p:nvCxnSpPr>
                  <p:spPr>
                    <a:xfrm>
                      <a:off x="3105771" y="1971709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99" name="Group 1159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600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57" name="Oval 356"/>
                    <p:cNvSpPr/>
                    <p:nvPr/>
                  </p:nvSpPr>
                  <p:spPr>
                    <a:xfrm>
                      <a:off x="3073736" y="1925280"/>
                      <a:ext cx="41966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58" name="Straight Connector 357"/>
                    <p:cNvCxnSpPr>
                      <a:stCxn id="357" idx="4"/>
                    </p:cNvCxnSpPr>
                    <p:nvPr/>
                  </p:nvCxnSpPr>
                  <p:spPr>
                    <a:xfrm>
                      <a:off x="3089855" y="1969087"/>
                      <a:ext cx="0" cy="7397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55" name="Oval 354"/>
                    <p:cNvSpPr/>
                    <p:nvPr/>
                  </p:nvSpPr>
                  <p:spPr>
                    <a:xfrm>
                      <a:off x="3069796" y="1930742"/>
                      <a:ext cx="41967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56" name="Straight Connector 355"/>
                    <p:cNvCxnSpPr>
                      <a:stCxn id="355" idx="4"/>
                    </p:cNvCxnSpPr>
                    <p:nvPr/>
                  </p:nvCxnSpPr>
                  <p:spPr>
                    <a:xfrm>
                      <a:off x="3089258" y="197281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53" name="Oval 352"/>
                    <p:cNvSpPr/>
                    <p:nvPr/>
                  </p:nvSpPr>
                  <p:spPr>
                    <a:xfrm>
                      <a:off x="3087403" y="1920478"/>
                      <a:ext cx="38610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54" name="Straight Connector 353"/>
                    <p:cNvCxnSpPr>
                      <a:stCxn id="353" idx="4"/>
                    </p:cNvCxnSpPr>
                    <p:nvPr/>
                  </p:nvCxnSpPr>
                  <p:spPr>
                    <a:xfrm>
                      <a:off x="3100152" y="1962618"/>
                      <a:ext cx="1678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3076735" y="1924303"/>
                      <a:ext cx="47003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52" name="Straight Connector 351"/>
                    <p:cNvCxnSpPr>
                      <a:stCxn id="351" idx="4"/>
                    </p:cNvCxnSpPr>
                    <p:nvPr/>
                  </p:nvCxnSpPr>
                  <p:spPr>
                    <a:xfrm>
                      <a:off x="3097846" y="1966384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12" name="Group 872"/>
              <p:cNvGrpSpPr>
                <a:grpSpLocks/>
              </p:cNvGrpSpPr>
              <p:nvPr/>
            </p:nvGrpSpPr>
            <p:grpSpPr bwMode="auto">
              <a:xfrm>
                <a:off x="4979193" y="1881188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621" name="Group 1132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622" name="Group 114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43" name="Oval 342"/>
                    <p:cNvSpPr/>
                    <p:nvPr/>
                  </p:nvSpPr>
                  <p:spPr>
                    <a:xfrm>
                      <a:off x="3075980" y="1936037"/>
                      <a:ext cx="47003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44" name="Straight Connector 343"/>
                    <p:cNvCxnSpPr>
                      <a:stCxn id="343" idx="4"/>
                    </p:cNvCxnSpPr>
                    <p:nvPr/>
                  </p:nvCxnSpPr>
                  <p:spPr>
                    <a:xfrm>
                      <a:off x="3090348" y="1974874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3" name="Group 114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41" name="Oval 340"/>
                    <p:cNvSpPr/>
                    <p:nvPr/>
                  </p:nvSpPr>
                  <p:spPr>
                    <a:xfrm>
                      <a:off x="3072041" y="1936514"/>
                      <a:ext cx="40288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42" name="Straight Connector 341"/>
                    <p:cNvCxnSpPr>
                      <a:stCxn id="341" idx="4"/>
                    </p:cNvCxnSpPr>
                    <p:nvPr/>
                  </p:nvCxnSpPr>
                  <p:spPr>
                    <a:xfrm>
                      <a:off x="3088087" y="1980292"/>
                      <a:ext cx="1679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4" name="Group 114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39" name="Oval 338"/>
                    <p:cNvSpPr/>
                    <p:nvPr/>
                  </p:nvSpPr>
                  <p:spPr>
                    <a:xfrm>
                      <a:off x="3086291" y="1926235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40" name="Straight Connector 339"/>
                    <p:cNvCxnSpPr>
                      <a:stCxn id="339" idx="4"/>
                    </p:cNvCxnSpPr>
                    <p:nvPr/>
                  </p:nvCxnSpPr>
                  <p:spPr>
                    <a:xfrm>
                      <a:off x="3102352" y="1970056"/>
                      <a:ext cx="1679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5" name="Group 114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3084001" y="1928364"/>
                      <a:ext cx="38609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38" name="Straight Connector 337"/>
                    <p:cNvCxnSpPr>
                      <a:stCxn id="337" idx="4"/>
                    </p:cNvCxnSpPr>
                    <p:nvPr/>
                  </p:nvCxnSpPr>
                  <p:spPr>
                    <a:xfrm>
                      <a:off x="3098383" y="1970490"/>
                      <a:ext cx="0" cy="68931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6" name="Group 1133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635" name="Group 113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3064698" y="1930771"/>
                      <a:ext cx="47003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32" name="Straight Connector 331"/>
                    <p:cNvCxnSpPr>
                      <a:stCxn id="331" idx="4"/>
                    </p:cNvCxnSpPr>
                    <p:nvPr/>
                  </p:nvCxnSpPr>
                  <p:spPr>
                    <a:xfrm>
                      <a:off x="3087489" y="1969461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6" name="Group 113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3065809" y="1934522"/>
                      <a:ext cx="40288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30" name="Straight Connector 329"/>
                    <p:cNvCxnSpPr>
                      <a:stCxn id="329" idx="4"/>
                    </p:cNvCxnSpPr>
                    <p:nvPr/>
                  </p:nvCxnSpPr>
                  <p:spPr>
                    <a:xfrm>
                      <a:off x="3078514" y="1974996"/>
                      <a:ext cx="1678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7" name="Group 113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3076702" y="1924316"/>
                      <a:ext cx="43645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28" name="Straight Connector 327"/>
                    <p:cNvCxnSpPr>
                      <a:stCxn id="327" idx="4"/>
                    </p:cNvCxnSpPr>
                    <p:nvPr/>
                  </p:nvCxnSpPr>
                  <p:spPr>
                    <a:xfrm>
                      <a:off x="3096121" y="1966384"/>
                      <a:ext cx="1678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8" name="Group 113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25" name="Oval 324"/>
                    <p:cNvSpPr/>
                    <p:nvPr/>
                  </p:nvSpPr>
                  <p:spPr>
                    <a:xfrm>
                      <a:off x="3072734" y="1924706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26" name="Straight Connector 325"/>
                    <p:cNvCxnSpPr>
                      <a:stCxn id="325" idx="4"/>
                    </p:cNvCxnSpPr>
                    <p:nvPr/>
                  </p:nvCxnSpPr>
                  <p:spPr>
                    <a:xfrm>
                      <a:off x="3087073" y="1966905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47" name="Group 873"/>
              <p:cNvGrpSpPr>
                <a:grpSpLocks/>
              </p:cNvGrpSpPr>
              <p:nvPr/>
            </p:nvGrpSpPr>
            <p:grpSpPr bwMode="auto">
              <a:xfrm>
                <a:off x="5286374" y="1878807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648" name="Group 1106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649" name="Group 112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17" name="Oval 316"/>
                    <p:cNvSpPr/>
                    <p:nvPr/>
                  </p:nvSpPr>
                  <p:spPr>
                    <a:xfrm>
                      <a:off x="3074256" y="1928049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18" name="Straight Connector 317"/>
                    <p:cNvCxnSpPr>
                      <a:stCxn id="317" idx="4"/>
                    </p:cNvCxnSpPr>
                    <p:nvPr/>
                  </p:nvCxnSpPr>
                  <p:spPr>
                    <a:xfrm>
                      <a:off x="3090304" y="1971885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0" name="Group 112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15" name="Oval 314"/>
                    <p:cNvSpPr/>
                    <p:nvPr/>
                  </p:nvSpPr>
                  <p:spPr>
                    <a:xfrm>
                      <a:off x="3070259" y="1928498"/>
                      <a:ext cx="41966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16" name="Straight Connector 315"/>
                    <p:cNvCxnSpPr>
                      <a:stCxn id="315" idx="4"/>
                    </p:cNvCxnSpPr>
                    <p:nvPr/>
                  </p:nvCxnSpPr>
                  <p:spPr>
                    <a:xfrm>
                      <a:off x="3089705" y="1972246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1" name="Group 112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13" name="Oval 312"/>
                    <p:cNvSpPr/>
                    <p:nvPr/>
                  </p:nvSpPr>
                  <p:spPr>
                    <a:xfrm>
                      <a:off x="3086216" y="1919884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14" name="Straight Connector 313"/>
                    <p:cNvCxnSpPr>
                      <a:stCxn id="313" idx="4"/>
                    </p:cNvCxnSpPr>
                    <p:nvPr/>
                  </p:nvCxnSpPr>
                  <p:spPr>
                    <a:xfrm>
                      <a:off x="3102307" y="1963720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2" name="Group 112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3085576" y="1920303"/>
                      <a:ext cx="38609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12" name="Straight Connector 311"/>
                    <p:cNvCxnSpPr>
                      <a:stCxn id="311" idx="4"/>
                    </p:cNvCxnSpPr>
                    <p:nvPr/>
                  </p:nvCxnSpPr>
                  <p:spPr>
                    <a:xfrm>
                      <a:off x="3100002" y="196411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61" name="Group 1107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662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05" name="Oval 304"/>
                    <p:cNvSpPr/>
                    <p:nvPr/>
                  </p:nvSpPr>
                  <p:spPr>
                    <a:xfrm>
                      <a:off x="3062990" y="1926130"/>
                      <a:ext cx="47003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06" name="Straight Connector 305"/>
                    <p:cNvCxnSpPr>
                      <a:stCxn id="305" idx="4"/>
                    </p:cNvCxnSpPr>
                    <p:nvPr/>
                  </p:nvCxnSpPr>
                  <p:spPr>
                    <a:xfrm>
                      <a:off x="3085795" y="1969864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3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03" name="Oval 302"/>
                    <p:cNvSpPr/>
                    <p:nvPr/>
                  </p:nvSpPr>
                  <p:spPr>
                    <a:xfrm>
                      <a:off x="3062407" y="1928186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04" name="Straight Connector 303"/>
                    <p:cNvCxnSpPr>
                      <a:stCxn id="303" idx="4"/>
                    </p:cNvCxnSpPr>
                    <p:nvPr/>
                  </p:nvCxnSpPr>
                  <p:spPr>
                    <a:xfrm>
                      <a:off x="3078454" y="1972023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4" name="Group 111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301" name="Oval 300"/>
                    <p:cNvSpPr/>
                    <p:nvPr/>
                  </p:nvSpPr>
                  <p:spPr>
                    <a:xfrm>
                      <a:off x="3074949" y="1916299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02" name="Straight Connector 301"/>
                    <p:cNvCxnSpPr>
                      <a:stCxn id="301" idx="4"/>
                    </p:cNvCxnSpPr>
                    <p:nvPr/>
                  </p:nvCxnSpPr>
                  <p:spPr>
                    <a:xfrm>
                      <a:off x="3097710" y="1960019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3" name="Group 111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99" name="Oval 298"/>
                    <p:cNvSpPr/>
                    <p:nvPr/>
                  </p:nvSpPr>
                  <p:spPr>
                    <a:xfrm>
                      <a:off x="3074308" y="1916659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00" name="Straight Connector 299"/>
                    <p:cNvCxnSpPr>
                      <a:stCxn id="299" idx="4"/>
                    </p:cNvCxnSpPr>
                    <p:nvPr/>
                  </p:nvCxnSpPr>
                  <p:spPr>
                    <a:xfrm>
                      <a:off x="3090399" y="1960495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74" name="Group 874"/>
              <p:cNvGrpSpPr>
                <a:grpSpLocks/>
              </p:cNvGrpSpPr>
              <p:nvPr/>
            </p:nvGrpSpPr>
            <p:grpSpPr bwMode="auto">
              <a:xfrm>
                <a:off x="5586664" y="1874620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675" name="Group 1080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676" name="Group 109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91" name="Oval 290"/>
                    <p:cNvSpPr/>
                    <p:nvPr/>
                  </p:nvSpPr>
                  <p:spPr>
                    <a:xfrm>
                      <a:off x="3086152" y="1926778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92" name="Straight Connector 291"/>
                    <p:cNvCxnSpPr>
                      <a:stCxn id="291" idx="4"/>
                    </p:cNvCxnSpPr>
                    <p:nvPr/>
                  </p:nvCxnSpPr>
                  <p:spPr>
                    <a:xfrm>
                      <a:off x="3100608" y="1972325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7" name="Group 109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89" name="Oval 288"/>
                    <p:cNvSpPr/>
                    <p:nvPr/>
                  </p:nvSpPr>
                  <p:spPr>
                    <a:xfrm>
                      <a:off x="3083847" y="1927212"/>
                      <a:ext cx="40288" cy="47075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90" name="Straight Connector 289"/>
                    <p:cNvCxnSpPr>
                      <a:stCxn id="289" idx="4"/>
                    </p:cNvCxnSpPr>
                    <p:nvPr/>
                  </p:nvCxnSpPr>
                  <p:spPr>
                    <a:xfrm>
                      <a:off x="3099967" y="1972685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8" name="Group 109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3098258" y="1927019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88" name="Straight Connector 287"/>
                    <p:cNvCxnSpPr>
                      <a:stCxn id="287" idx="4"/>
                    </p:cNvCxnSpPr>
                    <p:nvPr/>
                  </p:nvCxnSpPr>
                  <p:spPr>
                    <a:xfrm>
                      <a:off x="3114188" y="1960769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7" name="Group 109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85" name="Oval 284"/>
                    <p:cNvSpPr/>
                    <p:nvPr/>
                  </p:nvSpPr>
                  <p:spPr>
                    <a:xfrm>
                      <a:off x="3097559" y="1927423"/>
                      <a:ext cx="40288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86" name="Straight Connector 285"/>
                    <p:cNvCxnSpPr>
                      <a:stCxn id="285" idx="4"/>
                    </p:cNvCxnSpPr>
                    <p:nvPr/>
                  </p:nvCxnSpPr>
                  <p:spPr>
                    <a:xfrm>
                      <a:off x="3110190" y="1961187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88" name="Group 1081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689" name="Group 108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3074915" y="1924874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80" name="Straight Connector 279"/>
                    <p:cNvCxnSpPr>
                      <a:stCxn id="279" idx="4"/>
                    </p:cNvCxnSpPr>
                    <p:nvPr/>
                  </p:nvCxnSpPr>
                  <p:spPr>
                    <a:xfrm>
                      <a:off x="3095997" y="1968623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0" name="Group 108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3074274" y="1925235"/>
                      <a:ext cx="45324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78" name="Straight Connector 277"/>
                    <p:cNvCxnSpPr>
                      <a:stCxn id="277" idx="4"/>
                    </p:cNvCxnSpPr>
                    <p:nvPr/>
                  </p:nvCxnSpPr>
                  <p:spPr>
                    <a:xfrm>
                      <a:off x="3088701" y="1969101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9" name="Group 108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3086831" y="1913347"/>
                      <a:ext cx="45325" cy="47075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76" name="Straight Connector 275"/>
                    <p:cNvCxnSpPr>
                      <a:stCxn id="275" idx="4"/>
                    </p:cNvCxnSpPr>
                    <p:nvPr/>
                  </p:nvCxnSpPr>
                  <p:spPr>
                    <a:xfrm>
                      <a:off x="3108015" y="1960458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0" name="Group 108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086248" y="1918751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74" name="Straight Connector 273"/>
                    <p:cNvCxnSpPr>
                      <a:stCxn id="273" idx="4"/>
                    </p:cNvCxnSpPr>
                    <p:nvPr/>
                  </p:nvCxnSpPr>
                  <p:spPr>
                    <a:xfrm>
                      <a:off x="3102338" y="1960906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01" name="Group 875"/>
              <p:cNvGrpSpPr>
                <a:grpSpLocks/>
              </p:cNvGrpSpPr>
              <p:nvPr/>
            </p:nvGrpSpPr>
            <p:grpSpPr bwMode="auto">
              <a:xfrm>
                <a:off x="5893845" y="1872239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702" name="Group 1054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03" name="Group 106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65" name="Oval 264"/>
                    <p:cNvSpPr/>
                    <p:nvPr/>
                  </p:nvSpPr>
                  <p:spPr>
                    <a:xfrm>
                      <a:off x="3086078" y="1922109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66" name="Straight Connector 265"/>
                    <p:cNvCxnSpPr>
                      <a:stCxn id="265" idx="4"/>
                    </p:cNvCxnSpPr>
                    <p:nvPr/>
                  </p:nvCxnSpPr>
                  <p:spPr>
                    <a:xfrm>
                      <a:off x="3102168" y="1964264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4" name="Group 106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3083832" y="1929282"/>
                      <a:ext cx="38609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64" name="Straight Connector 263"/>
                    <p:cNvCxnSpPr>
                      <a:stCxn id="263" idx="4"/>
                    </p:cNvCxnSpPr>
                    <p:nvPr/>
                  </p:nvCxnSpPr>
                  <p:spPr>
                    <a:xfrm>
                      <a:off x="3098214" y="1968031"/>
                      <a:ext cx="1678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13" name="Group 107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61" name="Oval 260"/>
                    <p:cNvSpPr/>
                    <p:nvPr/>
                  </p:nvSpPr>
                  <p:spPr>
                    <a:xfrm>
                      <a:off x="3098097" y="1920698"/>
                      <a:ext cx="41966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62" name="Straight Connector 261"/>
                    <p:cNvCxnSpPr>
                      <a:stCxn id="261" idx="4"/>
                    </p:cNvCxnSpPr>
                    <p:nvPr/>
                  </p:nvCxnSpPr>
                  <p:spPr>
                    <a:xfrm>
                      <a:off x="3115792" y="1956070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14" name="Group 107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59" name="Oval 258"/>
                    <p:cNvSpPr/>
                    <p:nvPr/>
                  </p:nvSpPr>
                  <p:spPr>
                    <a:xfrm>
                      <a:off x="3094128" y="1919465"/>
                      <a:ext cx="38610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60" name="Straight Connector 259"/>
                    <p:cNvCxnSpPr>
                      <a:stCxn id="259" idx="4"/>
                    </p:cNvCxnSpPr>
                    <p:nvPr/>
                  </p:nvCxnSpPr>
                  <p:spPr>
                    <a:xfrm>
                      <a:off x="3110160" y="1961561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15" name="Group 1055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16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53" name="Oval 252"/>
                    <p:cNvSpPr/>
                    <p:nvPr/>
                  </p:nvSpPr>
                  <p:spPr>
                    <a:xfrm>
                      <a:off x="3074841" y="1920191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54" name="Straight Connector 253"/>
                    <p:cNvCxnSpPr>
                      <a:stCxn id="253" idx="4"/>
                    </p:cNvCxnSpPr>
                    <p:nvPr/>
                  </p:nvCxnSpPr>
                  <p:spPr>
                    <a:xfrm>
                      <a:off x="3097630" y="1962243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5" name="Group 105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3075907" y="1923913"/>
                      <a:ext cx="43645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52" name="Straight Connector 251"/>
                    <p:cNvCxnSpPr>
                      <a:stCxn id="251" idx="4"/>
                    </p:cNvCxnSpPr>
                    <p:nvPr/>
                  </p:nvCxnSpPr>
                  <p:spPr>
                    <a:xfrm>
                      <a:off x="3088626" y="1964416"/>
                      <a:ext cx="1679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6" name="Group 105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49" name="Oval 248"/>
                    <p:cNvSpPr/>
                    <p:nvPr/>
                  </p:nvSpPr>
                  <p:spPr>
                    <a:xfrm>
                      <a:off x="3086816" y="1915418"/>
                      <a:ext cx="43645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50" name="Straight Connector 249"/>
                    <p:cNvCxnSpPr>
                      <a:stCxn id="249" idx="4"/>
                    </p:cNvCxnSpPr>
                    <p:nvPr/>
                  </p:nvCxnSpPr>
                  <p:spPr>
                    <a:xfrm>
                      <a:off x="3106248" y="1954122"/>
                      <a:ext cx="1679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27" name="Group 105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47" name="Oval 246"/>
                    <p:cNvSpPr/>
                    <p:nvPr/>
                  </p:nvSpPr>
                  <p:spPr>
                    <a:xfrm>
                      <a:off x="3082875" y="1919169"/>
                      <a:ext cx="47003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48" name="Straight Connector 247"/>
                    <p:cNvCxnSpPr>
                      <a:stCxn id="247" idx="4"/>
                    </p:cNvCxnSpPr>
                    <p:nvPr/>
                  </p:nvCxnSpPr>
                  <p:spPr>
                    <a:xfrm>
                      <a:off x="3100586" y="1957947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28" name="Group 876"/>
              <p:cNvGrpSpPr>
                <a:grpSpLocks/>
              </p:cNvGrpSpPr>
              <p:nvPr/>
            </p:nvGrpSpPr>
            <p:grpSpPr bwMode="auto">
              <a:xfrm>
                <a:off x="6203407" y="1869858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729" name="Group 1012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30" name="Group 104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3082092" y="1927584"/>
                      <a:ext cx="41966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40" name="Straight Connector 239"/>
                    <p:cNvCxnSpPr>
                      <a:stCxn id="239" idx="4"/>
                    </p:cNvCxnSpPr>
                    <p:nvPr/>
                  </p:nvCxnSpPr>
                  <p:spPr>
                    <a:xfrm>
                      <a:off x="3101494" y="1964607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9" name="Group 104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37" name="Oval 236"/>
                    <p:cNvSpPr/>
                    <p:nvPr/>
                  </p:nvSpPr>
                  <p:spPr>
                    <a:xfrm>
                      <a:off x="3078151" y="1927988"/>
                      <a:ext cx="4364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38" name="Straight Connector 237"/>
                    <p:cNvCxnSpPr>
                      <a:stCxn id="237" idx="4"/>
                    </p:cNvCxnSpPr>
                    <p:nvPr/>
                  </p:nvCxnSpPr>
                  <p:spPr>
                    <a:xfrm>
                      <a:off x="3097584" y="1973417"/>
                      <a:ext cx="1678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40" name="Group 104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35" name="Oval 234"/>
                    <p:cNvSpPr/>
                    <p:nvPr/>
                  </p:nvSpPr>
                  <p:spPr>
                    <a:xfrm>
                      <a:off x="3097438" y="1917738"/>
                      <a:ext cx="35252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36" name="Straight Connector 235"/>
                    <p:cNvCxnSpPr>
                      <a:stCxn id="235" idx="4"/>
                    </p:cNvCxnSpPr>
                    <p:nvPr/>
                  </p:nvCxnSpPr>
                  <p:spPr>
                    <a:xfrm>
                      <a:off x="3110141" y="1961530"/>
                      <a:ext cx="1679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41" name="Group 104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33" name="Oval 232"/>
                    <p:cNvSpPr/>
                    <p:nvPr/>
                  </p:nvSpPr>
                  <p:spPr>
                    <a:xfrm>
                      <a:off x="3086725" y="1918185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34" name="Straight Connector 233"/>
                    <p:cNvCxnSpPr>
                      <a:stCxn id="233" idx="4"/>
                    </p:cNvCxnSpPr>
                    <p:nvPr/>
                  </p:nvCxnSpPr>
                  <p:spPr>
                    <a:xfrm>
                      <a:off x="3109500" y="1961905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42" name="Group 1013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51" name="Group 101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27" name="Oval 226"/>
                    <p:cNvSpPr/>
                    <p:nvPr/>
                  </p:nvSpPr>
                  <p:spPr>
                    <a:xfrm>
                      <a:off x="3074152" y="1920534"/>
                      <a:ext cx="47003" cy="42031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28" name="Straight Connector 227"/>
                    <p:cNvCxnSpPr>
                      <a:stCxn id="227" idx="4"/>
                    </p:cNvCxnSpPr>
                    <p:nvPr/>
                  </p:nvCxnSpPr>
                  <p:spPr>
                    <a:xfrm>
                      <a:off x="3090228" y="1961023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2" name="Group 101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25" name="Oval 224"/>
                    <p:cNvSpPr/>
                    <p:nvPr/>
                  </p:nvSpPr>
                  <p:spPr>
                    <a:xfrm>
                      <a:off x="3068535" y="1924388"/>
                      <a:ext cx="41966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26" name="Straight Connector 225"/>
                    <p:cNvCxnSpPr>
                      <a:stCxn id="225" idx="4"/>
                    </p:cNvCxnSpPr>
                    <p:nvPr/>
                  </p:nvCxnSpPr>
                  <p:spPr>
                    <a:xfrm>
                      <a:off x="3087967" y="1966456"/>
                      <a:ext cx="0" cy="68931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3" name="Group 101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23" name="Oval 222"/>
                    <p:cNvSpPr/>
                    <p:nvPr/>
                  </p:nvSpPr>
                  <p:spPr>
                    <a:xfrm>
                      <a:off x="3086142" y="1915761"/>
                      <a:ext cx="43645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24" name="Straight Connector 223"/>
                    <p:cNvCxnSpPr>
                      <a:stCxn id="223" idx="4"/>
                    </p:cNvCxnSpPr>
                    <p:nvPr/>
                  </p:nvCxnSpPr>
                  <p:spPr>
                    <a:xfrm>
                      <a:off x="3098889" y="1957945"/>
                      <a:ext cx="1679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4" name="Group 101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21" name="Oval 220"/>
                    <p:cNvSpPr/>
                    <p:nvPr/>
                  </p:nvSpPr>
                  <p:spPr>
                    <a:xfrm>
                      <a:off x="3082202" y="1916208"/>
                      <a:ext cx="40288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22" name="Straight Connector 221"/>
                    <p:cNvCxnSpPr>
                      <a:stCxn id="221" idx="4"/>
                    </p:cNvCxnSpPr>
                    <p:nvPr/>
                  </p:nvCxnSpPr>
                  <p:spPr>
                    <a:xfrm>
                      <a:off x="3098248" y="1960001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55" name="Group 877"/>
              <p:cNvGrpSpPr>
                <a:grpSpLocks/>
              </p:cNvGrpSpPr>
              <p:nvPr/>
            </p:nvGrpSpPr>
            <p:grpSpPr bwMode="auto">
              <a:xfrm>
                <a:off x="6510588" y="1867477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756" name="Group 986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65" name="Group 100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13" name="Oval 212"/>
                    <p:cNvSpPr/>
                    <p:nvPr/>
                  </p:nvSpPr>
                  <p:spPr>
                    <a:xfrm>
                      <a:off x="3083916" y="1936348"/>
                      <a:ext cx="40288" cy="35306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14" name="Straight Connector 213"/>
                    <p:cNvCxnSpPr>
                      <a:stCxn id="213" idx="4"/>
                    </p:cNvCxnSpPr>
                    <p:nvPr/>
                  </p:nvCxnSpPr>
                  <p:spPr>
                    <a:xfrm>
                      <a:off x="3099859" y="1970054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6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11" name="Oval 210"/>
                    <p:cNvSpPr/>
                    <p:nvPr/>
                  </p:nvSpPr>
                  <p:spPr>
                    <a:xfrm>
                      <a:off x="3078253" y="1936752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12" name="Straight Connector 211"/>
                    <p:cNvCxnSpPr>
                      <a:stCxn id="211" idx="4"/>
                    </p:cNvCxnSpPr>
                    <p:nvPr/>
                  </p:nvCxnSpPr>
                  <p:spPr>
                    <a:xfrm>
                      <a:off x="3099233" y="1972095"/>
                      <a:ext cx="0" cy="62206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7" name="Group 100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3095831" y="1924821"/>
                      <a:ext cx="40288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10" name="Straight Connector 209"/>
                    <p:cNvCxnSpPr>
                      <a:stCxn id="209" idx="4"/>
                    </p:cNvCxnSpPr>
                    <p:nvPr/>
                  </p:nvCxnSpPr>
                  <p:spPr>
                    <a:xfrm>
                      <a:off x="3110126" y="1960237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8" name="Group 100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07" name="Oval 206"/>
                    <p:cNvSpPr/>
                    <p:nvPr/>
                  </p:nvSpPr>
                  <p:spPr>
                    <a:xfrm>
                      <a:off x="3088548" y="1926921"/>
                      <a:ext cx="47003" cy="42031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08" name="Straight Connector 207"/>
                    <p:cNvCxnSpPr>
                      <a:stCxn id="207" idx="4"/>
                    </p:cNvCxnSpPr>
                    <p:nvPr/>
                  </p:nvCxnSpPr>
                  <p:spPr>
                    <a:xfrm>
                      <a:off x="3109601" y="1967322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77" name="Group 987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78" name="Group 98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201" name="Oval 200"/>
                    <p:cNvSpPr/>
                    <p:nvPr/>
                  </p:nvSpPr>
                  <p:spPr>
                    <a:xfrm>
                      <a:off x="3074327" y="1931009"/>
                      <a:ext cx="45325" cy="3866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02" name="Straight Connector 201"/>
                    <p:cNvCxnSpPr>
                      <a:stCxn id="201" idx="4"/>
                    </p:cNvCxnSpPr>
                    <p:nvPr/>
                  </p:nvCxnSpPr>
                  <p:spPr>
                    <a:xfrm>
                      <a:off x="3088607" y="1968150"/>
                      <a:ext cx="0" cy="62206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9" name="Group 98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99" name="Oval 198"/>
                    <p:cNvSpPr/>
                    <p:nvPr/>
                  </p:nvSpPr>
                  <p:spPr>
                    <a:xfrm>
                      <a:off x="3070344" y="1933138"/>
                      <a:ext cx="41966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00" name="Straight Connector 199"/>
                    <p:cNvCxnSpPr>
                      <a:stCxn id="199" idx="4"/>
                    </p:cNvCxnSpPr>
                    <p:nvPr/>
                  </p:nvCxnSpPr>
                  <p:spPr>
                    <a:xfrm>
                      <a:off x="3087981" y="1968510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0" name="Group 99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3086286" y="1924524"/>
                      <a:ext cx="45325" cy="35307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98" name="Straight Connector 197"/>
                    <p:cNvCxnSpPr>
                      <a:stCxn id="197" idx="4"/>
                    </p:cNvCxnSpPr>
                    <p:nvPr/>
                  </p:nvCxnSpPr>
                  <p:spPr>
                    <a:xfrm>
                      <a:off x="3098889" y="1960015"/>
                      <a:ext cx="0" cy="62206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1" name="Group 99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3085660" y="1924944"/>
                      <a:ext cx="38609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96" name="Straight Connector 195"/>
                    <p:cNvCxnSpPr>
                      <a:stCxn id="195" idx="4"/>
                    </p:cNvCxnSpPr>
                    <p:nvPr/>
                  </p:nvCxnSpPr>
                  <p:spPr>
                    <a:xfrm>
                      <a:off x="3098305" y="196205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782" name="Group 878"/>
              <p:cNvGrpSpPr>
                <a:grpSpLocks/>
              </p:cNvGrpSpPr>
              <p:nvPr/>
            </p:nvGrpSpPr>
            <p:grpSpPr bwMode="auto">
              <a:xfrm>
                <a:off x="6824914" y="1865095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791" name="Group 960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792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87" name="Oval 186"/>
                    <p:cNvSpPr/>
                    <p:nvPr/>
                  </p:nvSpPr>
                  <p:spPr>
                    <a:xfrm>
                      <a:off x="3078418" y="1928244"/>
                      <a:ext cx="45324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88" name="Straight Connector 187"/>
                    <p:cNvCxnSpPr>
                      <a:stCxn id="187" idx="4"/>
                    </p:cNvCxnSpPr>
                    <p:nvPr/>
                  </p:nvCxnSpPr>
                  <p:spPr>
                    <a:xfrm>
                      <a:off x="3099500" y="1971992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93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85" name="Oval 184"/>
                    <p:cNvSpPr/>
                    <p:nvPr/>
                  </p:nvSpPr>
                  <p:spPr>
                    <a:xfrm>
                      <a:off x="3077776" y="1928605"/>
                      <a:ext cx="4532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86" name="Straight Connector 185"/>
                    <p:cNvCxnSpPr>
                      <a:stCxn id="185" idx="4"/>
                    </p:cNvCxnSpPr>
                    <p:nvPr/>
                  </p:nvCxnSpPr>
                  <p:spPr>
                    <a:xfrm>
                      <a:off x="3093882" y="1972441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94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3088670" y="1918413"/>
                      <a:ext cx="4700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84" name="Straight Connector 183"/>
                    <p:cNvCxnSpPr>
                      <a:stCxn id="183" idx="4"/>
                    </p:cNvCxnSpPr>
                    <p:nvPr/>
                  </p:nvCxnSpPr>
                  <p:spPr>
                    <a:xfrm>
                      <a:off x="3109810" y="1962176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3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3088058" y="1920454"/>
                      <a:ext cx="4700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82" name="Straight Connector 181"/>
                    <p:cNvCxnSpPr>
                      <a:stCxn id="181" idx="4"/>
                    </p:cNvCxnSpPr>
                    <p:nvPr/>
                  </p:nvCxnSpPr>
                  <p:spPr>
                    <a:xfrm>
                      <a:off x="3109198" y="1964217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4" name="Group 961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05" name="Group 96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3073866" y="1924601"/>
                      <a:ext cx="38609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76" name="Straight Connector 175"/>
                    <p:cNvCxnSpPr>
                      <a:stCxn id="175" idx="4"/>
                    </p:cNvCxnSpPr>
                    <p:nvPr/>
                  </p:nvCxnSpPr>
                  <p:spPr>
                    <a:xfrm>
                      <a:off x="3088234" y="1968408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6" name="Group 96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3066524" y="1925019"/>
                      <a:ext cx="45325" cy="47075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74" name="Straight Connector 173"/>
                    <p:cNvCxnSpPr>
                      <a:stCxn id="173" idx="4"/>
                    </p:cNvCxnSpPr>
                    <p:nvPr/>
                  </p:nvCxnSpPr>
                  <p:spPr>
                    <a:xfrm>
                      <a:off x="3087635" y="1970449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7" name="Group 96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3085825" y="1916392"/>
                      <a:ext cx="43645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72" name="Straight Connector 171"/>
                    <p:cNvCxnSpPr>
                      <a:stCxn id="171" idx="4"/>
                    </p:cNvCxnSpPr>
                    <p:nvPr/>
                  </p:nvCxnSpPr>
                  <p:spPr>
                    <a:xfrm>
                      <a:off x="3098529" y="1960272"/>
                      <a:ext cx="0" cy="6725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8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3078469" y="1916854"/>
                      <a:ext cx="45325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70" name="Straight Connector 169"/>
                    <p:cNvCxnSpPr>
                      <a:stCxn id="169" idx="4"/>
                    </p:cNvCxnSpPr>
                    <p:nvPr/>
                  </p:nvCxnSpPr>
                  <p:spPr>
                    <a:xfrm>
                      <a:off x="3099610" y="1960602"/>
                      <a:ext cx="0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17" name="Group 879"/>
              <p:cNvGrpSpPr>
                <a:grpSpLocks/>
              </p:cNvGrpSpPr>
              <p:nvPr/>
            </p:nvGrpSpPr>
            <p:grpSpPr bwMode="auto">
              <a:xfrm>
                <a:off x="7132095" y="1862714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818" name="Group 934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19" name="Group 948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3066683" y="1928823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62" name="Straight Connector 161"/>
                    <p:cNvCxnSpPr>
                      <a:stCxn id="161" idx="4"/>
                    </p:cNvCxnSpPr>
                    <p:nvPr/>
                  </p:nvCxnSpPr>
                  <p:spPr>
                    <a:xfrm>
                      <a:off x="3089472" y="1970861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0" name="Group 949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3074492" y="1935776"/>
                      <a:ext cx="43645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60" name="Straight Connector 159"/>
                    <p:cNvCxnSpPr>
                      <a:stCxn id="159" idx="4"/>
                    </p:cNvCxnSpPr>
                    <p:nvPr/>
                  </p:nvCxnSpPr>
                  <p:spPr>
                    <a:xfrm>
                      <a:off x="3088860" y="1972888"/>
                      <a:ext cx="1678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9" name="Group 950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3080350" y="1925717"/>
                      <a:ext cx="40288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58" name="Straight Connector 157"/>
                    <p:cNvCxnSpPr>
                      <a:stCxn id="157" idx="4"/>
                    </p:cNvCxnSpPr>
                    <p:nvPr/>
                  </p:nvCxnSpPr>
                  <p:spPr>
                    <a:xfrm>
                      <a:off x="3098089" y="1962740"/>
                      <a:ext cx="1679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0" name="Group 951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55" name="Oval 154"/>
                    <p:cNvSpPr/>
                    <p:nvPr/>
                  </p:nvSpPr>
                  <p:spPr>
                    <a:xfrm>
                      <a:off x="3083124" y="1927655"/>
                      <a:ext cx="45324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56" name="Straight Connector 155"/>
                    <p:cNvCxnSpPr>
                      <a:stCxn id="155" idx="4"/>
                    </p:cNvCxnSpPr>
                    <p:nvPr/>
                  </p:nvCxnSpPr>
                  <p:spPr>
                    <a:xfrm>
                      <a:off x="3105884" y="1969692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31" name="Group 935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32" name="Group 93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49" name="Oval 148"/>
                    <p:cNvSpPr/>
                    <p:nvPr/>
                  </p:nvSpPr>
                  <p:spPr>
                    <a:xfrm>
                      <a:off x="3063808" y="1925136"/>
                      <a:ext cx="40288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50" name="Straight Connector 149"/>
                    <p:cNvCxnSpPr>
                      <a:stCxn id="149" idx="4"/>
                    </p:cNvCxnSpPr>
                    <p:nvPr/>
                  </p:nvCxnSpPr>
                  <p:spPr>
                    <a:xfrm>
                      <a:off x="3078235" y="1968957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3" name="Group 93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47" name="Oval 146"/>
                    <p:cNvSpPr/>
                    <p:nvPr/>
                  </p:nvSpPr>
                  <p:spPr>
                    <a:xfrm>
                      <a:off x="3064874" y="1927133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48" name="Straight Connector 147"/>
                    <p:cNvCxnSpPr>
                      <a:stCxn id="147" idx="4"/>
                    </p:cNvCxnSpPr>
                    <p:nvPr/>
                  </p:nvCxnSpPr>
                  <p:spPr>
                    <a:xfrm>
                      <a:off x="3082672" y="1970896"/>
                      <a:ext cx="1679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4" name="Group 93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45" name="Oval 144"/>
                    <p:cNvSpPr/>
                    <p:nvPr/>
                  </p:nvSpPr>
                  <p:spPr>
                    <a:xfrm>
                      <a:off x="3074090" y="1916971"/>
                      <a:ext cx="4364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46" name="Straight Connector 145"/>
                    <p:cNvCxnSpPr>
                      <a:stCxn id="145" idx="4"/>
                    </p:cNvCxnSpPr>
                    <p:nvPr/>
                  </p:nvCxnSpPr>
                  <p:spPr>
                    <a:xfrm>
                      <a:off x="3086837" y="1960836"/>
                      <a:ext cx="1679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43" name="Group 93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43" name="Oval 142"/>
                    <p:cNvSpPr/>
                    <p:nvPr/>
                  </p:nvSpPr>
                  <p:spPr>
                    <a:xfrm>
                      <a:off x="3071828" y="1924055"/>
                      <a:ext cx="47003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44" name="Straight Connector 143"/>
                    <p:cNvCxnSpPr>
                      <a:stCxn id="143" idx="4"/>
                    </p:cNvCxnSpPr>
                    <p:nvPr/>
                  </p:nvCxnSpPr>
                  <p:spPr>
                    <a:xfrm>
                      <a:off x="3094559" y="1959383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44" name="Group 880"/>
              <p:cNvGrpSpPr>
                <a:grpSpLocks/>
              </p:cNvGrpSpPr>
              <p:nvPr/>
            </p:nvGrpSpPr>
            <p:grpSpPr bwMode="auto">
              <a:xfrm>
                <a:off x="7441657" y="1860333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845" name="Group 908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46" name="Group 922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3074312" y="1925658"/>
                      <a:ext cx="45325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36" name="Straight Connector 135"/>
                    <p:cNvCxnSpPr>
                      <a:stCxn id="135" idx="4"/>
                    </p:cNvCxnSpPr>
                    <p:nvPr/>
                  </p:nvCxnSpPr>
                  <p:spPr>
                    <a:xfrm>
                      <a:off x="3090374" y="1964451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5" name="Group 923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33" name="Oval 132"/>
                    <p:cNvSpPr/>
                    <p:nvPr/>
                  </p:nvSpPr>
                  <p:spPr>
                    <a:xfrm>
                      <a:off x="3072037" y="1927787"/>
                      <a:ext cx="38610" cy="42032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33" idx="4"/>
                    </p:cNvCxnSpPr>
                    <p:nvPr/>
                  </p:nvCxnSpPr>
                  <p:spPr>
                    <a:xfrm>
                      <a:off x="3086463" y="1971579"/>
                      <a:ext cx="1679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6" name="Group 924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3086302" y="1917522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32" name="Straight Connector 131"/>
                    <p:cNvCxnSpPr>
                      <a:stCxn id="131" idx="4"/>
                    </p:cNvCxnSpPr>
                    <p:nvPr/>
                  </p:nvCxnSpPr>
                  <p:spPr>
                    <a:xfrm>
                      <a:off x="3105749" y="1961255"/>
                      <a:ext cx="1678" cy="68932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7" name="Group 925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3082348" y="1919636"/>
                      <a:ext cx="40288" cy="45394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30" name="Straight Connector 129"/>
                    <p:cNvCxnSpPr>
                      <a:stCxn id="129" idx="4"/>
                    </p:cNvCxnSpPr>
                    <p:nvPr/>
                  </p:nvCxnSpPr>
                  <p:spPr>
                    <a:xfrm>
                      <a:off x="3098394" y="1963429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8" name="Group 909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59" name="Group 910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3064710" y="1918682"/>
                      <a:ext cx="45324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24" name="Straight Connector 123"/>
                    <p:cNvCxnSpPr>
                      <a:stCxn id="123" idx="4"/>
                    </p:cNvCxnSpPr>
                    <p:nvPr/>
                  </p:nvCxnSpPr>
                  <p:spPr>
                    <a:xfrm>
                      <a:off x="3085851" y="1962430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0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3064142" y="1925795"/>
                      <a:ext cx="41967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22" name="Straight Connector 121"/>
                    <p:cNvCxnSpPr>
                      <a:stCxn id="121" idx="4"/>
                    </p:cNvCxnSpPr>
                    <p:nvPr/>
                  </p:nvCxnSpPr>
                  <p:spPr>
                    <a:xfrm>
                      <a:off x="3075197" y="1966313"/>
                      <a:ext cx="1679" cy="72295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9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3075020" y="1915604"/>
                      <a:ext cx="43645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20" name="Straight Connector 119"/>
                    <p:cNvCxnSpPr>
                      <a:stCxn id="119" idx="4"/>
                    </p:cNvCxnSpPr>
                    <p:nvPr/>
                  </p:nvCxnSpPr>
                  <p:spPr>
                    <a:xfrm>
                      <a:off x="3094453" y="1954309"/>
                      <a:ext cx="1678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0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3071081" y="1915993"/>
                      <a:ext cx="47003" cy="4539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18" name="Straight Connector 117"/>
                    <p:cNvCxnSpPr>
                      <a:stCxn id="117" idx="4"/>
                    </p:cNvCxnSpPr>
                    <p:nvPr/>
                  </p:nvCxnSpPr>
                  <p:spPr>
                    <a:xfrm>
                      <a:off x="3090484" y="1959786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71" name="Group 881"/>
              <p:cNvGrpSpPr>
                <a:grpSpLocks/>
              </p:cNvGrpSpPr>
              <p:nvPr/>
            </p:nvGrpSpPr>
            <p:grpSpPr bwMode="auto">
              <a:xfrm>
                <a:off x="7748838" y="1857952"/>
                <a:ext cx="312419" cy="137921"/>
                <a:chOff x="3124200" y="1895475"/>
                <a:chExt cx="312419" cy="137921"/>
              </a:xfrm>
              <a:grpFill/>
            </p:grpSpPr>
            <p:grpSp>
              <p:nvGrpSpPr>
                <p:cNvPr id="872" name="Group 882"/>
                <p:cNvGrpSpPr>
                  <a:grpSpLocks/>
                </p:cNvGrpSpPr>
                <p:nvPr/>
              </p:nvGrpSpPr>
              <p:grpSpPr bwMode="auto">
                <a:xfrm>
                  <a:off x="3124200" y="1895475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81" name="Group 896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3072823" y="1936132"/>
                      <a:ext cx="47003" cy="38669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10" name="Straight Connector 109"/>
                    <p:cNvCxnSpPr>
                      <a:stCxn id="109" idx="4"/>
                    </p:cNvCxnSpPr>
                    <p:nvPr/>
                  </p:nvCxnSpPr>
                  <p:spPr>
                    <a:xfrm>
                      <a:off x="3090548" y="1976591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2" name="Group 897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3070548" y="1936566"/>
                      <a:ext cx="41967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08" name="Straight Connector 107"/>
                    <p:cNvCxnSpPr>
                      <a:stCxn id="107" idx="4"/>
                    </p:cNvCxnSpPr>
                    <p:nvPr/>
                  </p:nvCxnSpPr>
                  <p:spPr>
                    <a:xfrm>
                      <a:off x="3088258" y="1978662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3" name="Group 898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3084827" y="1927967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06" name="Straight Connector 105"/>
                    <p:cNvCxnSpPr>
                      <a:stCxn id="105" idx="4"/>
                    </p:cNvCxnSpPr>
                    <p:nvPr/>
                  </p:nvCxnSpPr>
                  <p:spPr>
                    <a:xfrm>
                      <a:off x="3105880" y="1970049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4" name="Group 899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3084186" y="1928357"/>
                      <a:ext cx="43645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04" name="Straight Connector 103"/>
                    <p:cNvCxnSpPr>
                      <a:stCxn id="103" idx="4"/>
                    </p:cNvCxnSpPr>
                    <p:nvPr/>
                  </p:nvCxnSpPr>
                  <p:spPr>
                    <a:xfrm>
                      <a:off x="3098584" y="1970526"/>
                      <a:ext cx="0" cy="70613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85" name="Group 883"/>
                <p:cNvGrpSpPr>
                  <a:grpSpLocks/>
                </p:cNvGrpSpPr>
                <p:nvPr/>
              </p:nvGrpSpPr>
              <p:grpSpPr bwMode="auto">
                <a:xfrm>
                  <a:off x="3276600" y="1905000"/>
                  <a:ext cx="160019" cy="128396"/>
                  <a:chOff x="3124200" y="1895475"/>
                  <a:chExt cx="160019" cy="128396"/>
                </a:xfrm>
                <a:grpFill/>
              </p:grpSpPr>
              <p:grpSp>
                <p:nvGrpSpPr>
                  <p:cNvPr id="886" name="Group 884"/>
                  <p:cNvGrpSpPr>
                    <a:grpSpLocks/>
                  </p:cNvGrpSpPr>
                  <p:nvPr/>
                </p:nvGrpSpPr>
                <p:grpSpPr bwMode="auto">
                  <a:xfrm>
                    <a:off x="31242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3063250" y="1934213"/>
                      <a:ext cx="45324" cy="36988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8" name="Straight Connector 97"/>
                    <p:cNvCxnSpPr>
                      <a:stCxn id="97" idx="4"/>
                    </p:cNvCxnSpPr>
                    <p:nvPr/>
                  </p:nvCxnSpPr>
                  <p:spPr>
                    <a:xfrm>
                      <a:off x="3084318" y="1969556"/>
                      <a:ext cx="0" cy="72294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5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3200400" y="1905000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062667" y="1936254"/>
                      <a:ext cx="45325" cy="40350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6" name="Straight Connector 95"/>
                    <p:cNvCxnSpPr>
                      <a:stCxn id="95" idx="4"/>
                    </p:cNvCxnSpPr>
                    <p:nvPr/>
                  </p:nvCxnSpPr>
                  <p:spPr>
                    <a:xfrm>
                      <a:off x="3078699" y="1976729"/>
                      <a:ext cx="0" cy="65570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6" name="Group 886"/>
                  <p:cNvGrpSpPr>
                    <a:grpSpLocks/>
                  </p:cNvGrpSpPr>
                  <p:nvPr/>
                </p:nvGrpSpPr>
                <p:grpSpPr bwMode="auto">
                  <a:xfrm>
                    <a:off x="31623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3075239" y="1924368"/>
                      <a:ext cx="45324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4" name="Straight Connector 93"/>
                    <p:cNvCxnSpPr>
                      <a:stCxn id="93" idx="4"/>
                    </p:cNvCxnSpPr>
                    <p:nvPr/>
                  </p:nvCxnSpPr>
                  <p:spPr>
                    <a:xfrm>
                      <a:off x="3096292" y="1966435"/>
                      <a:ext cx="0" cy="63888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7" name="Group 887"/>
                  <p:cNvGrpSpPr>
                    <a:grpSpLocks/>
                  </p:cNvGrpSpPr>
                  <p:nvPr/>
                </p:nvGrpSpPr>
                <p:grpSpPr bwMode="auto">
                  <a:xfrm>
                    <a:off x="3238500" y="1895475"/>
                    <a:ext cx="45719" cy="118871"/>
                    <a:chOff x="3098006" y="1902619"/>
                    <a:chExt cx="45719" cy="118871"/>
                  </a:xfrm>
                  <a:grpFill/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3072919" y="1924742"/>
                      <a:ext cx="47003" cy="43713"/>
                    </a:xfrm>
                    <a:prstGeom prst="ellipse">
                      <a:avLst/>
                    </a:prstGeom>
                    <a:grpFill/>
                    <a:ln w="6350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lnSpc>
                          <a:spcPct val="90000"/>
                        </a:lnSpc>
                        <a:buClr>
                          <a:srgbClr val="800080"/>
                        </a:buClr>
                        <a:buFont typeface="Arial" charset="0"/>
                        <a:buNone/>
                        <a:defRPr/>
                      </a:pP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92" name="Straight Connector 91"/>
                    <p:cNvCxnSpPr>
                      <a:stCxn id="91" idx="4"/>
                    </p:cNvCxnSpPr>
                    <p:nvPr/>
                  </p:nvCxnSpPr>
                  <p:spPr>
                    <a:xfrm>
                      <a:off x="3092308" y="1966854"/>
                      <a:ext cx="0" cy="65569"/>
                    </a:xfrm>
                    <a:prstGeom prst="line">
                      <a:avLst/>
                    </a:prstGeom>
                    <a:grpFill/>
                    <a:ln w="25400" cmpd="dbl">
                      <a:solidFill>
                        <a:schemeClr val="tx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14" name="Rounded Rectangle 13"/>
          <p:cNvSpPr/>
          <p:nvPr/>
        </p:nvSpPr>
        <p:spPr bwMode="auto">
          <a:xfrm>
            <a:off x="3349625" y="3692525"/>
            <a:ext cx="379413" cy="198438"/>
          </a:xfrm>
          <a:prstGeom prst="roundRect">
            <a:avLst>
              <a:gd name="adj" fmla="val 297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PI3K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632200" y="4256088"/>
            <a:ext cx="315913" cy="204787"/>
          </a:xfrm>
          <a:prstGeom prst="roundRect">
            <a:avLst>
              <a:gd name="adj" fmla="val 29710"/>
            </a:avLst>
          </a:prstGeom>
          <a:solidFill>
            <a:srgbClr val="EAC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AKT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00525" y="3757613"/>
            <a:ext cx="376238" cy="211137"/>
          </a:xfrm>
          <a:prstGeom prst="roundRect">
            <a:avLst>
              <a:gd name="adj" fmla="val 29710"/>
            </a:avLst>
          </a:prstGeom>
          <a:solidFill>
            <a:srgbClr val="12A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PTEN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883025" y="4760913"/>
            <a:ext cx="415925" cy="198437"/>
          </a:xfrm>
          <a:prstGeom prst="roundRect">
            <a:avLst>
              <a:gd name="adj" fmla="val 29710"/>
            </a:avLst>
          </a:prstGeom>
          <a:solidFill>
            <a:srgbClr val="CF6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mTOR</a:t>
            </a:r>
          </a:p>
        </p:txBody>
      </p:sp>
      <p:sp>
        <p:nvSpPr>
          <p:cNvPr id="18" name="Rounded Rectangle 17"/>
          <p:cNvSpPr/>
          <p:nvPr/>
        </p:nvSpPr>
        <p:spPr bwMode="auto">
          <a:xfrm flipH="1">
            <a:off x="2874963" y="3695700"/>
            <a:ext cx="314325" cy="206375"/>
          </a:xfrm>
          <a:prstGeom prst="roundRect">
            <a:avLst>
              <a:gd name="adj" fmla="val 29710"/>
            </a:avLst>
          </a:prstGeom>
          <a:solidFill>
            <a:srgbClr val="73A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RAS</a:t>
            </a:r>
          </a:p>
        </p:txBody>
      </p:sp>
      <p:sp>
        <p:nvSpPr>
          <p:cNvPr id="19" name="Rounded Rectangle 18"/>
          <p:cNvSpPr/>
          <p:nvPr/>
        </p:nvSpPr>
        <p:spPr bwMode="auto">
          <a:xfrm flipH="1">
            <a:off x="2971800" y="4043363"/>
            <a:ext cx="314325" cy="207962"/>
          </a:xfrm>
          <a:prstGeom prst="roundRect">
            <a:avLst>
              <a:gd name="adj" fmla="val 297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RAF</a:t>
            </a:r>
          </a:p>
        </p:txBody>
      </p:sp>
      <p:sp>
        <p:nvSpPr>
          <p:cNvPr id="20" name="Rounded Rectangle 19"/>
          <p:cNvSpPr/>
          <p:nvPr/>
        </p:nvSpPr>
        <p:spPr bwMode="auto">
          <a:xfrm flipH="1">
            <a:off x="3051175" y="4354513"/>
            <a:ext cx="374650" cy="180975"/>
          </a:xfrm>
          <a:prstGeom prst="roundRect">
            <a:avLst>
              <a:gd name="adj" fmla="val 2971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MEK</a:t>
            </a:r>
          </a:p>
        </p:txBody>
      </p:sp>
      <p:sp>
        <p:nvSpPr>
          <p:cNvPr id="21" name="Rounded Rectangle 20"/>
          <p:cNvSpPr/>
          <p:nvPr/>
        </p:nvSpPr>
        <p:spPr bwMode="auto">
          <a:xfrm flipH="1">
            <a:off x="3222625" y="4681538"/>
            <a:ext cx="452438" cy="195262"/>
          </a:xfrm>
          <a:prstGeom prst="roundRect">
            <a:avLst>
              <a:gd name="adj" fmla="val 29710"/>
            </a:avLst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srgbClr val="EEECE1">
                    <a:lumMod val="10000"/>
                  </a:srgbClr>
                </a:solidFill>
              </a:rPr>
              <a:t>MAPK</a:t>
            </a:r>
          </a:p>
        </p:txBody>
      </p:sp>
      <p:grpSp>
        <p:nvGrpSpPr>
          <p:cNvPr id="19477" name="Group 1400"/>
          <p:cNvGrpSpPr>
            <a:grpSpLocks/>
          </p:cNvGrpSpPr>
          <p:nvPr/>
        </p:nvGrpSpPr>
        <p:grpSpPr bwMode="auto">
          <a:xfrm>
            <a:off x="3019425" y="3382963"/>
            <a:ext cx="488950" cy="263525"/>
            <a:chOff x="5400675" y="3309937"/>
            <a:chExt cx="636120" cy="157163"/>
          </a:xfrm>
        </p:grpSpPr>
        <p:sp>
          <p:nvSpPr>
            <p:cNvPr id="65" name="Freeform 64"/>
            <p:cNvSpPr/>
            <p:nvPr/>
          </p:nvSpPr>
          <p:spPr>
            <a:xfrm flipV="1">
              <a:off x="5400675" y="3309937"/>
              <a:ext cx="315995" cy="153376"/>
            </a:xfrm>
            <a:custGeom>
              <a:avLst/>
              <a:gdLst>
                <a:gd name="connsiteX0" fmla="*/ 0 w 317033"/>
                <a:gd name="connsiteY0" fmla="*/ 0 h 154781"/>
                <a:gd name="connsiteX1" fmla="*/ 104775 w 317033"/>
                <a:gd name="connsiteY1" fmla="*/ 85725 h 154781"/>
                <a:gd name="connsiteX2" fmla="*/ 283369 w 317033"/>
                <a:gd name="connsiteY2" fmla="*/ 97631 h 154781"/>
                <a:gd name="connsiteX3" fmla="*/ 316706 w 317033"/>
                <a:gd name="connsiteY3" fmla="*/ 154781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33" h="154781">
                  <a:moveTo>
                    <a:pt x="0" y="0"/>
                  </a:moveTo>
                  <a:cubicBezTo>
                    <a:pt x="28773" y="34726"/>
                    <a:pt x="57547" y="69453"/>
                    <a:pt x="104775" y="85725"/>
                  </a:cubicBezTo>
                  <a:cubicBezTo>
                    <a:pt x="152003" y="101997"/>
                    <a:pt x="248047" y="86122"/>
                    <a:pt x="283369" y="97631"/>
                  </a:cubicBezTo>
                  <a:cubicBezTo>
                    <a:pt x="318691" y="109140"/>
                    <a:pt x="317698" y="131960"/>
                    <a:pt x="316706" y="154781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buClr>
                  <a:srgbClr val="800080"/>
                </a:buClr>
                <a:buFont typeface="Arial" charset="0"/>
                <a:buNone/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flipH="1" flipV="1">
              <a:off x="5718735" y="3313724"/>
              <a:ext cx="318060" cy="153376"/>
            </a:xfrm>
            <a:custGeom>
              <a:avLst/>
              <a:gdLst>
                <a:gd name="connsiteX0" fmla="*/ 0 w 317033"/>
                <a:gd name="connsiteY0" fmla="*/ 0 h 154781"/>
                <a:gd name="connsiteX1" fmla="*/ 104775 w 317033"/>
                <a:gd name="connsiteY1" fmla="*/ 85725 h 154781"/>
                <a:gd name="connsiteX2" fmla="*/ 283369 w 317033"/>
                <a:gd name="connsiteY2" fmla="*/ 97631 h 154781"/>
                <a:gd name="connsiteX3" fmla="*/ 316706 w 317033"/>
                <a:gd name="connsiteY3" fmla="*/ 154781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33" h="154781">
                  <a:moveTo>
                    <a:pt x="0" y="0"/>
                  </a:moveTo>
                  <a:cubicBezTo>
                    <a:pt x="28773" y="34726"/>
                    <a:pt x="57547" y="69453"/>
                    <a:pt x="104775" y="85725"/>
                  </a:cubicBezTo>
                  <a:cubicBezTo>
                    <a:pt x="152003" y="101997"/>
                    <a:pt x="248047" y="86122"/>
                    <a:pt x="283369" y="97631"/>
                  </a:cubicBezTo>
                  <a:cubicBezTo>
                    <a:pt x="318691" y="109140"/>
                    <a:pt x="317698" y="131960"/>
                    <a:pt x="316706" y="154781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buClr>
                  <a:srgbClr val="800080"/>
                </a:buClr>
                <a:buFont typeface="Arial" charset="0"/>
                <a:buNone/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H="1">
            <a:off x="3632200" y="3492500"/>
            <a:ext cx="307975" cy="20638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15828568" flipH="1">
            <a:off x="3576638" y="3514725"/>
            <a:ext cx="119062" cy="1588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 bwMode="auto">
          <a:xfrm rot="16994704">
            <a:off x="2805113" y="3944938"/>
            <a:ext cx="169862" cy="106362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 bwMode="auto">
          <a:xfrm rot="4064603" flipH="1">
            <a:off x="4963319" y="2763044"/>
            <a:ext cx="1104900" cy="303212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/>
          <p:nvPr/>
        </p:nvSpPr>
        <p:spPr bwMode="auto">
          <a:xfrm rot="19575914">
            <a:off x="4425950" y="4892675"/>
            <a:ext cx="1460500" cy="404813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 bwMode="auto">
          <a:xfrm rot="1768775" flipH="1">
            <a:off x="3673475" y="3951288"/>
            <a:ext cx="236538" cy="225425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898900" y="3856038"/>
            <a:ext cx="273050" cy="825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3878263" y="3862388"/>
            <a:ext cx="41275" cy="134937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 flipV="1">
            <a:off x="3533775" y="4981575"/>
            <a:ext cx="801688" cy="6873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V="1">
            <a:off x="5222875" y="5943600"/>
            <a:ext cx="531813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5219700" y="5929313"/>
            <a:ext cx="0" cy="2127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68" name="TextBox 1430"/>
          <p:cNvSpPr txBox="1">
            <a:spLocks noChangeArrowheads="1"/>
          </p:cNvSpPr>
          <p:nvPr/>
        </p:nvSpPr>
        <p:spPr bwMode="auto">
          <a:xfrm>
            <a:off x="5705475" y="5707063"/>
            <a:ext cx="14827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prstClr val="black"/>
                </a:solidFill>
              </a:rPr>
              <a:t>ER target gene transcription</a:t>
            </a:r>
          </a:p>
        </p:txBody>
      </p:sp>
      <p:grpSp>
        <p:nvGrpSpPr>
          <p:cNvPr id="19490" name="Group 931"/>
          <p:cNvGrpSpPr>
            <a:grpSpLocks/>
          </p:cNvGrpSpPr>
          <p:nvPr/>
        </p:nvGrpSpPr>
        <p:grpSpPr bwMode="auto">
          <a:xfrm>
            <a:off x="2901950" y="1808163"/>
            <a:ext cx="725488" cy="1547812"/>
            <a:chOff x="1664678" y="2085974"/>
            <a:chExt cx="725583" cy="1547815"/>
          </a:xfrm>
        </p:grpSpPr>
        <p:sp>
          <p:nvSpPr>
            <p:cNvPr id="53" name="Oval 1319"/>
            <p:cNvSpPr/>
            <p:nvPr/>
          </p:nvSpPr>
          <p:spPr bwMode="auto">
            <a:xfrm>
              <a:off x="1664678" y="3406777"/>
              <a:ext cx="173061" cy="17303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200" b="1" dirty="0">
                  <a:solidFill>
                    <a:srgbClr val="EEECE1">
                      <a:lumMod val="10000"/>
                    </a:srgbClr>
                  </a:solidFill>
                </a:rPr>
                <a:t>P</a:t>
              </a:r>
            </a:p>
          </p:txBody>
        </p:sp>
        <p:sp>
          <p:nvSpPr>
            <p:cNvPr id="54" name="Oval 1320"/>
            <p:cNvSpPr/>
            <p:nvPr/>
          </p:nvSpPr>
          <p:spPr bwMode="auto">
            <a:xfrm>
              <a:off x="2217200" y="3398839"/>
              <a:ext cx="173061" cy="17303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200" b="1" dirty="0">
                  <a:solidFill>
                    <a:srgbClr val="EEECE1">
                      <a:lumMod val="10000"/>
                    </a:srgbClr>
                  </a:solidFill>
                </a:rPr>
                <a:t>P</a:t>
              </a:r>
            </a:p>
          </p:txBody>
        </p:sp>
        <p:grpSp>
          <p:nvGrpSpPr>
            <p:cNvPr id="19532" name="Group 7"/>
            <p:cNvGrpSpPr>
              <a:grpSpLocks/>
            </p:cNvGrpSpPr>
            <p:nvPr/>
          </p:nvGrpSpPr>
          <p:grpSpPr bwMode="auto">
            <a:xfrm>
              <a:off x="1785938" y="2166938"/>
              <a:ext cx="228600" cy="1457325"/>
              <a:chOff x="1785938" y="2166938"/>
              <a:chExt cx="228600" cy="1457325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1785344" y="2166936"/>
                <a:ext cx="223867" cy="61436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00080"/>
                  </a:buClr>
                  <a:buFont typeface="Arial" charset="0"/>
                  <a:buNone/>
                  <a:defRPr/>
                </a:pPr>
                <a:endParaRPr lang="en-US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1790108" y="3267076"/>
                <a:ext cx="223866" cy="35718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00080"/>
                  </a:buClr>
                  <a:buFont typeface="Arial" charset="0"/>
                  <a:buNone/>
                  <a:defRPr/>
                </a:pPr>
                <a:endParaRPr lang="en-US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1894896" y="2738437"/>
                <a:ext cx="0" cy="566739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533" name="Group 925"/>
            <p:cNvGrpSpPr>
              <a:grpSpLocks/>
            </p:cNvGrpSpPr>
            <p:nvPr/>
          </p:nvGrpSpPr>
          <p:grpSpPr bwMode="auto">
            <a:xfrm>
              <a:off x="2019301" y="2176464"/>
              <a:ext cx="228600" cy="1457325"/>
              <a:chOff x="1785938" y="2166938"/>
              <a:chExt cx="228600" cy="1457325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1785374" y="2166935"/>
                <a:ext cx="223866" cy="61436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00080"/>
                  </a:buClr>
                  <a:buFont typeface="Arial" charset="0"/>
                  <a:buNone/>
                  <a:defRPr/>
                </a:pPr>
                <a:endParaRPr lang="en-US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1790137" y="3267075"/>
                <a:ext cx="223867" cy="35718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00080"/>
                  </a:buClr>
                  <a:buFont typeface="Arial" charset="0"/>
                  <a:buNone/>
                  <a:defRPr/>
                </a:pPr>
                <a:endParaRPr lang="en-US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1894925" y="2738436"/>
                <a:ext cx="0" cy="566739"/>
              </a:xfrm>
              <a:prstGeom prst="line">
                <a:avLst/>
              </a:prstGeom>
              <a:noFill/>
              <a:ln w="50800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Isosceles Triangle 56"/>
            <p:cNvSpPr/>
            <p:nvPr/>
          </p:nvSpPr>
          <p:spPr bwMode="auto">
            <a:xfrm flipV="1">
              <a:off x="1933001" y="2085974"/>
              <a:ext cx="176235" cy="30003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endParaRPr lang="en-US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092" name="TextBox 930"/>
            <p:cNvSpPr txBox="1">
              <a:spLocks noChangeArrowheads="1"/>
            </p:cNvSpPr>
            <p:nvPr/>
          </p:nvSpPr>
          <p:spPr bwMode="auto">
            <a:xfrm>
              <a:off x="1709134" y="2263774"/>
              <a:ext cx="612855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EGFR</a:t>
              </a:r>
              <a:br>
                <a:rPr lang="en-US" sz="1200" b="1" dirty="0">
                  <a:solidFill>
                    <a:prstClr val="black"/>
                  </a:solidFill>
                </a:rPr>
              </a:br>
              <a:r>
                <a:rPr lang="en-US" sz="1200" b="1" dirty="0">
                  <a:solidFill>
                    <a:prstClr val="black"/>
                  </a:solidFill>
                </a:rPr>
                <a:t>HER2</a:t>
              </a:r>
            </a:p>
          </p:txBody>
        </p:sp>
      </p:grpSp>
      <p:sp>
        <p:nvSpPr>
          <p:cNvPr id="36" name="Freeform 35"/>
          <p:cNvSpPr/>
          <p:nvPr/>
        </p:nvSpPr>
        <p:spPr bwMode="auto">
          <a:xfrm rot="16994704">
            <a:off x="2933700" y="4302125"/>
            <a:ext cx="169863" cy="106363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7" name="Freeform 36"/>
          <p:cNvSpPr/>
          <p:nvPr/>
        </p:nvSpPr>
        <p:spPr bwMode="auto">
          <a:xfrm rot="16994704">
            <a:off x="3062287" y="4616451"/>
            <a:ext cx="169863" cy="106362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 bwMode="auto">
          <a:xfrm rot="1768775" flipH="1">
            <a:off x="3916363" y="4470400"/>
            <a:ext cx="236537" cy="225425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 flipV="1">
            <a:off x="4271963" y="5003800"/>
            <a:ext cx="182562" cy="636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320"/>
          <p:cNvSpPr/>
          <p:nvPr/>
        </p:nvSpPr>
        <p:spPr bwMode="auto">
          <a:xfrm>
            <a:off x="5143500" y="2058988"/>
            <a:ext cx="173038" cy="1730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41" name="Oval 1320"/>
          <p:cNvSpPr/>
          <p:nvPr/>
        </p:nvSpPr>
        <p:spPr bwMode="auto">
          <a:xfrm>
            <a:off x="5354638" y="3473450"/>
            <a:ext cx="173037" cy="1730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prstClr val="black"/>
                </a:solidFill>
              </a:rPr>
              <a:t>E</a:t>
            </a:r>
          </a:p>
        </p:txBody>
      </p:sp>
      <p:grpSp>
        <p:nvGrpSpPr>
          <p:cNvPr id="19497" name="Group 951"/>
          <p:cNvGrpSpPr>
            <a:grpSpLocks/>
          </p:cNvGrpSpPr>
          <p:nvPr/>
        </p:nvGrpSpPr>
        <p:grpSpPr bwMode="auto">
          <a:xfrm>
            <a:off x="4278313" y="5764213"/>
            <a:ext cx="258762" cy="420687"/>
            <a:chOff x="2141537" y="5999162"/>
            <a:chExt cx="258763" cy="420688"/>
          </a:xfrm>
        </p:grpSpPr>
        <p:sp>
          <p:nvSpPr>
            <p:cNvPr id="51" name="Oval 50"/>
            <p:cNvSpPr/>
            <p:nvPr/>
          </p:nvSpPr>
          <p:spPr bwMode="auto">
            <a:xfrm>
              <a:off x="2190749" y="6062662"/>
              <a:ext cx="209551" cy="3571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algn="ctr"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ER</a:t>
              </a:r>
            </a:p>
          </p:txBody>
        </p:sp>
        <p:sp>
          <p:nvSpPr>
            <p:cNvPr id="52" name="Oval 1320"/>
            <p:cNvSpPr/>
            <p:nvPr/>
          </p:nvSpPr>
          <p:spPr bwMode="auto">
            <a:xfrm>
              <a:off x="2141537" y="5999162"/>
              <a:ext cx="173038" cy="1730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E</a:t>
              </a:r>
            </a:p>
          </p:txBody>
        </p:sp>
      </p:grpSp>
      <p:grpSp>
        <p:nvGrpSpPr>
          <p:cNvPr id="19498" name="Group 952"/>
          <p:cNvGrpSpPr>
            <a:grpSpLocks/>
          </p:cNvGrpSpPr>
          <p:nvPr/>
        </p:nvGrpSpPr>
        <p:grpSpPr bwMode="auto">
          <a:xfrm>
            <a:off x="4506913" y="5759450"/>
            <a:ext cx="258762" cy="420688"/>
            <a:chOff x="2141537" y="5999162"/>
            <a:chExt cx="258763" cy="420688"/>
          </a:xfrm>
        </p:grpSpPr>
        <p:sp>
          <p:nvSpPr>
            <p:cNvPr id="49" name="Oval 48"/>
            <p:cNvSpPr/>
            <p:nvPr/>
          </p:nvSpPr>
          <p:spPr bwMode="auto">
            <a:xfrm>
              <a:off x="2190749" y="6062662"/>
              <a:ext cx="209551" cy="3571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algn="ctr"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ER</a:t>
              </a:r>
            </a:p>
          </p:txBody>
        </p:sp>
        <p:sp>
          <p:nvSpPr>
            <p:cNvPr id="50" name="Oval 1320"/>
            <p:cNvSpPr/>
            <p:nvPr/>
          </p:nvSpPr>
          <p:spPr bwMode="auto">
            <a:xfrm>
              <a:off x="2141537" y="5999162"/>
              <a:ext cx="173038" cy="1730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E</a:t>
              </a:r>
            </a:p>
          </p:txBody>
        </p:sp>
      </p:grpSp>
      <p:grpSp>
        <p:nvGrpSpPr>
          <p:cNvPr id="19499" name="Group 964"/>
          <p:cNvGrpSpPr>
            <a:grpSpLocks/>
          </p:cNvGrpSpPr>
          <p:nvPr/>
        </p:nvGrpSpPr>
        <p:grpSpPr bwMode="auto">
          <a:xfrm>
            <a:off x="5654675" y="4130675"/>
            <a:ext cx="258763" cy="420688"/>
            <a:chOff x="2141537" y="5999162"/>
            <a:chExt cx="258763" cy="420688"/>
          </a:xfrm>
        </p:grpSpPr>
        <p:sp>
          <p:nvSpPr>
            <p:cNvPr id="47" name="Oval 46"/>
            <p:cNvSpPr/>
            <p:nvPr/>
          </p:nvSpPr>
          <p:spPr bwMode="auto">
            <a:xfrm>
              <a:off x="2190750" y="6062662"/>
              <a:ext cx="209550" cy="3571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91440" rIns="0" bIns="0" anchor="ctr"/>
            <a:lstStyle/>
            <a:p>
              <a:pPr algn="ctr" fontAlgn="base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ER</a:t>
              </a:r>
            </a:p>
          </p:txBody>
        </p:sp>
        <p:sp>
          <p:nvSpPr>
            <p:cNvPr id="48" name="Oval 1320"/>
            <p:cNvSpPr/>
            <p:nvPr/>
          </p:nvSpPr>
          <p:spPr bwMode="auto">
            <a:xfrm>
              <a:off x="2141537" y="5999162"/>
              <a:ext cx="173038" cy="1730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800080"/>
                </a:buClr>
                <a:buFont typeface="Arial" charset="0"/>
                <a:buNone/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E</a:t>
              </a:r>
            </a:p>
          </p:txBody>
        </p:sp>
      </p:grpSp>
      <p:sp>
        <p:nvSpPr>
          <p:cNvPr id="45" name="Freeform 44"/>
          <p:cNvSpPr/>
          <p:nvPr/>
        </p:nvSpPr>
        <p:spPr bwMode="auto">
          <a:xfrm rot="16489241">
            <a:off x="5283994" y="3786982"/>
            <a:ext cx="457200" cy="284162"/>
          </a:xfrm>
          <a:custGeom>
            <a:avLst/>
            <a:gdLst>
              <a:gd name="connsiteX0" fmla="*/ 180975 w 180975"/>
              <a:gd name="connsiteY0" fmla="*/ 9853 h 112246"/>
              <a:gd name="connsiteX1" fmla="*/ 76200 w 180975"/>
              <a:gd name="connsiteY1" fmla="*/ 9853 h 112246"/>
              <a:gd name="connsiteX2" fmla="*/ 0 w 180975"/>
              <a:gd name="connsiteY2" fmla="*/ 112246 h 1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112246">
                <a:moveTo>
                  <a:pt x="180975" y="9853"/>
                </a:moveTo>
                <a:cubicBezTo>
                  <a:pt x="143669" y="1320"/>
                  <a:pt x="106363" y="-7213"/>
                  <a:pt x="76200" y="9853"/>
                </a:cubicBezTo>
                <a:cubicBezTo>
                  <a:pt x="46037" y="26919"/>
                  <a:pt x="23018" y="69582"/>
                  <a:pt x="0" y="11224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6" name="Diamond 45"/>
          <p:cNvSpPr>
            <a:spLocks noChangeAspect="1"/>
          </p:cNvSpPr>
          <p:nvPr/>
        </p:nvSpPr>
        <p:spPr bwMode="auto">
          <a:xfrm>
            <a:off x="3992563" y="3306763"/>
            <a:ext cx="365125" cy="365125"/>
          </a:xfrm>
          <a:prstGeom prst="diamond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TKI</a:t>
            </a:r>
          </a:p>
        </p:txBody>
      </p:sp>
      <p:cxnSp>
        <p:nvCxnSpPr>
          <p:cNvPr id="947" name="Straight Connector 946"/>
          <p:cNvCxnSpPr/>
          <p:nvPr/>
        </p:nvCxnSpPr>
        <p:spPr bwMode="auto">
          <a:xfrm flipH="1">
            <a:off x="5411788" y="2081213"/>
            <a:ext cx="3175" cy="193675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8" name="Straight Connector 947"/>
          <p:cNvCxnSpPr/>
          <p:nvPr/>
        </p:nvCxnSpPr>
        <p:spPr bwMode="auto">
          <a:xfrm>
            <a:off x="5414963" y="2171700"/>
            <a:ext cx="1298575" cy="515938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2" name="Straight Connector 951"/>
          <p:cNvCxnSpPr/>
          <p:nvPr/>
        </p:nvCxnSpPr>
        <p:spPr bwMode="auto">
          <a:xfrm flipH="1">
            <a:off x="5959475" y="4119563"/>
            <a:ext cx="3175" cy="193675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3" name="Straight Connector 952"/>
          <p:cNvCxnSpPr/>
          <p:nvPr/>
        </p:nvCxnSpPr>
        <p:spPr bwMode="auto">
          <a:xfrm flipV="1">
            <a:off x="5962650" y="4162425"/>
            <a:ext cx="1047750" cy="71438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4" name="Straight Connector 953"/>
          <p:cNvCxnSpPr/>
          <p:nvPr/>
        </p:nvCxnSpPr>
        <p:spPr bwMode="auto">
          <a:xfrm flipH="1">
            <a:off x="5919788" y="4414838"/>
            <a:ext cx="52387" cy="200025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5" name="Straight Connector 954"/>
          <p:cNvCxnSpPr/>
          <p:nvPr/>
        </p:nvCxnSpPr>
        <p:spPr bwMode="auto">
          <a:xfrm>
            <a:off x="5953125" y="4524375"/>
            <a:ext cx="671513" cy="43815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0" name="Straight Connector 959"/>
          <p:cNvCxnSpPr/>
          <p:nvPr/>
        </p:nvCxnSpPr>
        <p:spPr bwMode="auto">
          <a:xfrm>
            <a:off x="3800475" y="4891088"/>
            <a:ext cx="128588" cy="147637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1" name="Straight Connector 960"/>
          <p:cNvCxnSpPr/>
          <p:nvPr/>
        </p:nvCxnSpPr>
        <p:spPr bwMode="auto">
          <a:xfrm>
            <a:off x="1985963" y="4767263"/>
            <a:ext cx="1876425" cy="200025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6" name="Straight Connector 965"/>
          <p:cNvCxnSpPr/>
          <p:nvPr/>
        </p:nvCxnSpPr>
        <p:spPr bwMode="auto">
          <a:xfrm>
            <a:off x="2314575" y="6338888"/>
            <a:ext cx="4763" cy="18256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7" name="Straight Connector 966"/>
          <p:cNvCxnSpPr/>
          <p:nvPr/>
        </p:nvCxnSpPr>
        <p:spPr bwMode="auto">
          <a:xfrm>
            <a:off x="1706563" y="6224588"/>
            <a:ext cx="608012" cy="204787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4" name="TextBox 933"/>
          <p:cNvSpPr txBox="1"/>
          <p:nvPr/>
        </p:nvSpPr>
        <p:spPr>
          <a:xfrm>
            <a:off x="635000" y="4198938"/>
            <a:ext cx="1477963" cy="424732"/>
          </a:xfrm>
          <a:prstGeom prst="rect">
            <a:avLst/>
          </a:prstGeom>
          <a:solidFill>
            <a:srgbClr val="50DB39"/>
          </a:solidFill>
          <a:ln>
            <a:solidFill>
              <a:srgbClr val="66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mTOR Inhibitors</a:t>
            </a:r>
          </a:p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Everolimus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5" name="TextBox 934"/>
          <p:cNvSpPr txBox="1"/>
          <p:nvPr/>
        </p:nvSpPr>
        <p:spPr bwMode="auto">
          <a:xfrm>
            <a:off x="6480175" y="2044700"/>
            <a:ext cx="1770063" cy="1090613"/>
          </a:xfrm>
          <a:prstGeom prst="rect">
            <a:avLst/>
          </a:prstGeom>
          <a:solidFill>
            <a:srgbClr val="FF33CC"/>
          </a:solidFill>
          <a:ln>
            <a:solidFill>
              <a:srgbClr val="66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Aromatase Inhibitor</a:t>
            </a:r>
          </a:p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Nonsteroidal AIs</a:t>
            </a:r>
          </a:p>
          <a:p>
            <a:pPr marL="115888" lvl="1" indent="115888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srgbClr val="000000"/>
                </a:solidFill>
              </a:rPr>
              <a:t>Anastrozole </a:t>
            </a:r>
          </a:p>
          <a:p>
            <a:pPr marL="115888" lvl="1" indent="115888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srgbClr val="000000"/>
                </a:solidFill>
              </a:rPr>
              <a:t>Letrozole </a:t>
            </a:r>
          </a:p>
          <a:p>
            <a:pPr marL="0" lvl="1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srgbClr val="000000"/>
                </a:solidFill>
              </a:rPr>
              <a:t> Steroidal AIs</a:t>
            </a:r>
          </a:p>
          <a:p>
            <a:pPr marL="115888" lvl="1" indent="115888"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srgbClr val="000000"/>
                </a:solidFill>
              </a:rPr>
              <a:t>Exemestane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6" name="TextBox 935"/>
          <p:cNvSpPr txBox="1"/>
          <p:nvPr/>
        </p:nvSpPr>
        <p:spPr>
          <a:xfrm>
            <a:off x="6462713" y="4786313"/>
            <a:ext cx="1766887" cy="757237"/>
          </a:xfrm>
          <a:prstGeom prst="rect">
            <a:avLst/>
          </a:prstGeom>
          <a:solidFill>
            <a:srgbClr val="00B0F0"/>
          </a:solidFill>
          <a:ln>
            <a:solidFill>
              <a:srgbClr val="66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Selective Estrogen Receptor Modulators</a:t>
            </a:r>
          </a:p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Tamoxifen </a:t>
            </a:r>
          </a:p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>
                <a:solidFill>
                  <a:srgbClr val="000000"/>
                </a:solidFill>
              </a:rPr>
              <a:t> Toremifene </a:t>
            </a:r>
          </a:p>
        </p:txBody>
      </p:sp>
      <p:sp>
        <p:nvSpPr>
          <p:cNvPr id="937" name="TextBox 936"/>
          <p:cNvSpPr txBox="1"/>
          <p:nvPr/>
        </p:nvSpPr>
        <p:spPr>
          <a:xfrm>
            <a:off x="6792913" y="3917950"/>
            <a:ext cx="1625600" cy="425450"/>
          </a:xfrm>
          <a:prstGeom prst="rect">
            <a:avLst/>
          </a:prstGeom>
          <a:solidFill>
            <a:srgbClr val="B614C2"/>
          </a:solidFill>
          <a:ln>
            <a:solidFill>
              <a:srgbClr val="66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ER </a:t>
            </a:r>
            <a:r>
              <a:rPr lang="en-US" sz="1200" b="1" dirty="0" err="1">
                <a:solidFill>
                  <a:srgbClr val="000000"/>
                </a:solidFill>
              </a:rPr>
              <a:t>Downregulator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Fulvestrant </a:t>
            </a:r>
          </a:p>
        </p:txBody>
      </p:sp>
      <p:sp>
        <p:nvSpPr>
          <p:cNvPr id="939" name="TextBox 938"/>
          <p:cNvSpPr txBox="1"/>
          <p:nvPr/>
        </p:nvSpPr>
        <p:spPr>
          <a:xfrm>
            <a:off x="303213" y="5905500"/>
            <a:ext cx="1450975" cy="423863"/>
          </a:xfrm>
          <a:prstGeom prst="rect">
            <a:avLst/>
          </a:prstGeom>
          <a:solidFill>
            <a:srgbClr val="18FCE6"/>
          </a:solidFill>
          <a:ln>
            <a:solidFill>
              <a:srgbClr val="66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rgbClr val="000000"/>
                </a:solidFill>
              </a:rPr>
              <a:t>HDAC Inhibitor</a:t>
            </a:r>
          </a:p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dirty="0" err="1">
                <a:solidFill>
                  <a:srgbClr val="000000"/>
                </a:solidFill>
              </a:rPr>
              <a:t>Entinostat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956" name="Straight Connector 955"/>
          <p:cNvCxnSpPr/>
          <p:nvPr/>
        </p:nvCxnSpPr>
        <p:spPr bwMode="auto">
          <a:xfrm>
            <a:off x="2501900" y="5772150"/>
            <a:ext cx="0" cy="161925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049" name="Circular Arrow 43048"/>
          <p:cNvSpPr/>
          <p:nvPr/>
        </p:nvSpPr>
        <p:spPr bwMode="auto">
          <a:xfrm>
            <a:off x="2482850" y="5476875"/>
            <a:ext cx="836613" cy="823913"/>
          </a:xfrm>
          <a:prstGeom prst="circularArrow">
            <a:avLst>
              <a:gd name="adj1" fmla="val 6665"/>
              <a:gd name="adj2" fmla="val 1142319"/>
              <a:gd name="adj3" fmla="val 15126637"/>
              <a:gd name="adj4" fmla="val 16275723"/>
              <a:gd name="adj5" fmla="val 1422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00080"/>
              </a:buClr>
              <a:buFont typeface="Arial" charset="0"/>
              <a:buNone/>
              <a:defRPr/>
            </a:pPr>
            <a:endParaRPr lang="en-US" sz="14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57" name="Straight Connector 956"/>
          <p:cNvCxnSpPr/>
          <p:nvPr/>
        </p:nvCxnSpPr>
        <p:spPr bwMode="auto">
          <a:xfrm>
            <a:off x="1714500" y="5735638"/>
            <a:ext cx="790575" cy="12065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8" name="TextBox 957"/>
          <p:cNvSpPr txBox="1"/>
          <p:nvPr/>
        </p:nvSpPr>
        <p:spPr>
          <a:xfrm>
            <a:off x="304800" y="5389563"/>
            <a:ext cx="1443038" cy="425450"/>
          </a:xfrm>
          <a:prstGeom prst="rect">
            <a:avLst/>
          </a:prstGeom>
          <a:solidFill>
            <a:srgbClr val="00FF00"/>
          </a:solidFill>
          <a:ln>
            <a:solidFill>
              <a:srgbClr val="66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>
                <a:solidFill>
                  <a:schemeClr val="tx1"/>
                </a:solidFill>
              </a:rPr>
              <a:t>CDK 4/6 Inhibitor</a:t>
            </a:r>
          </a:p>
          <a:p>
            <a:pPr>
              <a:lnSpc>
                <a:spcPct val="90000"/>
              </a:lnSpc>
              <a:buClr>
                <a:srgbClr val="800080"/>
              </a:buClr>
              <a:buFont typeface="Arial" charset="0"/>
              <a:buNone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PALBOCICLIB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522" name="TextBox 43040"/>
          <p:cNvSpPr txBox="1">
            <a:spLocks noChangeArrowheads="1"/>
          </p:cNvSpPr>
          <p:nvPr/>
        </p:nvSpPr>
        <p:spPr bwMode="auto">
          <a:xfrm>
            <a:off x="2579688" y="5634038"/>
            <a:ext cx="633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Font typeface="Arial" pitchFamily="34" charset="0"/>
              <a:buNone/>
            </a:pPr>
            <a:r>
              <a:rPr lang="en-US" altLang="es-AR" sz="1400" smtClean="0">
                <a:solidFill>
                  <a:prstClr val="black"/>
                </a:solidFill>
              </a:rPr>
              <a:t>Cell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Font typeface="Arial" pitchFamily="34" charset="0"/>
              <a:buNone/>
            </a:pPr>
            <a:r>
              <a:rPr lang="en-US" altLang="es-AR" sz="1400" smtClean="0">
                <a:solidFill>
                  <a:prstClr val="black"/>
                </a:solidFill>
              </a:rPr>
              <a:t>Cycle</a:t>
            </a:r>
          </a:p>
        </p:txBody>
      </p:sp>
      <p:sp>
        <p:nvSpPr>
          <p:cNvPr id="19523" name="TextBox 958"/>
          <p:cNvSpPr txBox="1">
            <a:spLocks noChangeArrowheads="1"/>
          </p:cNvSpPr>
          <p:nvPr/>
        </p:nvSpPr>
        <p:spPr bwMode="auto">
          <a:xfrm>
            <a:off x="2312988" y="6205538"/>
            <a:ext cx="121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2200">
                <a:solidFill>
                  <a:srgbClr val="FEFDD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2000">
                <a:solidFill>
                  <a:srgbClr val="FEFDD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>
                <a:solidFill>
                  <a:srgbClr val="FEFDD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itchFamily="34" charset="0"/>
              <a:buChar char="–"/>
              <a:defRPr sz="1600">
                <a:solidFill>
                  <a:srgbClr val="FEFDDE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Font typeface="Arial" pitchFamily="34" charset="0"/>
              <a:buNone/>
            </a:pPr>
            <a:r>
              <a:rPr lang="en-US" altLang="es-AR" sz="1400" smtClean="0">
                <a:solidFill>
                  <a:prstClr val="black"/>
                </a:solidFill>
              </a:rPr>
              <a:t>Transcription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Font typeface="Arial" pitchFamily="34" charset="0"/>
              <a:buNone/>
            </a:pPr>
            <a:r>
              <a:rPr lang="en-US" altLang="es-AR" sz="1400" smtClean="0">
                <a:solidFill>
                  <a:prstClr val="black"/>
                </a:solidFill>
              </a:rPr>
              <a:t>Silencing</a:t>
            </a:r>
          </a:p>
        </p:txBody>
      </p:sp>
      <p:sp>
        <p:nvSpPr>
          <p:cNvPr id="933" name="Rectangle 932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AR" sz="3600" dirty="0" err="1">
                <a:solidFill>
                  <a:prstClr val="white"/>
                </a:solidFill>
              </a:rPr>
              <a:t>Combinacion</a:t>
            </a:r>
            <a:r>
              <a:rPr lang="en-US" altLang="es-AR" sz="3600" dirty="0">
                <a:solidFill>
                  <a:prstClr val="white"/>
                </a:solidFill>
              </a:rPr>
              <a:t> de Targets y </a:t>
            </a:r>
            <a:r>
              <a:rPr lang="en-US" altLang="es-AR" sz="3600" dirty="0" err="1">
                <a:solidFill>
                  <a:prstClr val="white"/>
                </a:solidFill>
              </a:rPr>
              <a:t>Antiestrógenos</a:t>
            </a:r>
            <a:r>
              <a:rPr lang="en-US" altLang="es-AR" sz="3600" dirty="0">
                <a:solidFill>
                  <a:prstClr val="white"/>
                </a:solidFill>
              </a:rPr>
              <a:t> en CMM RH+</a:t>
            </a:r>
            <a:endParaRPr lang="es-AR" sz="3600" dirty="0">
              <a:solidFill>
                <a:prstClr val="white"/>
              </a:solidFill>
            </a:endParaRPr>
          </a:p>
        </p:txBody>
      </p:sp>
      <p:cxnSp>
        <p:nvCxnSpPr>
          <p:cNvPr id="942" name="Elbow Connector 941"/>
          <p:cNvCxnSpPr/>
          <p:nvPr/>
        </p:nvCxnSpPr>
        <p:spPr>
          <a:xfrm rot="10800000" flipV="1">
            <a:off x="1759470" y="2690672"/>
            <a:ext cx="4732337" cy="2832538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Elbow Connector 945"/>
          <p:cNvCxnSpPr/>
          <p:nvPr/>
        </p:nvCxnSpPr>
        <p:spPr>
          <a:xfrm rot="10800000" flipV="1">
            <a:off x="2091592" y="3027362"/>
            <a:ext cx="4388585" cy="1422801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8" name="Rectangle 937"/>
          <p:cNvSpPr/>
          <p:nvPr/>
        </p:nvSpPr>
        <p:spPr>
          <a:xfrm>
            <a:off x="539552" y="3121024"/>
            <a:ext cx="1613332" cy="525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Inhibidores</a:t>
            </a:r>
            <a:r>
              <a:rPr lang="en-US" sz="1400" b="1" dirty="0" smtClean="0">
                <a:solidFill>
                  <a:schemeClr val="tx1"/>
                </a:solidFill>
              </a:rPr>
              <a:t> PI3k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pectilisib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943" name="Elbow Connector 942"/>
          <p:cNvCxnSpPr>
            <a:stCxn id="938" idx="3"/>
            <a:endCxn id="937" idx="1"/>
          </p:cNvCxnSpPr>
          <p:nvPr/>
        </p:nvCxnSpPr>
        <p:spPr>
          <a:xfrm>
            <a:off x="2152884" y="3383756"/>
            <a:ext cx="4640029" cy="746919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1 Título"/>
          <p:cNvSpPr>
            <a:spLocks noGrp="1"/>
          </p:cNvSpPr>
          <p:nvPr>
            <p:ph type="title"/>
          </p:nvPr>
        </p:nvSpPr>
        <p:spPr>
          <a:xfrm>
            <a:off x="-108520" y="-243408"/>
            <a:ext cx="9252520" cy="1944216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7A007A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Evolución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Tratamiento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en Cancer de Mama RH+ Her2-</a:t>
            </a:r>
            <a:endParaRPr lang="es-ES" sz="4000" dirty="0" smtClean="0">
              <a:solidFill>
                <a:schemeClr val="bg1"/>
              </a:solidFill>
            </a:endParaRPr>
          </a:p>
        </p:txBody>
      </p:sp>
      <p:pic>
        <p:nvPicPr>
          <p:cNvPr id="342023" name="Picture 2" descr="http://www.thedietsolutionprogram.com/content/wp-content/uploads/2010/05/caveman-di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" y="3362216"/>
            <a:ext cx="1562986" cy="183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4" name="Picture 4" descr="http://www.archerservices.com/ArcherLogos/kneel-archer-trnspr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90149"/>
            <a:ext cx="1224136" cy="1155579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2 Flecha derecha"/>
          <p:cNvSpPr/>
          <p:nvPr/>
        </p:nvSpPr>
        <p:spPr>
          <a:xfrm>
            <a:off x="1233377" y="4351462"/>
            <a:ext cx="6578983" cy="360362"/>
          </a:xfrm>
          <a:prstGeom prst="rightArrow">
            <a:avLst/>
          </a:prstGeom>
          <a:gradFill flip="none" rotWithShape="1">
            <a:gsLst>
              <a:gs pos="0">
                <a:srgbClr val="333399"/>
              </a:gs>
              <a:gs pos="50000">
                <a:srgbClr val="3399FF"/>
              </a:gs>
              <a:gs pos="100000">
                <a:srgbClr val="333399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1F497D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rot="5400000">
            <a:off x="2359510" y="4124844"/>
            <a:ext cx="619125" cy="952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5009585" y="3408365"/>
            <a:ext cx="3550" cy="107656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oup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959258"/>
              </p:ext>
            </p:extLst>
          </p:nvPr>
        </p:nvGraphicFramePr>
        <p:xfrm>
          <a:off x="1265273" y="4714250"/>
          <a:ext cx="5986132" cy="2529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8613"/>
                <a:gridCol w="598613"/>
                <a:gridCol w="598613"/>
                <a:gridCol w="598613"/>
                <a:gridCol w="597822"/>
                <a:gridCol w="600197"/>
                <a:gridCol w="598613"/>
                <a:gridCol w="597822"/>
                <a:gridCol w="598613"/>
                <a:gridCol w="598613"/>
              </a:tblGrid>
              <a:tr h="209181"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1936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1975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888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82943" marR="82943" marT="41448" marB="41448" horzOverflow="overflow"/>
                </a:tc>
              </a:tr>
            </a:tbl>
          </a:graphicData>
        </a:graphic>
      </p:graphicFrame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1854998" y="3242095"/>
            <a:ext cx="1618623" cy="534487"/>
          </a:xfrm>
          <a:prstGeom prst="roundRect">
            <a:avLst/>
          </a:prstGeom>
          <a:solidFill>
            <a:srgbClr val="8064A2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914400">
              <a:defRPr sz="1600" b="1">
                <a:solidFill>
                  <a:prstClr val="white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Tamoxifen (1977)</a:t>
            </a:r>
          </a:p>
        </p:txBody>
      </p:sp>
      <p:sp>
        <p:nvSpPr>
          <p:cNvPr id="26" name="Line 70"/>
          <p:cNvSpPr>
            <a:spLocks noChangeShapeType="1"/>
          </p:cNvSpPr>
          <p:nvPr/>
        </p:nvSpPr>
        <p:spPr bwMode="auto">
          <a:xfrm>
            <a:off x="4849941" y="2239505"/>
            <a:ext cx="0" cy="22454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400" dirty="0">
              <a:solidFill>
                <a:prstClr val="black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4100126" y="2000510"/>
            <a:ext cx="1295400" cy="552193"/>
          </a:xfrm>
          <a:prstGeom prst="roundRect">
            <a:avLst/>
          </a:prstGeom>
          <a:solidFill>
            <a:srgbClr val="8064A2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914400">
              <a:defRPr sz="1600" b="1">
                <a:solidFill>
                  <a:prstClr val="white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/>
              <a:t>Letrozole (1997)</a:t>
            </a: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4351721" y="2836190"/>
            <a:ext cx="1036228" cy="552193"/>
          </a:xfrm>
          <a:prstGeom prst="roundRect">
            <a:avLst/>
          </a:prstGeom>
          <a:solidFill>
            <a:srgbClr val="8064A2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914400">
              <a:defRPr sz="1600" b="1">
                <a:solidFill>
                  <a:prstClr val="white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/>
              <a:t>Toremifene  (1997)</a:t>
            </a:r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4584411" y="4244978"/>
            <a:ext cx="0" cy="2399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400" dirty="0">
              <a:solidFill>
                <a:prstClr val="black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3612821" y="3679905"/>
            <a:ext cx="1472627" cy="552193"/>
          </a:xfrm>
          <a:prstGeom prst="roundRect">
            <a:avLst/>
          </a:prstGeom>
          <a:solidFill>
            <a:srgbClr val="8064A2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914400">
              <a:defRPr sz="1600" b="1">
                <a:solidFill>
                  <a:prstClr val="white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/>
              <a:t>Anastrozole (1995)</a:t>
            </a:r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5437116" y="2012381"/>
            <a:ext cx="1210371" cy="552192"/>
          </a:xfrm>
          <a:prstGeom prst="roundRect">
            <a:avLst/>
          </a:prstGeom>
          <a:solidFill>
            <a:srgbClr val="8064A2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914400">
              <a:defRPr sz="1600" b="1">
                <a:solidFill>
                  <a:prstClr val="white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/>
              <a:t>Fulvestrant (2002)</a:t>
            </a:r>
          </a:p>
        </p:txBody>
      </p:sp>
      <p:sp>
        <p:nvSpPr>
          <p:cNvPr id="35" name="Line 72"/>
          <p:cNvSpPr>
            <a:spLocks noChangeShapeType="1"/>
          </p:cNvSpPr>
          <p:nvPr/>
        </p:nvSpPr>
        <p:spPr bwMode="auto">
          <a:xfrm>
            <a:off x="5483420" y="2593188"/>
            <a:ext cx="0" cy="18917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black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5922665" y="2811208"/>
            <a:ext cx="1328738" cy="727850"/>
          </a:xfrm>
          <a:prstGeom prst="roundRect">
            <a:avLst/>
          </a:prstGeom>
          <a:solidFill>
            <a:srgbClr val="D60093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914400">
              <a:defRPr sz="1600" b="1">
                <a:solidFill>
                  <a:prstClr val="white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/>
              <a:t>Everolimus + exemestane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/>
              <a:t>(2012)</a:t>
            </a:r>
            <a:endParaRPr lang="en-US" sz="1400" dirty="0"/>
          </a:p>
        </p:txBody>
      </p:sp>
      <p:sp>
        <p:nvSpPr>
          <p:cNvPr id="38" name="Line 72"/>
          <p:cNvSpPr>
            <a:spLocks noChangeShapeType="1"/>
          </p:cNvSpPr>
          <p:nvPr/>
        </p:nvSpPr>
        <p:spPr bwMode="auto">
          <a:xfrm>
            <a:off x="6647487" y="3539059"/>
            <a:ext cx="0" cy="9458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black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25265" y="1762451"/>
            <a:ext cx="2439044" cy="134983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Que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hubo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de </a:t>
            </a:r>
            <a:r>
              <a:rPr lang="en-US" dirty="0" err="1" smtClean="0">
                <a:solidFill>
                  <a:prstClr val="black"/>
                </a:solidFill>
              </a:rPr>
              <a:t>nuevo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en</a:t>
            </a:r>
            <a:r>
              <a:rPr lang="en-US" dirty="0" smtClean="0">
                <a:solidFill>
                  <a:prstClr val="black"/>
                </a:solidFill>
              </a:rPr>
              <a:t> San Antonio ??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81230" y="1762452"/>
            <a:ext cx="1643198" cy="790252"/>
          </a:xfrm>
          <a:prstGeom prst="roundRect">
            <a:avLst/>
          </a:prstGeom>
          <a:solidFill>
            <a:srgbClr val="00FF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Anti  Cdk4/6 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Palbociclib</a:t>
            </a:r>
            <a:r>
              <a:rPr lang="en-US" sz="1600" b="1" dirty="0" smtClean="0">
                <a:solidFill>
                  <a:schemeClr val="tx1"/>
                </a:solidFill>
              </a:rPr>
              <a:t> (2015)</a:t>
            </a:r>
            <a:endParaRPr lang="es-AR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77541" y="3539059"/>
            <a:ext cx="0" cy="90011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76255" y="2518601"/>
            <a:ext cx="0" cy="258505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38505" y="5194310"/>
            <a:ext cx="5021257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Nada </a:t>
            </a:r>
            <a:r>
              <a:rPr lang="en-US" sz="2400" b="1" dirty="0" err="1" smtClean="0">
                <a:solidFill>
                  <a:schemeClr val="tx1"/>
                </a:solidFill>
              </a:rPr>
              <a:t>que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cambie</a:t>
            </a:r>
            <a:r>
              <a:rPr lang="en-US" sz="2400" b="1" dirty="0" smtClean="0">
                <a:solidFill>
                  <a:schemeClr val="tx1"/>
                </a:solidFill>
              </a:rPr>
              <a:t> el SOC de </a:t>
            </a:r>
            <a:r>
              <a:rPr lang="en-US" sz="2400" b="1" dirty="0" err="1" smtClean="0">
                <a:solidFill>
                  <a:schemeClr val="tx1"/>
                </a:solidFill>
              </a:rPr>
              <a:t>tratamiento</a:t>
            </a:r>
            <a:r>
              <a:rPr lang="en-US" sz="2400" b="1" dirty="0" smtClean="0">
                <a:solidFill>
                  <a:schemeClr val="tx1"/>
                </a:solidFill>
              </a:rPr>
              <a:t> actual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Palbociclib</a:t>
            </a:r>
            <a:r>
              <a:rPr lang="en-US" i="1" dirty="0" smtClean="0">
                <a:solidFill>
                  <a:schemeClr val="tx1"/>
                </a:solidFill>
              </a:rPr>
              <a:t> SABCS 2013 – FDA 2015</a:t>
            </a:r>
            <a:endParaRPr lang="es-AR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1664" y="3175133"/>
            <a:ext cx="1040775" cy="5047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Inhibidores</a:t>
            </a:r>
            <a:r>
              <a:rPr lang="en-US" sz="1400" b="1" dirty="0" smtClean="0">
                <a:solidFill>
                  <a:schemeClr val="tx1"/>
                </a:solidFill>
              </a:rPr>
              <a:t> PI3k</a:t>
            </a:r>
            <a:endParaRPr lang="es-AR" sz="14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020272" y="3679905"/>
            <a:ext cx="47139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20272" y="3679905"/>
            <a:ext cx="0" cy="7592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87" y="5863416"/>
            <a:ext cx="863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46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772816"/>
            <a:ext cx="7340352" cy="150018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660066"/>
                </a:solidFill>
              </a:rPr>
              <a:t>MUCHAS GRACIAS!</a:t>
            </a:r>
            <a:endParaRPr lang="es-AR" sz="6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16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771407" y="2314175"/>
            <a:ext cx="1056903" cy="2214933"/>
          </a:xfrm>
          <a:custGeom>
            <a:avLst/>
            <a:gdLst>
              <a:gd name="connsiteX0" fmla="*/ 0 w 633469"/>
              <a:gd name="connsiteY0" fmla="*/ 1228380 h 1228380"/>
              <a:gd name="connsiteX1" fmla="*/ 605927 w 633469"/>
              <a:gd name="connsiteY1" fmla="*/ 1228380 h 1228380"/>
              <a:gd name="connsiteX2" fmla="*/ 605927 w 633469"/>
              <a:gd name="connsiteY2" fmla="*/ 0 h 1228380"/>
              <a:gd name="connsiteX3" fmla="*/ 633469 w 633469"/>
              <a:gd name="connsiteY3" fmla="*/ 2754 h 1228380"/>
              <a:gd name="connsiteX4" fmla="*/ 71609 w 633469"/>
              <a:gd name="connsiteY4" fmla="*/ 2754 h 1228380"/>
              <a:gd name="connsiteX0" fmla="*/ 0 w 605927"/>
              <a:gd name="connsiteY0" fmla="*/ 1228380 h 1228380"/>
              <a:gd name="connsiteX1" fmla="*/ 605927 w 605927"/>
              <a:gd name="connsiteY1" fmla="*/ 1228380 h 1228380"/>
              <a:gd name="connsiteX2" fmla="*/ 605927 w 605927"/>
              <a:gd name="connsiteY2" fmla="*/ 0 h 1228380"/>
              <a:gd name="connsiteX3" fmla="*/ 71609 w 605927"/>
              <a:gd name="connsiteY3" fmla="*/ 2754 h 1228380"/>
              <a:gd name="connsiteX0" fmla="*/ 1098933 w 1704860"/>
              <a:gd name="connsiteY0" fmla="*/ 1228681 h 1228681"/>
              <a:gd name="connsiteX1" fmla="*/ 1704860 w 1704860"/>
              <a:gd name="connsiteY1" fmla="*/ 1228681 h 1228681"/>
              <a:gd name="connsiteX2" fmla="*/ 1704860 w 1704860"/>
              <a:gd name="connsiteY2" fmla="*/ 301 h 1228681"/>
              <a:gd name="connsiteX3" fmla="*/ 0 w 1704860"/>
              <a:gd name="connsiteY3" fmla="*/ 0 h 122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860" h="1228681">
                <a:moveTo>
                  <a:pt x="1098933" y="1228681"/>
                </a:moveTo>
                <a:lnTo>
                  <a:pt x="1704860" y="1228681"/>
                </a:lnTo>
                <a:lnTo>
                  <a:pt x="1704860" y="301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378234" y="1407326"/>
            <a:ext cx="6113969" cy="4321878"/>
            <a:chOff x="2378234" y="1407326"/>
            <a:chExt cx="6113969" cy="432187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TextBox 20"/>
            <p:cNvSpPr txBox="1"/>
            <p:nvPr/>
          </p:nvSpPr>
          <p:spPr>
            <a:xfrm>
              <a:off x="2378234" y="1407326"/>
              <a:ext cx="4488872" cy="381381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ea typeface="MS PGothic" pitchFamily="34" charset="-128"/>
                </a:rPr>
                <a:t>Cancer de Mama </a:t>
              </a:r>
              <a:r>
                <a:rPr lang="en-US" sz="2000" b="1" dirty="0" err="1">
                  <a:solidFill>
                    <a:prstClr val="black"/>
                  </a:solidFill>
                  <a:ea typeface="MS PGothic" pitchFamily="34" charset="-128"/>
                </a:rPr>
                <a:t>avanzado</a:t>
              </a:r>
              <a:r>
                <a:rPr lang="en-US" sz="2000" b="1" dirty="0">
                  <a:solidFill>
                    <a:prstClr val="black"/>
                  </a:solidFill>
                  <a:ea typeface="MS PGothic" pitchFamily="34" charset="-128"/>
                </a:rPr>
                <a:t> HR+/HER2–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72593" y="2202027"/>
              <a:ext cx="2398815" cy="325479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Crisis visceral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04955" y="2860316"/>
              <a:ext cx="914399" cy="325479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SI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90916" y="2860257"/>
              <a:ext cx="914399" cy="320088"/>
            </a:xfrm>
            <a:prstGeom prst="roundRect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NO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1601" y="3456368"/>
              <a:ext cx="1574303" cy="543411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Considerar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/>
              </a:r>
              <a:b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</a:b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QT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23816" y="3612322"/>
              <a:ext cx="1052470" cy="297600"/>
            </a:xfrm>
            <a:prstGeom prst="roundRect">
              <a:avLst/>
            </a:prstGeom>
            <a:solidFill>
              <a:srgbClr val="00FF00"/>
            </a:solidFill>
            <a:ln w="19050">
              <a:solidFill>
                <a:srgbClr val="9E009E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ea typeface="MS PGothic" pitchFamily="34" charset="-128"/>
                </a:rPr>
                <a:t>HT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48411" y="5168646"/>
              <a:ext cx="1543792" cy="325479"/>
            </a:xfrm>
            <a:prstGeom prst="roundRect">
              <a:avLst/>
            </a:prstGeom>
            <a:solidFill>
              <a:srgbClr val="FF33CC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Quimioterapia</a:t>
              </a:r>
              <a:endParaRPr lang="en-US" sz="1600" b="1" dirty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1157" y="4973252"/>
              <a:ext cx="2565072" cy="755952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No </a:t>
              </a: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beneficio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clínico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luego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de 3 </a:t>
              </a: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regimenes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consecutivos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de HT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4571999" y="1757544"/>
              <a:ext cx="0" cy="415637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769807" y="3229119"/>
              <a:ext cx="0" cy="2120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2"/>
            </p:cNvCxnSpPr>
            <p:nvPr/>
          </p:nvCxnSpPr>
          <p:spPr>
            <a:xfrm>
              <a:off x="4572001" y="2527506"/>
              <a:ext cx="1537" cy="13993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3" idx="0"/>
            </p:cNvCxnSpPr>
            <p:nvPr/>
          </p:nvCxnSpPr>
          <p:spPr>
            <a:xfrm flipH="1">
              <a:off x="3762155" y="2641442"/>
              <a:ext cx="3362" cy="21887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4" idx="0"/>
            </p:cNvCxnSpPr>
            <p:nvPr/>
          </p:nvCxnSpPr>
          <p:spPr>
            <a:xfrm flipH="1">
              <a:off x="5348116" y="2641442"/>
              <a:ext cx="1076" cy="21881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747275" y="2649451"/>
              <a:ext cx="1622234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350728" y="3229119"/>
              <a:ext cx="0" cy="2120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350728" y="4074664"/>
              <a:ext cx="0" cy="2120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350728" y="4790761"/>
              <a:ext cx="0" cy="2120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628042" y="5340227"/>
              <a:ext cx="320369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88796" y="4268465"/>
              <a:ext cx="2502760" cy="543411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Progresion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o </a:t>
              </a: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toxicidad</a:t>
              </a:r>
              <a:r>
                <a:rPr lang="en-US" sz="1600" b="1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ea typeface="MS PGothic" pitchFamily="34" charset="-128"/>
                </a:rPr>
                <a:t>inaceptable</a:t>
              </a:r>
              <a:endParaRPr lang="en-US" sz="1600" b="1" dirty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0">
                <a:srgbClr val="7A007A">
                  <a:shade val="30000"/>
                  <a:satMod val="115000"/>
                </a:srgbClr>
              </a:gs>
              <a:gs pos="50000">
                <a:srgbClr val="7A007A">
                  <a:shade val="67500"/>
                  <a:satMod val="115000"/>
                </a:srgbClr>
              </a:gs>
              <a:gs pos="100000">
                <a:srgbClr val="7A00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E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FF00"/>
                </a:solidFill>
              </a:rPr>
              <a:t> </a:t>
            </a:r>
            <a:endParaRPr lang="en-US" sz="2800" dirty="0" smtClean="0">
              <a:solidFill>
                <a:srgbClr val="00FF00"/>
              </a:solidFill>
            </a:endParaRPr>
          </a:p>
          <a:p>
            <a:pPr algn="ctr"/>
            <a:r>
              <a:rPr lang="en-US" sz="3200" b="1" dirty="0" err="1" smtClean="0">
                <a:solidFill>
                  <a:prstClr val="white"/>
                </a:solidFill>
              </a:rPr>
              <a:t>Recomendaciones</a:t>
            </a:r>
            <a:r>
              <a:rPr lang="en-US" sz="3200" b="1" dirty="0" smtClean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prstClr val="white"/>
                </a:solidFill>
              </a:rPr>
              <a:t>para  HR+/HER2–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 </a:t>
            </a:r>
            <a:endParaRPr lang="es-AR" sz="3200" b="1" dirty="0">
              <a:solidFill>
                <a:prstClr val="white"/>
              </a:solidFill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0" y="5930202"/>
            <a:ext cx="8662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1008063" eaLnBrk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 eaLnBrk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 eaLnBrk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 eaLnBrk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 eaLnBrk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.</a:t>
            </a:r>
            <a:endParaRPr lang="en-US" sz="1200" dirty="0">
              <a:solidFill>
                <a:prstClr val="black"/>
              </a:solidFill>
              <a:latin typeface="Calibri"/>
              <a:ea typeface="MS PGothic" pitchFamily="34" charset="-128"/>
              <a:cs typeface="Calibri" pitchFamily="34" charset="0"/>
            </a:endParaRPr>
          </a:p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1. National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Comprehensive Cancer Network. 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NCCN Clinical Practice Guidelines in Oncology: Breast Cancer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V.2.2013; 2.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Osborne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CK, et al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.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Annu 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Rev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Med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rPr>
              <a:t>. 2011;62:233-247.</a:t>
            </a:r>
            <a:endParaRPr lang="en-US" sz="1200" dirty="0">
              <a:solidFill>
                <a:prstClr val="black"/>
              </a:solidFill>
              <a:latin typeface="Calibri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42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7A007A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cs typeface="Tahoma" pitchFamily="34" charset="0"/>
              </a:rPr>
              <a:t>Terapia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Tahoma" pitchFamily="34" charset="0"/>
              </a:rPr>
              <a:t>endócrina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cs typeface="Tahoma" pitchFamily="34" charset="0"/>
              </a:rPr>
              <a:t>inicial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Tahoma" pitchFamily="34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Tahoma" pitchFamily="34" charset="0"/>
              </a:rPr>
              <a:t>mujeres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Tahoma" pitchFamily="34" charset="0"/>
              </a:rPr>
              <a:t>posmenopáusicas</a:t>
            </a:r>
            <a:r>
              <a:rPr lang="en-US" dirty="0" smtClean="0">
                <a:solidFill>
                  <a:schemeClr val="bg1"/>
                </a:solidFill>
                <a:cs typeface="Tahoma" pitchFamily="34" charset="0"/>
              </a:rPr>
              <a:t> con CMM</a:t>
            </a:r>
            <a:r>
              <a:rPr lang="en-US" dirty="0" smtClean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 RH+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7A007A"/>
                </a:solidFill>
              </a:rPr>
              <a:t>AI son el SOC del </a:t>
            </a:r>
            <a:r>
              <a:rPr lang="en-US" sz="2400" b="1" dirty="0" err="1" smtClean="0">
                <a:solidFill>
                  <a:srgbClr val="7A007A"/>
                </a:solidFill>
              </a:rPr>
              <a:t>tratamiento</a:t>
            </a:r>
            <a:r>
              <a:rPr lang="en-US" sz="2400" b="1" dirty="0" smtClean="0">
                <a:solidFill>
                  <a:srgbClr val="7A007A"/>
                </a:solidFill>
              </a:rPr>
              <a:t> </a:t>
            </a:r>
            <a:r>
              <a:rPr lang="en-US" sz="2400" b="1" dirty="0" err="1" smtClean="0">
                <a:solidFill>
                  <a:srgbClr val="7A007A"/>
                </a:solidFill>
              </a:rPr>
              <a:t>inicial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mujeres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postmenopáusicas</a:t>
            </a:r>
            <a:r>
              <a:rPr lang="en-US" sz="2400" b="1" dirty="0" smtClean="0"/>
              <a:t> con CMM RH+ HER2-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/>
              <a:t>IA:</a:t>
            </a:r>
            <a:r>
              <a:rPr lang="en-US" sz="2400" dirty="0" err="1" smtClean="0"/>
              <a:t>mayor</a:t>
            </a:r>
            <a:r>
              <a:rPr lang="en-US" sz="2400" dirty="0" smtClean="0"/>
              <a:t> </a:t>
            </a:r>
            <a:r>
              <a:rPr lang="en-US" sz="2400" dirty="0" err="1" smtClean="0"/>
              <a:t>eficacia</a:t>
            </a:r>
            <a:r>
              <a:rPr lang="en-US" sz="2400" dirty="0" smtClean="0"/>
              <a:t> vs </a:t>
            </a:r>
            <a:r>
              <a:rPr lang="en-US" sz="2400" dirty="0" err="1" smtClean="0"/>
              <a:t>tamoxifeno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HD </a:t>
            </a:r>
            <a:r>
              <a:rPr lang="en-US" sz="2400" dirty="0" err="1" smtClean="0"/>
              <a:t>Fulvestrant</a:t>
            </a:r>
            <a:r>
              <a:rPr lang="en-US" sz="2400" dirty="0" smtClean="0"/>
              <a:t>  </a:t>
            </a:r>
            <a:r>
              <a:rPr lang="en-US" sz="2400" b="1" dirty="0" smtClean="0"/>
              <a:t>mayor </a:t>
            </a:r>
            <a:r>
              <a:rPr lang="en-US" sz="2400" b="1" dirty="0" err="1" smtClean="0"/>
              <a:t>eficacia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comparado</a:t>
            </a:r>
            <a:r>
              <a:rPr lang="en-US" sz="2400" dirty="0" smtClean="0"/>
              <a:t> con </a:t>
            </a:r>
            <a:r>
              <a:rPr lang="en-US" sz="2400" dirty="0" err="1" smtClean="0"/>
              <a:t>anastrozol</a:t>
            </a:r>
            <a:r>
              <a:rPr lang="en-US" sz="2400" dirty="0" smtClean="0"/>
              <a:t> </a:t>
            </a:r>
            <a:r>
              <a:rPr lang="en-US" sz="2400" dirty="0" smtClean="0">
                <a:cs typeface="Arial" pitchFamily="34" charset="0"/>
              </a:rPr>
              <a:t>: FIRST: </a:t>
            </a:r>
            <a:r>
              <a:rPr lang="en-US" sz="2400" dirty="0" smtClean="0"/>
              <a:t>23.4 vs 13.1  </a:t>
            </a:r>
            <a:r>
              <a:rPr lang="en-US" sz="2400" dirty="0" smtClean="0">
                <a:cs typeface="Arial" pitchFamily="34" charset="0"/>
              </a:rPr>
              <a:t> HR:0.66 (FASE II). 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7A007A"/>
                </a:solidFill>
              </a:rPr>
              <a:t>Beneficios</a:t>
            </a:r>
            <a:r>
              <a:rPr lang="en-US" sz="2400" b="1" dirty="0" smtClean="0">
                <a:solidFill>
                  <a:srgbClr val="7A007A"/>
                </a:solidFill>
              </a:rPr>
              <a:t> </a:t>
            </a:r>
            <a:r>
              <a:rPr lang="en-US" sz="2400" b="1" dirty="0" err="1" smtClean="0">
                <a:solidFill>
                  <a:srgbClr val="7A007A"/>
                </a:solidFill>
              </a:rPr>
              <a:t>marginales</a:t>
            </a:r>
            <a:r>
              <a:rPr lang="en-US" sz="2400" b="1" dirty="0" smtClean="0">
                <a:solidFill>
                  <a:srgbClr val="7A007A"/>
                </a:solidFill>
              </a:rPr>
              <a:t>  de la  </a:t>
            </a:r>
            <a:r>
              <a:rPr lang="en-US" sz="2400" b="1" dirty="0" err="1" smtClean="0">
                <a:solidFill>
                  <a:srgbClr val="7A007A"/>
                </a:solidFill>
              </a:rPr>
              <a:t>terapia</a:t>
            </a:r>
            <a:r>
              <a:rPr lang="en-US" sz="2400" b="1" dirty="0" smtClean="0">
                <a:solidFill>
                  <a:srgbClr val="7A007A"/>
                </a:solidFill>
              </a:rPr>
              <a:t> </a:t>
            </a:r>
            <a:r>
              <a:rPr lang="en-US" sz="2400" b="1" dirty="0" err="1" smtClean="0">
                <a:solidFill>
                  <a:srgbClr val="7A007A"/>
                </a:solidFill>
              </a:rPr>
              <a:t>combinada</a:t>
            </a:r>
            <a:r>
              <a:rPr lang="en-US" sz="2400" b="1" dirty="0" smtClean="0">
                <a:solidFill>
                  <a:srgbClr val="7A007A"/>
                </a:solidFill>
              </a:rPr>
              <a:t>  </a:t>
            </a:r>
            <a:r>
              <a:rPr lang="en-US" sz="2400" b="1" dirty="0" smtClean="0"/>
              <a:t>para el </a:t>
            </a:r>
            <a:r>
              <a:rPr lang="en-US" sz="2400" b="1" dirty="0" err="1" smtClean="0"/>
              <a:t>tratatmiento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inicial</a:t>
            </a:r>
            <a:r>
              <a:rPr lang="en-US" sz="2400" b="1" dirty="0" smtClean="0"/>
              <a:t>: FACT y SWOG S0226: HR:0.80 P: 0.007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31577"/>
              </p:ext>
            </p:extLst>
          </p:nvPr>
        </p:nvGraphicFramePr>
        <p:xfrm>
          <a:off x="863586" y="4869160"/>
          <a:ext cx="7416827" cy="144334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95603"/>
                <a:gridCol w="1280306"/>
                <a:gridCol w="1280306"/>
                <a:gridCol w="1280306"/>
                <a:gridCol w="1280306"/>
              </a:tblGrid>
              <a:tr h="427448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Combination Strategy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903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FACT: FUL + ANA vs ANA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55.1 vs 55.0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33.6 vs 31.8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10.8 vs 10.2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3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SWOG S0226: ANA + FUL vs ANA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15.5 vs 13.5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582442"/>
              </p:ext>
            </p:extLst>
          </p:nvPr>
        </p:nvGraphicFramePr>
        <p:xfrm>
          <a:off x="201488" y="2567409"/>
          <a:ext cx="8740634" cy="226390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19842"/>
                <a:gridCol w="1505198"/>
                <a:gridCol w="1505198"/>
                <a:gridCol w="1505198"/>
                <a:gridCol w="1505198"/>
              </a:tblGrid>
              <a:tr h="1721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Treatments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CBR (%)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ORR (%)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TTP (mo)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PFS (mo)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 vs ANA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43.5 vs 40.9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19.2 vs 16.5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5.5 vs 4.1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EFECT: FUL vs EXE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32.2 vs 31.5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7.4 vs 6.7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3.7 vs 3.7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CONFIRM: FUL 500 mg vs FUL 250 mg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45.6 vs 39.6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9.1 vs 10.2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6.5 vs 5.5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SoFeA: FUL + ANA vs </a:t>
                      </a:r>
                      <a:b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 vs EXE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7.4 vs 6.9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vs 3.6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4.4 vs 4.8 vs 3.4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Arial" pitchFamily="34" charset="0"/>
                      </a:endParaRPr>
                    </a:p>
                  </a:txBody>
                  <a:tcPr marL="92863" marR="92863" marT="46711" marB="46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9136" y="6126335"/>
            <a:ext cx="82994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bIns="182880" anchor="b">
            <a:spAutoFit/>
          </a:bodyPr>
          <a:lstStyle/>
          <a:p>
            <a:pPr algn="ctr" eaLnBrk="0" hangingPunct="0">
              <a:defRPr/>
            </a:pPr>
            <a:endParaRPr lang="en-US" sz="1200" dirty="0">
              <a:solidFill>
                <a:srgbClr val="000000"/>
              </a:solidFill>
              <a:latin typeface="Calibri"/>
              <a:cs typeface="Arial" charset="0"/>
            </a:endParaRPr>
          </a:p>
          <a:p>
            <a:pPr algn="ctr" eaLnBrk="0" hangingPunct="0"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Arial" charset="0"/>
              </a:rPr>
              <a:t>1.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Arial" charset="0"/>
              </a:rPr>
              <a:t>Robertson JFR, et al. </a:t>
            </a:r>
            <a:r>
              <a:rPr lang="en-US" sz="1200" i="1" dirty="0">
                <a:solidFill>
                  <a:srgbClr val="000000"/>
                </a:solidFill>
                <a:latin typeface="Calibri"/>
                <a:cs typeface="Arial" charset="0"/>
              </a:rPr>
              <a:t>Cancer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Arial" charset="0"/>
              </a:rPr>
              <a:t>. 2003;98(2):229-238;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Arial" charset="0"/>
              </a:rPr>
              <a:t>2.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Arial" charset="0"/>
              </a:rPr>
              <a:t>Chia S, et al. </a:t>
            </a:r>
            <a:r>
              <a:rPr lang="en-US" sz="1200" i="1" dirty="0">
                <a:solidFill>
                  <a:srgbClr val="000000"/>
                </a:solidFill>
                <a:latin typeface="Calibri"/>
                <a:cs typeface="Arial" charset="0"/>
              </a:rPr>
              <a:t>J Clin Oncol.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Arial" charset="0"/>
              </a:rPr>
              <a:t>2008;26(10):1664-1670;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Arial" charset="0"/>
              </a:rPr>
              <a:t>3. </a:t>
            </a:r>
            <a:r>
              <a:rPr lang="it-IT" sz="1200" dirty="0">
                <a:solidFill>
                  <a:srgbClr val="000000"/>
                </a:solidFill>
                <a:latin typeface="Calibri"/>
                <a:cs typeface="Arial" charset="0"/>
              </a:rPr>
              <a:t>Di Leo A, et al</a:t>
            </a:r>
            <a:r>
              <a:rPr lang="it-IT" sz="1200" i="1" dirty="0">
                <a:solidFill>
                  <a:srgbClr val="000000"/>
                </a:solidFill>
                <a:latin typeface="Calibri"/>
                <a:cs typeface="Arial" charset="0"/>
              </a:rPr>
              <a:t>. J Clin Oncol. </a:t>
            </a:r>
            <a:r>
              <a:rPr lang="it-IT" sz="1200" dirty="0">
                <a:solidFill>
                  <a:srgbClr val="000000"/>
                </a:solidFill>
                <a:latin typeface="Calibri"/>
                <a:cs typeface="Arial" charset="0"/>
              </a:rPr>
              <a:t>2010;28(30):4594-4600;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4.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Johnston S, et al. EBCC, 2012; abstract LBA2</a:t>
            </a:r>
            <a:r>
              <a:rPr lang="it-IT" sz="1200" dirty="0">
                <a:solidFill>
                  <a:srgbClr val="000000"/>
                </a:solidFill>
                <a:latin typeface="Calibri"/>
                <a:cs typeface="Arial" charset="0"/>
              </a:rPr>
              <a:t>.</a:t>
            </a:r>
            <a:endParaRPr lang="en-US" sz="1200" dirty="0">
              <a:solidFill>
                <a:srgbClr val="000000"/>
              </a:solidFill>
              <a:latin typeface="Calibri"/>
              <a:ea typeface="ヒラギノ角ゴ Pro W3"/>
              <a:cs typeface="ヒラギノ角ゴ Pro W3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211" tIns="45606" rIns="91211" bIns="45606" rtlCol="0" anchor="ctr">
            <a:noAutofit/>
          </a:bodyPr>
          <a:lstStyle/>
          <a:p>
            <a:pPr algn="ctr" defTabSz="914400"/>
            <a:r>
              <a:rPr lang="en-US" sz="3600" dirty="0" smtClean="0">
                <a:solidFill>
                  <a:schemeClr val="bg1"/>
                </a:solidFill>
              </a:rPr>
              <a:t>CMM RH+ Her2-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º </a:t>
            </a:r>
            <a:r>
              <a:rPr lang="en-US" sz="3600" dirty="0" err="1" smtClean="0">
                <a:solidFill>
                  <a:schemeClr val="bg1"/>
                </a:solidFill>
              </a:rPr>
              <a:t>línea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</a:rPr>
              <a:t>Tratamiento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93135" y="2636873"/>
            <a:ext cx="1552354" cy="13822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40 %</a:t>
            </a:r>
            <a:endParaRPr lang="es-AR" sz="28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98382" y="2796337"/>
            <a:ext cx="1387547" cy="113768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30 %</a:t>
            </a:r>
            <a:endParaRPr lang="es-AR" sz="24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01609" y="2904957"/>
            <a:ext cx="1212112" cy="946297"/>
          </a:xfrm>
          <a:prstGeom prst="ellipse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25 %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92186" y="3097094"/>
            <a:ext cx="839972" cy="616688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15 %</a:t>
            </a:r>
            <a:endParaRPr lang="es-AR" sz="1600" dirty="0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41181" y="3097094"/>
            <a:ext cx="340242" cy="53616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13520" y="3195082"/>
            <a:ext cx="265814" cy="366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251942" y="3287731"/>
            <a:ext cx="255182" cy="2354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0093" y="4136065"/>
            <a:ext cx="1435396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 err="1">
                <a:solidFill>
                  <a:prstClr val="black"/>
                </a:solidFill>
              </a:rPr>
              <a:t>línea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0533" y="4130748"/>
            <a:ext cx="1435396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2 </a:t>
            </a:r>
            <a:r>
              <a:rPr lang="en-US" dirty="0" err="1">
                <a:solidFill>
                  <a:prstClr val="black"/>
                </a:solidFill>
              </a:rPr>
              <a:t>línea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97818" y="4102395"/>
            <a:ext cx="1435396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3 </a:t>
            </a:r>
            <a:r>
              <a:rPr lang="en-US" dirty="0" err="1">
                <a:solidFill>
                  <a:prstClr val="black"/>
                </a:solidFill>
              </a:rPr>
              <a:t>línea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94474" y="4082902"/>
            <a:ext cx="1435396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4 </a:t>
            </a:r>
            <a:r>
              <a:rPr lang="en-US" dirty="0" err="1">
                <a:solidFill>
                  <a:prstClr val="black"/>
                </a:solidFill>
              </a:rPr>
              <a:t>línea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85052" y="1382233"/>
            <a:ext cx="712382" cy="4635795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C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</a:rPr>
              <a:t>A</a:t>
            </a:r>
            <a:endParaRPr lang="es-AR" sz="2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E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err="1">
                <a:solidFill>
                  <a:prstClr val="white"/>
                </a:solidFill>
              </a:rPr>
              <a:t>Cancer</a:t>
            </a:r>
            <a:r>
              <a:rPr lang="es-AR" sz="3600" dirty="0">
                <a:solidFill>
                  <a:prstClr val="white"/>
                </a:solidFill>
              </a:rPr>
              <a:t> de Mama </a:t>
            </a:r>
            <a:r>
              <a:rPr lang="es-AR" sz="3600" dirty="0" err="1">
                <a:solidFill>
                  <a:prstClr val="white"/>
                </a:solidFill>
              </a:rPr>
              <a:t>Metastásico</a:t>
            </a:r>
            <a:r>
              <a:rPr lang="es-AR" sz="3600" dirty="0">
                <a:solidFill>
                  <a:prstClr val="white"/>
                </a:solidFill>
              </a:rPr>
              <a:t> RH</a:t>
            </a:r>
            <a:r>
              <a:rPr lang="es-AR" sz="3600" dirty="0" smtClean="0">
                <a:solidFill>
                  <a:prstClr val="white"/>
                </a:solidFill>
              </a:rPr>
              <a:t>+ Her2-</a:t>
            </a:r>
            <a:r>
              <a:rPr lang="es-AR" sz="3600" dirty="0">
                <a:solidFill>
                  <a:prstClr val="white"/>
                </a:solidFill>
              </a:rPr>
              <a:t/>
            </a:r>
            <a:br>
              <a:rPr lang="es-AR" sz="3600" dirty="0">
                <a:solidFill>
                  <a:prstClr val="white"/>
                </a:solidFill>
              </a:rPr>
            </a:br>
            <a:r>
              <a:rPr lang="es-AR" sz="3600" dirty="0">
                <a:solidFill>
                  <a:prstClr val="white"/>
                </a:solidFill>
              </a:rPr>
              <a:t>Respuesta a la HT</a:t>
            </a:r>
          </a:p>
        </p:txBody>
      </p:sp>
      <p:sp>
        <p:nvSpPr>
          <p:cNvPr id="2" name="AutoShape 4" descr="data:image/jpeg;base64,/9j/4AAQSkZJRgABAQAAAQABAAD/2wCEAAkGBhQSEBUUExIVFBUSFhcVFhYYFhUXGBQYFBQXFBUVFRYYICYfFxokGhUVHy8gIycpLS0sGB4xNTAqNSYrLCkBCQoKDgwOGg8PGiklHCQtLCwtLSwyKSwpKSwpLCwsKSwqKiksLCwpLCwsKSwsKSksKSksKSwpLCwsKSkpKSwsLP/AABEIAMIBAwMBIgACEQEDEQH/xAAcAAEAAQUBAQAAAAAAAAAAAAAABQEDBAYHAgj/xABGEAACAQIDBAcEBwYEBQUBAAABAgMAEQQSIQUGMUETIlFhcYGRBzJSoRQjQmJykrEzgqKywdEVQ4PhU1Rjk/AXRGSj0hb/xAAaAQEAAwEBAQAAAAAAAAAAAAAAAQMEAgUG/8QAMxEAAgECBAMGBAYDAQAAAAAAAAECAxEEBRIxIUFRBhMyYXGRFCJCoTNSscHR8EOB8SP/2gAMAwEAAhEDEQA/AO40pSgFKUoBSlUoCtKpSgK0pUfPt+BGKmVSw0Krd2HiqXI86AkKVFNvNhwCTKFsCesrJw7M4Fz3VgvtSd9VKRKdQpQyNblmOYAHuANu00BsV6XrU3wec5pT0rdrDqjuRNVUfM8ya9LAU/ZSPF3A5lPjG119LHvoDYdobRWFMzXNzlVVF2djwVR26HjYCxJIFRDbYxDcEijHYxaRvMLlA8ifGsKVFVld5HJ1AzSSNcsNbJci9vhGnhVV2gh92720ORS1j2G3A93HuoDNTa+IHvLE/cM8Z+ecfpUns/aiy3AurLbMjWDLfgdLgg2NiCQbHXQ1CwzBlDKbg6g1bu6TpIiqQEdGBYqSGKFeCtcAqfWgNrpUPFvCB+2TowTbOGDIL6DM1gV8SAO+pcGgK0pSgFKUoBSqVWgFKUoBSlKAUpSgFKUoBSlKAUpSgFKUoBVCat4nErGpZ2CqOJJsBWvbUxQnkVcrmEKxbMuVWa65Qyk5mFsxsRa9u6gL+3tohwkUco+tYhyjjMEVSzAEG6k2C35XPO1Y8MSooVAFUcABYDyFUEaqL2VQBxsBYc9eQrHl2oigE5usQF6j9Yk2CqSLEnlrQGWzWBubDnfhbnerH05NNSL2AJVwpJ4WYi2vLXWrK4VpQTLmUFtIwVAyq11zFb5ibAnW2tvHNYX4637fWgK0tVudCRYNlNxrxNr62vztfXWsdtmIfezPw1ZmNgPsjX3e0c763oD1h4I82dSHcAqWz5iL2JHGy8BoAOFZRryIADcKAbWvbWwNwPC9WUxgYsFDsEIDMqM6hj9m6g6jn2XF+ygL9Y3+HqNczjSxPSSC/wB462J7zVXaY6xwMUXVy4KMw+GJCMzPz1AGlgSTVCizvAmjJI/SHmGSJS+o7M2QWPhQHiacZej0mkZSuQWu5Iykso9xTfVjoNfCto2Zh2jhjRjmZERWPaVUAnXvFe8PhEQdRFW/HKoW/pV6gFKUoBSlKAUpSgFKUoBSlKAUpSgFKUoBSlKAUpSgFKtT4lUUs7KqjiWIAHiTpWB//UYX/mYdP+ovLvvQFnedwI0N+ssgZEsSZSA3UAUE3sSQbWBUE2GtYcbXANiLgGxtcdxsSL+dWZsTLO8chCIi3IWzM5R1+01wqsbKdAbWtc61XF45Ilu7BRYnvNhc2HE0BdZQRYi4/wDDXqrEEjk9ZFUEX0clh2AjKB6E+dXJZQqlmNgoLE9gAuT6CgPdW55gisx4KpY+Cgk/IV5kSZxaKJszWs7gBEBt1iCQzWH2QNT2cakhu4rftXaQcchyqhsbjMFF2GnAkjuoCNwWJEihrFb2urCzISAcrDkbEHzBq9srZ5xECyNIyCQE5UsOrmIAzkEjq21Fj2WrJ2/giAZ47Z0XrKSFEqjgLnQML9UnTUg6G4j9mb44GDDwxyY3DKyRorDpoyQwUZgbE870BMLu5hwoURLlUABdSLDTUXsfOs6KJUUBQFVRoAAAB3AaCsPZW8WGxV/o+IhmtqRHIrEDhcgG4865v7Z9pTpPh4s5GGlR2ZBoJZI3UlZD9pMpBy8Dre9Abdtb2j4WEOY8+JMd83QAMi24gysRHfuDE91aAPamyYhposEBmBGR8R1VLMGdgqRHKzFVuMxGl+ZvIsiyQ2UAK8ZCgCwAZdABy4iub2oDpMHtwkHv4AEdseIufIPGo+dbfut7R8Ljn6NC8U1r9DKuViBxKEEq4/CTXB6k90sR0e08E/8A8gIf9VGj/VhQH0dSqCq0ApSlAKUpQClKUApSlAKUpQClKUApSlAKwMXtuKNsjP17XyKrOwHIlUBIHeaubUx3QwtJlzFbWW9rliFUX5C5GtQGHjYZy5UtI5dsoKi5AFtSSbBRqfQcKAtyus2JdyrMEVOizo6hLg58ocAZieLDW1hesomrOJxAQXIJJ0VQCSxsTYAA9nHlzrzg85UM51YAlcoGQkXK8yezU8qArIjk9VlUDh1SxPjqLDuHrXnB4MqczMXkKhWbW2hJsi8FW54epNUxmNyiyAPK2iRA9ZiTz4lVHEsRYAVIxbuZnDTMHCggRrcJdrXZrm7nSw4AXOl6AjY9oAyumUgIVXPoVLOL5CfsuNND2jmbVl7JwSTNKJRn6OQZVJOTKUR1uo0bUn3r8Kl8THBFA2cRxwqDmvlWNV55uAArmp9p0GFmm6BZcUriMKSOiC5A1wZJOtIOsLME4DieJA6tatQ3y36+jTR4SIA4idcwZwejiS5AdgLF2JBAQEXPEjnr2yvbSXnjjmwixxyusedZs5QucqllKLdbkA2Ol69e2vZRyYbGLoYJOic9iTWysfCRV/NQGn774V3aN5pZJ81wekN1DDXqRgBEFjyXlzrXVFuGnhpW3baxyTYEOzAMbMBzLro6qOJ58O6tOwwllP1MLyeAJ9coIHmRUOSW5ZGlOXFLgbX7LcaItrxg8MRFLDftIAmX+Rq3b217NzYFJwNcLMjE/ck+qfy6ynyrluHwGMw8kWJOGZVw0iTMdLhYzd9M1/czcq+gNu7NXGYKWG4K4iJlB/GvUYeBsaJp7HMouLsziuxd6gsKxqjSOpIFuBF7ra12bjyHLjUU27eNkZmWAqCSRcInE34SNf5VvW58UYwcRRAhKgSW4mROpJmbixzq3Gpqs7nK5sUqcUtMV6s5W25uPH2L/v4f+4rEkwuJwssMk0LKI5oXzZTYZJVb3lLL8xXX6i96UvgcSB/wJCPFULD5gUjN3OZyUl4UdTqtYmycR0mHif440b8yA/1rLrSYxSlKAUpSgFKUoBSlKAUpSgFKUoBSqVGYjeBFdkVXkKGzZAtlNgcpZiozWINgSRfWgMfb+NbMsACgSKxLMM1wCBkReBbW5vwA4HlhYeHIoUsz20zNYsfGwAPpUg+1sLiEKNLGc3VKsVDK3CxVvdcHlxvWJh9izRIqAJIEAUMXZSQBYFgVbXtIJv3cKAxGw0UQMrKLorM0hGZgLXcluJ0FUfD4mUq0AyoqliJVyiYnLlRftppm6xFuGh5SmG3cDNmxBEh5Rj9kmoPun9o2g6zeQFZG39vxYOLpJLm7BERRd5Xb3UQcydewAAkkAUBhbrSrmxCZcrCQOwIAYdKgJDW55lf+mlq2CuK7zb/Y0TkosWELIozIBLKyC5UNI4yaEtwTS5sTWLuz7Q8XFjITiMVJLA7iOVXEVl6TqK4KqCuVyt+69AS2822ZJtsvh8QtooAv0ePirMy5xOw4Mxsyi/u201ua1ne/CZZ8/KQX/eXQ/wBD51tntpwJhlw2OQHqnoJCO2/SQk+Ydbn4hUHLsLEY8K0pGHjHWVbEtZh2aE8tWI/DXEpKJdTpa+N7I03E2KkZgpIsDcCx5HyNjXftkyptbY6dJqMVBkk+69srkd4cEjwFaFhPZ3hEHWV5D2sxX5R5a2n2elcNPPglGWMgYqAXJsGIjnQEm+jhW/1KiM9TIqQjHZ3NG3R3QGVziT0kiSPE8f2VaJspz/FfRgPdsRoa3REAAAAAGgA0A8AOFV3hwvQbSJ4Jjo8/+thwFf8ANEUP+nVvEYpIxd3VQeFyBfwHE+VUzVmWd5KSV2e3jDAhhdSCCO0HQj0vU17OsaXwCRsbvhWfCv23gbIp80yHzrUJ9vj/AC4y33nvGvkCC5/KPGoNsGWaUvLIVnfpHiR2jhLZVS5RTdtFHvEg9lTCWnc5lFsl/wDFIcPjcdAHzKJhMgQGS3TqGkTqXAIkDGxtbMKkdkYt8SZBFCR0RUHO6KTnBKkAFtNCOPEGtaJjhUDqRryHVUeSjj5VMbibXX6eUGb66FhqCt2iYOtg1m91pNbWrqKU5bES+WJf3hxE2HCBkWLpM31hZZAoW1wFHFiWUC4trz0BjpdiYuSJrpjsrqVJPQAkMLG0LdYaE6ZAe6t83heCJUxMy5mw7WiF9TJMViVRyzElQCeHHlURvQNqwwPiIpcJaJS7YfonJyqMzhZmbrMAPgUGr+7jEp1yZj7i74ukP0WSCaU4MJH0sMd7pYqgliJ6RJBkYEZTwvpe1R+K9oGMxMr/AEcmCNGZVQYWSechGK55V1EVyDZSt++s/cbfiPGJ9IMaKZGWCSRVysrjWOOYEk2ObqOGIJNiEOhlpIZyssWzhhoejkYO8quwaVgJHARbXPXF3YnjYA2vXVkRcit2faJIMQuHxhQ9IciTKjQlZLFhHPC5uhYA5WFgSLWFdEBrkex95o8ZM8W0cPDJPs92WXqA9GL9E0gGqyw3IzAgZbhrNa67RFhkwGOgEK9Hh8ZmgeNSRGk6gywuqcELKsiG1r9WosLm60qgqtQSKUpQClKUApSlAKUpQGub14gkxw5hGJCGLt7rZGX6m1xmLX9240B48KtxQqosqhR2AAfIc62DF4NZVKuLg2PMWINwQRqCCAQawRu3CSC4aXKbqHYsFPC4X3b99r0BC4xTIy4dQLzhw19ejTIc0hTmL2AvbVhx4VtcEWVVW5OUAXOpNha5PbXjDYGOO+RFS/HKoF/G3Gr9AK577X93pJYI8VEWLYEs5Qc0YDO6j41Cg94zCuhV5Zb0B89bX2mMZHEIVMk/AhRca8fHWzdgB1IqsPs6xMi/WzJEGFioGcgHwsL+DGt2w+7aYDFTwpGFSY9NCw5ofehPZ0bXsPhcHiDWVicYkYvI6oOWYgX8O0+FZ5ylc1Jw0/Kvcy8JG20dkS4aQg4mEGFj/wBaGzwy68mtG/7xFR2x9o9PBHLa3SKCw+FuDr5MGHlUdht5JIMW02GjDrNEI5OlLRLnja8UgXKXays6nRbi2ulRmESVQ4MxAklkmKxr0aqZWzsqnVwtybdYcTUzaaK4xaZtWKxiRi8jql+GYgX8BxPlUJjNtuMRh5sMl3gZwxkzRo8cseVl+M9YI3u26vGos4mKM6EFjxy9Zj4tqfzGs7C7PxMv7PDlQftSHKPTS/kTUQhK/BEyceZXa2PxGLeN8RN+xYvGkK9GqMVKE5iWduqSPeA14VhvNHGxuQGPHi0h8eLnzqSxm7iwpnxmMyKdMkYIzHjZdLt+U1kbuYjZbsEhALk9XpVJzH7t+pm7hYmru6bdpMlKWnVGLsQuHnkm0gheTvt1R4kXA/eK1LYfc3FSayyLCOxblv4T+klT2+GKliwbtDdSCoLLxjQtZ2XssOfK9+VcpwW03W7dLMMQZEyZb5Sp0cZuLsOWrZrgWOtdOEKbta5ZSpSqw1Xtd24K/v0OnYHcTDx6sGkbmWOUHxCWJ/eLVIY2JMPGjxoqLFNE5CqFGUuI3JA+7I1Xtiyyth42nXLKVBdeFj3jkbWJHIkivO30vhJwOPRSEeKoWHzArZZaeCMEk1Jpl/fPY64jCNG6l0Vld1X3iqXzZPvgEsveorQNr7k7dnh6BNpR4jCSKMrlwjSRkdXpGCFmBHHrNfvrrMcuYBh9oBh+8L/1qMg2AELlZ51DsXyK6oiluIRUUZRz46m54k1ncbhOxqu7+4A2XsuaEyCXEYxkQWuF6Q6RhAdSF6zk6aKTpam8e5sxxskuH2lNghjMgJXWNpQvR2YZlyOwClW5m66G19wwuw0SXpbyu+XIC8jyZQTc5AxIS9tSLX53q7tLDRSRlJgpRveVjlVra2bUXHcdDzqNJN3yNQ2D7OYNkw4iRpHxOIxKNFmYAGQyXtHGlzcs2pJJ4XNgDUnvZhWXZRN7yYRIpw3Hr4QpISO24Rx51kZ9nROr5sHG8d8rB4VZbixsQQdRoRVnbG9uBaCVDioWzxSLZWD3zIVsMt78ajguZ1onLZM2/DzB1VhwYBh4MLj9auVzvdf2mYSPAYZJXlEscESOOgnNmRArC+Wx1HbWc3tcwI4dOfCCT+oFV64rmXrDVntB+zN2pWjH2v4P4MT/ANk/3oPa/g/gxP8A2T/Q1GuPUn4Wv+SXszeaVrOwfaJgsXL0UcpWXlHIrRs19eoG97wGtbLeu73KHFxdmitKUoQKUpQClKUApSlAKoarSgORb3Y/EtjpIsTNkSBhLhwgWNWidSquzm7MQcyMMwFxw1FQibRjL2jDTSH/AIamRz+9xI8zXSPaNuuuJhSYQrLLg26VUIv0qf5sP7yi4+8q99UwHRthwcNlRJY80ZVQoGZeqxUAai407qRpa+NzpTtwNEiwOId8hMGGJ5TSr0mvD6sG48xU7hvZ/HxxE0kx+H3E/KP9q0STdfFJJKr4SWWSQZUkBdlRswJkBHVckX1Y+PEiunbp7NlgwqpM12BY2vcRKeEebmB6C9hoK7pRje1i+tT0xupc/Lj5o0rbG8TYfF/R8HHDhwriMyMq3uCoZmdwSFGbh2a31FbDufvdJiJZIJQrPGGPSx+44RwhPZqToRa9iLaa03kXZkrXxEkZfQHo3LObCwDLHmv2XIvWDhd78HhVK4XDOb8SbJmtoMzuWc27xpRzUJXcl7/saIUJVo2p02+HTZ9dXMzd+91JMXkeIgsi5ShIFxnDggnTiLEEi4trpULsjcbFSSRHElY44AqKFy5yiOHVRlJF7gDMToOAJ1r3ivaLiG9yOKPxDSH1JUfw1EYrebFSe9iZLdiERj/6wtUVMTRvzZ6dDKcdJK6imlZN7pP0OtyyBRdiFHaSFHqag5N4MBCxIkgDczGodvWIE1y1xmN26x7W6x9WuarVcsw/LE1UuzTX4lT2OhYn2jwD3I5pO/KqD+Js38NRWP8AaI7oyLh0UOrKS0jMQGBU6Kq9vbWpUqiWOqyPQp9nsHDxJv1f8Gxx+0LGLGiK8ShFVARFcnKoW5zswvp2Viz75Y1+OKkH4cifyKDUNSqHXqPmb4ZXg4bU1+v6mRiNpTSe/PM/4pZGHoWtWIYVvfKCe2wv617rw06jiyjzFV6pPmaY0qENoxXsegtuGnhXq9Y5xyfGvrf9K8naKdp8lY/0pZsnvaUfqX2Mi1LVi/4mnf8AlNUO1k7/AEpol0I+Jor6kZdqWrC/xmPt/T+9BtiPtPy/vU6JdCPi6H5ke54wX1FwVB81bQjsOvGtz3X9p2IwtknzYmEaXJ+vjHcx0lHc1m+8eFaMMerSWBI6ulxa5Lf7Vk1bGcqZ5dbC4fGJ367rc+iNi7ehxcQlgkEi8DbQqeaup1Ru4gVI3r5u2ZtOXDSibDyGOQaE8VcfBKv21+Y4giu0blb+RY5chHRYhBd4ib3HDPEftp8xwPfup1VP1PkMdl1TCO74x6/ybVSvN6VceaeqUpQClKj9ubUGGw005UuIY2kKggFsgvYE8KAz71Yxm0I4lzSyJGvxOyoPViBXGNq+0rG4kdSRcNGwuFiF3IOozSuP5VWtaljztncmR/jkZpG/M5JrNPExjse/hshxFVKUrRX96HY9oe1bAR6JI05HKFGcfnNk/irRNn7+GEziLDERPKZIUeRQYhJ1pEIQMMvSZmAB0zEdlazSqHjJrw8D2qPZyhH8STf2J7Gb84uTg6RD/poL/mkzH0tULi8S8p+tkeT8bs48gxIHkKt14eULxIHiQKplWqT3bPWpYDCUPDBL++Z6AtVaxJNqRjnfwH9TYVdgE0n7LDSMO0ggep0+dcxpTlsjqpjsNRXzTRepWTBuvi394xRDxzH0XMPmKzo9wQf2uIkfuUBR/FmrVDAVZcjyq3aLCw8N2Qj4hRxYDzFY77WjH2r+H+9q3bC7oYVP8kN3uS/yPV+VScGDRPcjRPwqq/oK0xyz8zPKq9qJf44e5ziPEu/7OCV/BWI9VBrKj2VjH4YfL+IqP5mB+VdDpWiOXU1uefU7Q4uW1kaLHuji296SNPMn+VP61kJuC59/FHyVj+rj9K3KlXrB0lyME81xU95mpp7PIvtSyN5Rj9Qayo9xMMOIkbxcj+UCtipVioU19KM0sZXlvNkMm6GFH+SD4vIf1aro3Zwo/wDbxflB/WpSld93FckVOtUf1P3MAbAw/wDy8P8A20/tVyPZMK+7DEPCNB+grLpXWldDnXJ8y19FT4F/Kv8AavL4NDxjQ+KKf1FX6tzzhFZzwRSx8FFz+lLIi7NVx+7sMsktkEdmCKUAW2RBmuo0brE3v2Vr2LwcuGNnGZL2Djh4a8D90+RNbhgkIjXN7xGZvxOczfMkeVXZIwwIIBBFiCLgjsI51kq4eNReZ6GEzCrhpXi+HQ0xJARcG9TO5Ud9rYLtEr+ggkJ/SsHau7zREyQXZeLR6kgfd5sPmO8aVPeyKMT7TDjhh4Hc9zSFY1+WavLVCVOpxPpsTmdLE4OVt+h3K1UqtK2HyRWlKUArE2rgRNBLEeEsbxnwdSt/nWXVLUB80YaJkXI+jxExuOxozkP6fOvckoX3iB4m1bV7Q9zXXagZJejix2Z72vaaNRnQWtqyjONRwarGD3Fw6avnlP3msD5Ja/mTWWOBlUk2tj66HaKnSoxi43kkanJtVAbC7HkBpf11PkKycPgMXL7kBUdr9X+e1/IGt+wmz44haONE/CoX1I1NX61wy6C8TPMr9o8RU8CsaZBuPM37XEBe5AW+fVHyNSOF3Dwy+9nkP3msPRAtbHStkcNSjsjxquPxFXxTZi4XZkUf7OJE71VQfXjWTVaper0ktjI23uLVWlUqSCtKUoQKUpUAUpSgFKUoBSlKAUpSgFRu2XuFj+M3b8CEEjzbKvgTUiTUHHL0jNJ8dgvdGvu+ty37w7Khkl2lKVyBWzeyTZKhMTiwoAxUtksLZo4Lpn/efpDWozwPM8eGhNpcScgP/DQC8sp7lW/mVHOuy7N2ekEMcMYypEioo7AosKzVpci6CMmlVpWcsFKUoBSlKAhN793/AKZhWjByyKRJC/wSx9aNvC+h7mNaDs3G9LGGK5GBKuh4xyIcsiHwYEeFq6wa53vtsz6LiPpai0GIKriOyOXRIpz2K2iMe3Ie2rqM9LsziaujFpSlbygUpSoIFKUoBSlKkClKVAFKUoBSlKAUpSgFKpesPH48xlQFuWudTYALa/I3OvCuoxcnZHFSpGnHVLYzaViYLHiS4Iystri99DwIPMV6x2MEaXtck5UX4mPAdw4knkATSUXF2ZNOcakdUXdGLtafN9SPtC8h7EP2fF7EeAY9lWqtwxkA3OZmOZm+Jjx8BoAByAFVlmC8efADUnwFVpOT4HTairs91bxOIWNC7myqLk/7czyA515TFKc32cmrXsABa9yb24VsO5G65xTpi51IgQhsNGwsZWHDESA/ZH2FP4jyrio+74Pcmnaorx2Jj2e7sNErYqdcs+IAAQ8YIQbpF+InrN32H2a3SqVWsLd+JqFKUqAKUpQClKUAqxjMIksbRyKHSRSrKRcMrCxBHhV+lAcnlwL4Kf6JISykFsLIeMka8Y2POSPQHtWzdtZFbxvPu6mMgMbEowIeKQe9FIvuyL+hHMEjnXPsJK4Z4plCTwkLIo90392SO/GNxqPMHUGtlGpdWZTOPMyqUpWkqFKWql6ArSrc06oLswUdpIH61j/4tH8RPgjkeuWulCT2RxKpCPiaRmUrFG0ov+IvmbfrXmTa0Y4HN+EFvnwHrUqnJ8jl1qaV3JGZSos7YblGLd76+gBHzqq7YPOM/usD8iBVnw1ToZ1mGGvbWiTqlR77Z7I2J7yqj1BJ+VWDtOU/AO7Kx+eYfpUxw1R8jmeY4eH1e3EzsbjxHYWLFr2A04WuSTwGo9axhtg84/Rr/qBWFPjmkGVgi5TxF7+K39351bjW32ifG39K1UsLHT864nl4vM5qf/jLh6GRiNpsz2UsigC3VFyeepuNNOFUOJYiz2kXsNlYd6strHy86t0rSsPBK1jzJ5jXlLVf/XIu4FgrtIXAjSM5i2jLcg2ZR2ZdCNDfTWrMmJLN0jg3ItFHzROZPYx0LHloOWtufDhxry1BGhBBuCD4gV6jiA7bniSSSfEnWs88I5zvJ8DfTzaNKjphH5vsVedhxZV7rX/XU+QFeBiAwBeIk2+AG3bbNrV2hq2WEpvbgZoZrWje/G/Ukt2d3/pavO0XSQwOQmEUorTyLYjp81lSPUEJz4nkpk9rb1bSj1kjGFXlaLOo7jKSV+QrWYFKXyPImY3OWSRbntOVhc1I4TefFQXKzM6jUpMc6kDiMx6y+IPkawPAyhJyspetz1FmtOqlC8ovqrE3uxv7PJiY4H6OcSkjMgyvGAL52AJUry5ceddEBqN2BLHLBHMkQjEyK9goB6wvY2GtSVq8etKMpXjG3ke/h4ShC05an1K0pSqTQKVGbS28kLhWVjoDcAWAJIJJJHCw9RR94Iwdc1rXvlNuANu49YeZtxoCTpURht5on+JTqbEcgGN+PDqN6UTeiE8cw8V9f/P70BL1QmotN44mvbNYAEm3C5sBbiefDs71v4kx0WKV4BntIjKxAy2UgqxDdxIGnMjiKEPbgYW0t/cPESFzTEadS2W/4yQPS9aVvHt/6VLFKsKxSRAqXzFy6NxiYWUFb2YcwRpxN5HEezbEJpFLFIo0GfNG1hoAcoZSbcwB4VjruFjPhhHjM39I69mhDBRSk5Xfnc+exNXMpScYRsvK37kUNqSdiH8w/qatS42RuLBR9wWP5jc+lq2OP2cYk+9LAvgJH/8AzVZ/ZviAOrNC57Crx+hu36VqVfBp7/qZHRzOUf8AlzVOjHeT2ksT6k3r1mPxv+d/71KT7q4xOOGdu9GjcfzA/Krabt4xuGEl8zEv6vWrv8O14l9jzvh8cna0vuRoQXvz7Tcn1OteqnYNxMa3FIk/FLc+iKf1q7L7PsYBcdA/cHdT/Elq5+Nw64akS8sxkuLizXb0vUjNu1i044WQ/hMb+mVr/KvEW7+LbhhJv3gifzMKt+JotX1L3M7wGJvbQzBpU/htwcY/vCGIfecufyoLfxVL4X2YD/NxTnujREHq2Y1RPMKEed/Q108nxU91b1NJpXQX9meHtpLiFPb0gPyZSKwJ/Zi32MX+eIE+qMv6VXHM6D3ui2eR4lbWZphUHiL14BW9ha41NuI/tW+4L2ZIDebESSD4UAiU+JBL+jCsravs7gkC9BbDugygqoKsL3tIptmN/tXB765eZ0tVuNupZHJK+httX5I55QVt3/pjKQb4tRpplhPHlqzmo0bg40EKEhIGmfpWy+JXJm8quWPoP6jLLKMTFX0kDJIFFyQB2kgD51SOdW91gfAg/pXSN29w48OeklInm5MVskfdGhvb8RufCpvaGw4JxaWFH8VFx4NxB8DWWWaxUrKN0b4ZDJwvKVpHH6sx4sFiuoYcj4X0PPSuhYj2ZRFvq55o1+E5Ht4M4zepNSOG3FwqYdoShcO2dnY/WFwLBwwtlIHC1rV1LNKaS0pnFPIqrupteRyx8NqGHEG9iWyN3MFI07wQa6Fuzu3gMTBHiBhve4o7yOqspysMrMVNmB1tXlfZhHm1xM5T4fqwT3Fwt/Sxrbdn7PSCNY4lCIgsqjkP6+NYsZi4Vbd3e56mXYCpRv31muXMvqtq9UpXlntilKUB5cXFUCi97a2tfnY8R8hSlAeqtyRA2JAJFxcgcDxHgbD0pSgPYpSlAVpSlAKoaUoBSlKhkFaUpQkpQ0pUgVWlKAUpSoANUpSpBWqUpUMFaoKUoGVqgpSpIKigpShJWlKUApSl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04988"/>
            <a:ext cx="5029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747462"/>
            <a:ext cx="1656184" cy="10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95" y="5138358"/>
            <a:ext cx="1247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66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757363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2600" b="1" dirty="0" smtClean="0">
                <a:solidFill>
                  <a:schemeClr val="tx1"/>
                </a:solidFill>
              </a:rPr>
              <a:t>La </a:t>
            </a:r>
            <a:r>
              <a:rPr lang="en-GB" sz="2600" b="1" dirty="0" err="1" smtClean="0">
                <a:solidFill>
                  <a:schemeClr val="tx1"/>
                </a:solidFill>
              </a:rPr>
              <a:t>progresión</a:t>
            </a:r>
            <a:r>
              <a:rPr lang="en-GB" sz="2600" b="1" dirty="0" smtClean="0">
                <a:solidFill>
                  <a:schemeClr val="tx1"/>
                </a:solidFill>
              </a:rPr>
              <a:t> de </a:t>
            </a:r>
            <a:r>
              <a:rPr lang="en-GB" sz="2600" b="1" dirty="0" err="1" smtClean="0">
                <a:solidFill>
                  <a:schemeClr val="tx1"/>
                </a:solidFill>
              </a:rPr>
              <a:t>enfermedad</a:t>
            </a:r>
            <a:r>
              <a:rPr lang="en-GB" sz="2600" b="1" dirty="0" smtClean="0">
                <a:solidFill>
                  <a:schemeClr val="tx1"/>
                </a:solidFill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</a:rPr>
              <a:t>es</a:t>
            </a:r>
            <a:r>
              <a:rPr lang="en-GB" sz="2600" b="1" dirty="0" smtClean="0">
                <a:solidFill>
                  <a:schemeClr val="tx1"/>
                </a:solidFill>
              </a:rPr>
              <a:t> un </a:t>
            </a:r>
            <a:r>
              <a:rPr lang="en-GB" sz="2600" b="1" dirty="0" err="1" smtClean="0">
                <a:solidFill>
                  <a:schemeClr val="tx1"/>
                </a:solidFill>
              </a:rPr>
              <a:t>desafío</a:t>
            </a:r>
            <a:r>
              <a:rPr lang="en-GB" sz="2600" b="1" dirty="0" smtClean="0">
                <a:solidFill>
                  <a:schemeClr val="tx1"/>
                </a:solidFill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</a:rPr>
              <a:t>frecuente</a:t>
            </a:r>
            <a:r>
              <a:rPr lang="en-GB" sz="2600" b="1" dirty="0" smtClean="0">
                <a:solidFill>
                  <a:schemeClr val="tx1"/>
                </a:solidFill>
              </a:rPr>
              <a:t>:</a:t>
            </a:r>
            <a:endParaRPr lang="en-GB" sz="2600" b="1" dirty="0">
              <a:solidFill>
                <a:schemeClr val="tx1"/>
              </a:solidFill>
            </a:endParaRPr>
          </a:p>
          <a:p>
            <a:pPr lvl="1" indent="-342900">
              <a:spcBef>
                <a:spcPts val="1200"/>
              </a:spcBef>
              <a:spcAft>
                <a:spcPts val="0"/>
              </a:spcAft>
              <a:defRPr/>
            </a:pPr>
            <a:endParaRPr lang="en-GB" sz="2600" i="1" dirty="0" smtClean="0">
              <a:solidFill>
                <a:schemeClr val="tx1"/>
              </a:solidFill>
            </a:endParaRPr>
          </a:p>
          <a:p>
            <a:pPr lvl="1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600" i="1" dirty="0" smtClean="0">
                <a:solidFill>
                  <a:schemeClr val="tx1"/>
                </a:solidFill>
              </a:rPr>
              <a:t>Resistencia </a:t>
            </a:r>
            <a:r>
              <a:rPr lang="en-GB" sz="2600" b="1" i="1" dirty="0" err="1" smtClean="0"/>
              <a:t>primaria</a:t>
            </a:r>
            <a:r>
              <a:rPr lang="en-GB" sz="2600" b="1" i="1" dirty="0" smtClean="0"/>
              <a:t>, </a:t>
            </a:r>
            <a:r>
              <a:rPr lang="en-GB" sz="2600" b="1" i="1" dirty="0" err="1" smtClean="0"/>
              <a:t>innata</a:t>
            </a:r>
            <a:r>
              <a:rPr lang="en-GB" sz="2600" b="1" i="1" dirty="0" smtClean="0"/>
              <a:t> o de novo </a:t>
            </a:r>
            <a:r>
              <a:rPr lang="en-GB" sz="2600" dirty="0" smtClean="0"/>
              <a:t>a la </a:t>
            </a:r>
            <a:r>
              <a:rPr lang="en-GB" sz="2600" dirty="0" err="1" smtClean="0"/>
              <a:t>exposición</a:t>
            </a:r>
            <a:r>
              <a:rPr lang="en-GB" sz="2600" dirty="0" smtClean="0"/>
              <a:t> </a:t>
            </a:r>
            <a:r>
              <a:rPr lang="en-GB" sz="2600" dirty="0" err="1" smtClean="0"/>
              <a:t>inicial</a:t>
            </a:r>
            <a:r>
              <a:rPr lang="en-GB" sz="2600" dirty="0" smtClean="0"/>
              <a:t> a la </a:t>
            </a:r>
            <a:r>
              <a:rPr lang="en-GB" sz="2600" dirty="0" err="1" smtClean="0"/>
              <a:t>hormonoterapia</a:t>
            </a:r>
            <a:endParaRPr lang="en-GB" sz="2600" dirty="0" smtClean="0"/>
          </a:p>
          <a:p>
            <a:pPr lvl="1" indent="-342900">
              <a:spcBef>
                <a:spcPts val="1200"/>
              </a:spcBef>
              <a:spcAft>
                <a:spcPts val="0"/>
              </a:spcAft>
              <a:defRPr/>
            </a:pPr>
            <a:endParaRPr lang="en-GB" sz="2600" dirty="0">
              <a:solidFill>
                <a:schemeClr val="tx1"/>
              </a:solidFill>
            </a:endParaRPr>
          </a:p>
          <a:p>
            <a:pPr lvl="1" indent="-342900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600" i="1" dirty="0" smtClean="0">
                <a:solidFill>
                  <a:schemeClr val="tx1"/>
                </a:solidFill>
              </a:rPr>
              <a:t>Resistencia</a:t>
            </a:r>
            <a:r>
              <a:rPr lang="en-GB" sz="2600" i="1" dirty="0" smtClean="0">
                <a:solidFill>
                  <a:srgbClr val="660066"/>
                </a:solidFill>
              </a:rPr>
              <a:t> </a:t>
            </a:r>
            <a:r>
              <a:rPr lang="en-GB" sz="2600" b="1" i="1" dirty="0" err="1" smtClean="0"/>
              <a:t>adquirida</a:t>
            </a:r>
            <a:r>
              <a:rPr lang="en-GB" sz="2600" b="1" i="1" dirty="0" smtClean="0"/>
              <a:t> o </a:t>
            </a:r>
            <a:r>
              <a:rPr lang="en-GB" sz="2600" b="1" i="1" dirty="0" err="1" smtClean="0"/>
              <a:t>secundaria</a:t>
            </a:r>
            <a:r>
              <a:rPr lang="en-GB" sz="2600" dirty="0" smtClean="0">
                <a:solidFill>
                  <a:schemeClr val="tx1"/>
                </a:solidFill>
              </a:rPr>
              <a:t>, </a:t>
            </a:r>
            <a:r>
              <a:rPr lang="en-GB" sz="2600" dirty="0" err="1" smtClean="0">
                <a:solidFill>
                  <a:schemeClr val="tx1"/>
                </a:solidFill>
              </a:rPr>
              <a:t>manifiesta</a:t>
            </a:r>
            <a:r>
              <a:rPr lang="en-GB" sz="2600" dirty="0" smtClean="0">
                <a:solidFill>
                  <a:schemeClr val="tx1"/>
                </a:solidFill>
              </a:rPr>
              <a:t> a lo largo del </a:t>
            </a:r>
            <a:r>
              <a:rPr lang="en-GB" sz="2600" dirty="0" err="1" smtClean="0">
                <a:solidFill>
                  <a:schemeClr val="tx1"/>
                </a:solidFill>
              </a:rPr>
              <a:t>tiempo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</a:rPr>
              <a:t>luego</a:t>
            </a:r>
            <a:r>
              <a:rPr lang="en-GB" sz="2600" dirty="0" smtClean="0">
                <a:solidFill>
                  <a:schemeClr val="tx1"/>
                </a:solidFill>
              </a:rPr>
              <a:t> de </a:t>
            </a:r>
            <a:r>
              <a:rPr lang="en-GB" sz="2600" dirty="0" err="1" smtClean="0">
                <a:solidFill>
                  <a:schemeClr val="tx1"/>
                </a:solidFill>
              </a:rPr>
              <a:t>respuesta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</a:rPr>
              <a:t>inicial</a:t>
            </a:r>
            <a:r>
              <a:rPr lang="en-GB" sz="2600" dirty="0" smtClean="0">
                <a:solidFill>
                  <a:schemeClr val="tx1"/>
                </a:solidFill>
              </a:rPr>
              <a:t> al </a:t>
            </a:r>
            <a:r>
              <a:rPr lang="en-GB" sz="2600" dirty="0" err="1" smtClean="0">
                <a:solidFill>
                  <a:schemeClr val="tx1"/>
                </a:solidFill>
              </a:rPr>
              <a:t>tratamiento</a:t>
            </a:r>
            <a:r>
              <a:rPr lang="en-GB" sz="2600" dirty="0" smtClean="0">
                <a:solidFill>
                  <a:schemeClr val="tx1"/>
                </a:solidFill>
              </a:rPr>
              <a:t> hormonal</a:t>
            </a:r>
          </a:p>
          <a:p>
            <a:pPr marL="0" indent="0">
              <a:spcBef>
                <a:spcPts val="2400"/>
              </a:spcBef>
              <a:buNone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456073" lvl="1" indent="0">
              <a:lnSpc>
                <a:spcPct val="90000"/>
              </a:lnSpc>
              <a:spcBef>
                <a:spcPct val="25000"/>
              </a:spcBef>
              <a:buNone/>
              <a:defRPr/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gradFill flip="none" rotWithShape="1">
            <a:gsLst>
              <a:gs pos="0">
                <a:srgbClr val="9E009E">
                  <a:shade val="30000"/>
                  <a:satMod val="115000"/>
                </a:srgbClr>
              </a:gs>
              <a:gs pos="50000">
                <a:srgbClr val="9E009E">
                  <a:shade val="67500"/>
                  <a:satMod val="115000"/>
                </a:srgbClr>
              </a:gs>
              <a:gs pos="100000">
                <a:srgbClr val="9E00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E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rgbClr val="00FF00"/>
              </a:solidFill>
            </a:endParaRPr>
          </a:p>
          <a:p>
            <a:pPr algn="ctr"/>
            <a:r>
              <a:rPr lang="en-GB" sz="4000" dirty="0">
                <a:solidFill>
                  <a:prstClr val="white"/>
                </a:solidFill>
              </a:rPr>
              <a:t>Cancer de mama </a:t>
            </a:r>
            <a:r>
              <a:rPr lang="en-GB" sz="4000" dirty="0" err="1">
                <a:solidFill>
                  <a:prstClr val="white"/>
                </a:solidFill>
              </a:rPr>
              <a:t>Avanzado</a:t>
            </a:r>
            <a:r>
              <a:rPr lang="en-GB" sz="4000" dirty="0">
                <a:solidFill>
                  <a:prstClr val="white"/>
                </a:solidFill>
              </a:rPr>
              <a:t> HR+/HER2–</a:t>
            </a:r>
            <a:r>
              <a:rPr lang="en-US" sz="4000" dirty="0">
                <a:solidFill>
                  <a:prstClr val="white"/>
                </a:solidFill>
              </a:rPr>
              <a:t/>
            </a:r>
            <a:br>
              <a:rPr lang="en-US" sz="4000" dirty="0">
                <a:solidFill>
                  <a:prstClr val="white"/>
                </a:solidFill>
              </a:rPr>
            </a:br>
            <a:endParaRPr lang="es-AR" sz="4000" dirty="0">
              <a:solidFill>
                <a:prstClr val="white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7504" y="6428655"/>
            <a:ext cx="706278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1. </a:t>
            </a:r>
            <a:r>
              <a:rPr lang="en-US" sz="10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Bachelot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T, et al.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Breast Cancer Res Treat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. 2010;100(</a:t>
            </a:r>
            <a:r>
              <a:rPr lang="en-US" sz="10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suppl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1)SABCS 2010:Abstract S1-6; </a:t>
            </a:r>
            <a:b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2. Osborne CK, et al.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Ann Rev Med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. 2011;62:233–247</a:t>
            </a:r>
          </a:p>
        </p:txBody>
      </p:sp>
    </p:spTree>
    <p:extLst>
      <p:ext uri="{BB962C8B-B14F-4D97-AF65-F5344CB8AC3E}">
        <p14:creationId xmlns:p14="http://schemas.microsoft.com/office/powerpoint/2010/main" val="4143474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6A"/>
      </a:accent1>
      <a:accent2>
        <a:srgbClr val="2D8EC2"/>
      </a:accent2>
      <a:accent3>
        <a:srgbClr val="C8D72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cientific">
  <a:themeElements>
    <a:clrScheme name="Scientifi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52D8A"/>
      </a:accent1>
      <a:accent2>
        <a:srgbClr val="007C85"/>
      </a:accent2>
      <a:accent3>
        <a:srgbClr val="FFFFFF"/>
      </a:accent3>
      <a:accent4>
        <a:srgbClr val="000000"/>
      </a:accent4>
      <a:accent5>
        <a:srgbClr val="B8ADC4"/>
      </a:accent5>
      <a:accent6>
        <a:srgbClr val="007078"/>
      </a:accent6>
      <a:hlink>
        <a:srgbClr val="FEBE10"/>
      </a:hlink>
      <a:folHlink>
        <a:srgbClr val="F6A0A6"/>
      </a:folHlink>
    </a:clrScheme>
    <a:fontScheme name="Scientific">
      <a:majorFont>
        <a:latin typeface="Arial"/>
        <a:ea typeface="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tabLst>
            <a:tab pos="4391025" algn="ctr"/>
          </a:tabLst>
          <a:defRPr sz="1200" dirty="0"/>
        </a:defPPr>
      </a:lstStyle>
    </a:txDef>
  </a:objectDefaults>
  <a:extraClrSchemeLst>
    <a:extraClrScheme>
      <a:clrScheme name="Scientif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52D8A"/>
        </a:accent1>
        <a:accent2>
          <a:srgbClr val="007C85"/>
        </a:accent2>
        <a:accent3>
          <a:srgbClr val="FFFFFF"/>
        </a:accent3>
        <a:accent4>
          <a:srgbClr val="000000"/>
        </a:accent4>
        <a:accent5>
          <a:srgbClr val="B8ADC4"/>
        </a:accent5>
        <a:accent6>
          <a:srgbClr val="007078"/>
        </a:accent6>
        <a:hlink>
          <a:srgbClr val="FEBE10"/>
        </a:hlink>
        <a:folHlink>
          <a:srgbClr val="F6A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0_Larissa">
  <a:themeElements>
    <a:clrScheme name="210_Lariss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0_Lariss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0_Lariss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3207</Words>
  <Application>Microsoft Office PowerPoint</Application>
  <PresentationFormat>On-screen Show (4:3)</PresentationFormat>
  <Paragraphs>1057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42</vt:i4>
      </vt:variant>
    </vt:vector>
  </HeadingPairs>
  <TitlesOfParts>
    <vt:vector size="72" baseType="lpstr">
      <vt:lpstr>Arial Unicode MS</vt:lpstr>
      <vt:lpstr>MS PGothic</vt:lpstr>
      <vt:lpstr>MS PGothic</vt:lpstr>
      <vt:lpstr>Arial</vt:lpstr>
      <vt:lpstr>Arial Black</vt:lpstr>
      <vt:lpstr>Broadway</vt:lpstr>
      <vt:lpstr>Calibri</vt:lpstr>
      <vt:lpstr>Courier New</vt:lpstr>
      <vt:lpstr>Futura XBlk BT</vt:lpstr>
      <vt:lpstr>Garamond</vt:lpstr>
      <vt:lpstr>Gill Sans MT</vt:lpstr>
      <vt:lpstr>GillSans ExtraBold</vt:lpstr>
      <vt:lpstr>HelveticaNeueLT Std</vt:lpstr>
      <vt:lpstr>Monotype Corsiva</vt:lpstr>
      <vt:lpstr>Segoe UI</vt:lpstr>
      <vt:lpstr>Tahoma</vt:lpstr>
      <vt:lpstr>Times New Roman</vt:lpstr>
      <vt:lpstr>Wingdings</vt:lpstr>
      <vt:lpstr>Wingdings 2</vt:lpstr>
      <vt:lpstr>ヒラギノ角ゴ Pro W3</vt:lpstr>
      <vt:lpstr>3_Office Theme</vt:lpstr>
      <vt:lpstr>1_Office Theme</vt:lpstr>
      <vt:lpstr>16_Office Theme</vt:lpstr>
      <vt:lpstr>2_Custom Design</vt:lpstr>
      <vt:lpstr>39_Office Theme</vt:lpstr>
      <vt:lpstr>11_Office Theme</vt:lpstr>
      <vt:lpstr>1_Scientific</vt:lpstr>
      <vt:lpstr>210_Larissa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Terapia endócrina inicial en mujeres posmenopáusicas con CMM RH+</vt:lpstr>
      <vt:lpstr>CMM RH+ Her2- 2º línea de Tratamiento</vt:lpstr>
      <vt:lpstr>PowerPoint Presentation</vt:lpstr>
      <vt:lpstr>PowerPoint Presentation</vt:lpstr>
      <vt:lpstr> Cancer de mama Avanzado HR+/HER2– </vt:lpstr>
      <vt:lpstr> Cancer de mama Avanzado HR+/HER2– </vt:lpstr>
      <vt:lpstr>BOLERO-2: Phase III Study of Exemestane ± Everolimus in Patients with ABC Progressing After NSAIs</vt:lpstr>
      <vt:lpstr>PowerPoint Presentation</vt:lpstr>
      <vt:lpstr>BOLERO-2 : análisis final de OS (39-meses)</vt:lpstr>
      <vt:lpstr>PowerPoint Presentation</vt:lpstr>
      <vt:lpstr>Cancer de mama metastásico</vt:lpstr>
      <vt:lpstr>Terapia Hormonal y sus potenciales  nuevos amigos</vt:lpstr>
      <vt:lpstr>Ciclinas-CDK 4/6 como Target</vt:lpstr>
      <vt:lpstr>Control del Ciclo Celular</vt:lpstr>
      <vt:lpstr>Control del Ciclo Celular</vt:lpstr>
      <vt:lpstr>PowerPoint Presentation</vt:lpstr>
      <vt:lpstr>Palbociclib (PD0332991)</vt:lpstr>
      <vt:lpstr>PowerPoint Presentation</vt:lpstr>
      <vt:lpstr> PALOMA-1 (TRIO-18): Randomised Phase II Trial</vt:lpstr>
      <vt:lpstr>PowerPoint Presentation</vt:lpstr>
      <vt:lpstr>PowerPoint Presentation</vt:lpstr>
      <vt:lpstr>PowerPoint Presentation</vt:lpstr>
      <vt:lpstr>PowerPoint Presentation</vt:lpstr>
      <vt:lpstr>PALOMA-1/TRIO-18: Overall Survival (ITT Population)</vt:lpstr>
      <vt:lpstr>PALOMA-1/TRIO-18: All-Causality AEs Occurring in ≥10% of Patients (Safety Population) </vt:lpstr>
      <vt:lpstr>PALOMA-1 </vt:lpstr>
      <vt:lpstr>Palbociclib en HR+/HER2– BC: estudios fase III</vt:lpstr>
      <vt:lpstr>Vía PI3k/AKT/mTOR como Target</vt:lpstr>
      <vt:lpstr>Inhibidores PI3k: pectilisib</vt:lpstr>
      <vt:lpstr>Inhibidores PI3k: pectilisib</vt:lpstr>
      <vt:lpstr>Inhibidores PI3k</vt:lpstr>
      <vt:lpstr>Inhibidores PI3k: pectilisib</vt:lpstr>
      <vt:lpstr>Inhibidores PI3k: pectilisib</vt:lpstr>
      <vt:lpstr>CONCLUSIONES</vt:lpstr>
      <vt:lpstr>PowerPoint Presentation</vt:lpstr>
      <vt:lpstr>Evolución Tratamiento  en Cancer de Mama RH+ Her2-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Cucu</dc:creator>
  <cp:lastModifiedBy>LAPT Clock 3</cp:lastModifiedBy>
  <cp:revision>109</cp:revision>
  <dcterms:created xsi:type="dcterms:W3CDTF">2014-11-08T13:08:25Z</dcterms:created>
  <dcterms:modified xsi:type="dcterms:W3CDTF">2015-04-23T11:57:51Z</dcterms:modified>
</cp:coreProperties>
</file>