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31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312" r:id="rId28"/>
    <p:sldId id="281" r:id="rId29"/>
    <p:sldId id="282" r:id="rId30"/>
    <p:sldId id="283" r:id="rId31"/>
    <p:sldId id="284" r:id="rId32"/>
    <p:sldId id="286" r:id="rId33"/>
    <p:sldId id="285" r:id="rId34"/>
    <p:sldId id="288" r:id="rId35"/>
    <p:sldId id="289" r:id="rId36"/>
    <p:sldId id="290" r:id="rId37"/>
    <p:sldId id="291" r:id="rId38"/>
    <p:sldId id="294" r:id="rId39"/>
    <p:sldId id="292" r:id="rId40"/>
    <p:sldId id="293" r:id="rId41"/>
    <p:sldId id="295" r:id="rId42"/>
    <p:sldId id="296" r:id="rId43"/>
    <p:sldId id="297" r:id="rId44"/>
    <p:sldId id="298" r:id="rId45"/>
    <p:sldId id="299" r:id="rId46"/>
    <p:sldId id="300" r:id="rId47"/>
    <p:sldId id="301" r:id="rId48"/>
    <p:sldId id="302" r:id="rId49"/>
    <p:sldId id="305" r:id="rId50"/>
    <p:sldId id="303" r:id="rId51"/>
    <p:sldId id="306" r:id="rId52"/>
    <p:sldId id="304" r:id="rId53"/>
    <p:sldId id="307" r:id="rId54"/>
    <p:sldId id="308" r:id="rId55"/>
    <p:sldId id="311" r:id="rId56"/>
    <p:sldId id="310"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F0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78" autoAdjust="0"/>
  </p:normalViewPr>
  <p:slideViewPr>
    <p:cSldViewPr snapToGrid="0">
      <p:cViewPr varScale="1">
        <p:scale>
          <a:sx n="74" d="100"/>
          <a:sy n="74" d="100"/>
        </p:scale>
        <p:origin x="576" y="6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7FDF7-3840-4D08-8706-4BA8E8E6609E}" type="datetimeFigureOut">
              <a:rPr lang="es-AR" smtClean="0"/>
              <a:t>23/04/2015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D6B8E-8937-4698-BE87-E74AE31BF65D}" type="slidenum">
              <a:rPr lang="es-AR" smtClean="0"/>
              <a:t>‹#›</a:t>
            </a:fld>
            <a:endParaRPr lang="es-AR"/>
          </a:p>
        </p:txBody>
      </p:sp>
    </p:spTree>
    <p:extLst>
      <p:ext uri="{BB962C8B-B14F-4D97-AF65-F5344CB8AC3E}">
        <p14:creationId xmlns:p14="http://schemas.microsoft.com/office/powerpoint/2010/main" val="329682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a:t>
            </a:fld>
            <a:endParaRPr lang="es-AR"/>
          </a:p>
        </p:txBody>
      </p:sp>
    </p:spTree>
    <p:extLst>
      <p:ext uri="{BB962C8B-B14F-4D97-AF65-F5344CB8AC3E}">
        <p14:creationId xmlns:p14="http://schemas.microsoft.com/office/powerpoint/2010/main" val="143858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13</a:t>
            </a:fld>
            <a:endParaRPr lang="es-AR"/>
          </a:p>
        </p:txBody>
      </p:sp>
    </p:spTree>
    <p:extLst>
      <p:ext uri="{BB962C8B-B14F-4D97-AF65-F5344CB8AC3E}">
        <p14:creationId xmlns:p14="http://schemas.microsoft.com/office/powerpoint/2010/main" val="13636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Análisis de 124 pacientes que hubieran requerido mastectomía basal;</a:t>
            </a:r>
            <a:r>
              <a:rPr lang="es-AR" baseline="0" dirty="0" smtClean="0"/>
              <a:t> 44% de las tratadas con </a:t>
            </a:r>
            <a:r>
              <a:rPr lang="es-AR" baseline="0" dirty="0" err="1" smtClean="0"/>
              <a:t>anastrozole</a:t>
            </a:r>
            <a:r>
              <a:rPr lang="es-AR" baseline="0" dirty="0" smtClean="0"/>
              <a:t> accedieron a cirugía conservadora vs 31% de las que tomaron </a:t>
            </a:r>
            <a:r>
              <a:rPr lang="es-AR" baseline="0" dirty="0" err="1" smtClean="0"/>
              <a:t>tamoxifeno</a:t>
            </a:r>
            <a:r>
              <a:rPr lang="es-AR" baseline="0" dirty="0" smtClean="0"/>
              <a:t>. No todas aceptaron la cirugía conservadora, 44, 22 y 26% se consideraron con </a:t>
            </a:r>
            <a:r>
              <a:rPr lang="es-AR" baseline="0" dirty="0" err="1" smtClean="0"/>
              <a:t>rta</a:t>
            </a:r>
            <a:r>
              <a:rPr lang="es-AR" baseline="0" dirty="0" smtClean="0"/>
              <a:t> suficiente </a:t>
            </a:r>
            <a:r>
              <a:rPr lang="es-AR" baseline="0" dirty="0" err="1" smtClean="0"/>
              <a:t>coo</a:t>
            </a:r>
            <a:r>
              <a:rPr lang="es-AR" baseline="0" dirty="0" smtClean="0"/>
              <a:t> para lograrla. Aquí si la diferencia fue estadísticamente significativa a favor de </a:t>
            </a:r>
            <a:r>
              <a:rPr lang="es-AR" baseline="0" dirty="0" err="1" smtClean="0"/>
              <a:t>anastrozole</a:t>
            </a:r>
            <a:r>
              <a:rPr lang="es-AR" baseline="0" dirty="0" smtClean="0"/>
              <a:t>. </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14</a:t>
            </a:fld>
            <a:endParaRPr lang="es-AR"/>
          </a:p>
        </p:txBody>
      </p:sp>
    </p:spTree>
    <p:extLst>
      <p:ext uri="{BB962C8B-B14F-4D97-AF65-F5344CB8AC3E}">
        <p14:creationId xmlns:p14="http://schemas.microsoft.com/office/powerpoint/2010/main" val="309518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Significativa mayor supresión de Ki 67 con </a:t>
            </a:r>
            <a:r>
              <a:rPr lang="es-AR" dirty="0" err="1" smtClean="0"/>
              <a:t>anastrozole</a:t>
            </a:r>
            <a:r>
              <a:rPr lang="es-AR" dirty="0" smtClean="0"/>
              <a:t> que con T o la combinación (93 vs 85 vs 84)</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15</a:t>
            </a:fld>
            <a:endParaRPr lang="es-AR"/>
          </a:p>
        </p:txBody>
      </p:sp>
    </p:spTree>
    <p:extLst>
      <p:ext uri="{BB962C8B-B14F-4D97-AF65-F5344CB8AC3E}">
        <p14:creationId xmlns:p14="http://schemas.microsoft.com/office/powerpoint/2010/main" val="136383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16</a:t>
            </a:fld>
            <a:endParaRPr lang="es-AR"/>
          </a:p>
        </p:txBody>
      </p:sp>
    </p:spTree>
    <p:extLst>
      <p:ext uri="{BB962C8B-B14F-4D97-AF65-F5344CB8AC3E}">
        <p14:creationId xmlns:p14="http://schemas.microsoft.com/office/powerpoint/2010/main" val="76194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120 </a:t>
            </a:r>
            <a:r>
              <a:rPr lang="es-AR" dirty="0" err="1" smtClean="0"/>
              <a:t>ptes</a:t>
            </a:r>
            <a:r>
              <a:rPr lang="es-AR" dirty="0" smtClean="0"/>
              <a:t> tratadas con </a:t>
            </a:r>
            <a:r>
              <a:rPr lang="es-AR" dirty="0" err="1" smtClean="0"/>
              <a:t>letrozole</a:t>
            </a:r>
            <a:r>
              <a:rPr lang="es-AR" dirty="0" smtClean="0"/>
              <a:t> en 3 cohortes por 4, 8 y 12 meses. Diferencia significativa en RO: 12.5 vs 42.1 vs 57.5 y Tb mayor %</a:t>
            </a:r>
            <a:r>
              <a:rPr lang="es-AR" baseline="0" dirty="0" smtClean="0"/>
              <a:t> de respuestas patológicas completas.</a:t>
            </a:r>
          </a:p>
          <a:p>
            <a:r>
              <a:rPr lang="es-AR" baseline="0" dirty="0" smtClean="0"/>
              <a:t>Los mismos datos se repiten en el TEAM II, 3 vs 6 meses de </a:t>
            </a:r>
            <a:r>
              <a:rPr lang="es-AR" baseline="0" dirty="0" err="1" smtClean="0"/>
              <a:t>exemestane</a:t>
            </a:r>
            <a:r>
              <a:rPr lang="es-AR" baseline="0" dirty="0" smtClean="0"/>
              <a:t> </a:t>
            </a:r>
            <a:r>
              <a:rPr lang="es-AR" baseline="0" dirty="0" err="1" smtClean="0"/>
              <a:t>neoadyuvante</a:t>
            </a:r>
            <a:r>
              <a:rPr lang="es-AR" baseline="0" dirty="0" smtClean="0"/>
              <a:t>: mayor número de cirugías conservadoras de 63 a 72 (factibilidad de cirugía conservadora)</a:t>
            </a:r>
          </a:p>
          <a:p>
            <a:r>
              <a:rPr lang="es-AR" baseline="0" dirty="0" smtClean="0"/>
              <a:t>HT: respuesta más gradual y puede requerir mayor duración de tratamiento para lograr el máximo efecto</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17</a:t>
            </a:fld>
            <a:endParaRPr lang="es-AR"/>
          </a:p>
        </p:txBody>
      </p:sp>
    </p:spTree>
    <p:extLst>
      <p:ext uri="{BB962C8B-B14F-4D97-AF65-F5344CB8AC3E}">
        <p14:creationId xmlns:p14="http://schemas.microsoft.com/office/powerpoint/2010/main" val="13574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Comparar efectos de </a:t>
            </a:r>
            <a:r>
              <a:rPr lang="es-AR" dirty="0" err="1" smtClean="0"/>
              <a:t>Qt</a:t>
            </a:r>
            <a:r>
              <a:rPr lang="es-AR" dirty="0" smtClean="0"/>
              <a:t> y </a:t>
            </a:r>
            <a:r>
              <a:rPr lang="es-AR" dirty="0" err="1" smtClean="0"/>
              <a:t>Ht</a:t>
            </a:r>
            <a:r>
              <a:rPr lang="es-AR" dirty="0" smtClean="0"/>
              <a:t> neo en lo que respecta</a:t>
            </a:r>
            <a:r>
              <a:rPr lang="es-AR" baseline="0" dirty="0" smtClean="0"/>
              <a:t> a respuestas y elegibilidad para cirugía conservadora</a:t>
            </a:r>
          </a:p>
          <a:p>
            <a:r>
              <a:rPr lang="es-AR" baseline="0" dirty="0" smtClean="0"/>
              <a:t>Puntos Secundarios: % cirugías conservadoras y RO por mx y eco a los 3 meses. Tb se recabaron los datos acerca de respuestas patológicas completas</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18</a:t>
            </a:fld>
            <a:endParaRPr lang="es-AR"/>
          </a:p>
        </p:txBody>
      </p:sp>
    </p:spTree>
    <p:extLst>
      <p:ext uri="{BB962C8B-B14F-4D97-AF65-F5344CB8AC3E}">
        <p14:creationId xmlns:p14="http://schemas.microsoft.com/office/powerpoint/2010/main" val="427533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19</a:t>
            </a:fld>
            <a:endParaRPr lang="es-AR"/>
          </a:p>
        </p:txBody>
      </p:sp>
    </p:spTree>
    <p:extLst>
      <p:ext uri="{BB962C8B-B14F-4D97-AF65-F5344CB8AC3E}">
        <p14:creationId xmlns:p14="http://schemas.microsoft.com/office/powerpoint/2010/main" val="386373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En el </a:t>
            </a:r>
            <a:r>
              <a:rPr lang="es-AR" dirty="0" err="1" smtClean="0"/>
              <a:t>metaanálisis</a:t>
            </a:r>
            <a:r>
              <a:rPr lang="es-AR" dirty="0" smtClean="0"/>
              <a:t> alemán</a:t>
            </a:r>
            <a:r>
              <a:rPr lang="es-AR" baseline="0" dirty="0" smtClean="0"/>
              <a:t> (</a:t>
            </a:r>
            <a:r>
              <a:rPr lang="es-AR" baseline="0" dirty="0" err="1" smtClean="0"/>
              <a:t>GePar</a:t>
            </a:r>
            <a:r>
              <a:rPr lang="es-AR" baseline="0" dirty="0" smtClean="0"/>
              <a:t>) la correlación entre RPC y SG no fue significativa en </a:t>
            </a:r>
            <a:r>
              <a:rPr lang="es-AR" baseline="0" dirty="0" err="1" smtClean="0"/>
              <a:t>tm</a:t>
            </a:r>
            <a:r>
              <a:rPr lang="es-AR" baseline="0" dirty="0" smtClean="0"/>
              <a:t> con RH +, y no fue </a:t>
            </a:r>
            <a:r>
              <a:rPr lang="es-AR" baseline="0" dirty="0" err="1" smtClean="0"/>
              <a:t>pronóstica</a:t>
            </a:r>
            <a:r>
              <a:rPr lang="es-AR" baseline="0" dirty="0" smtClean="0"/>
              <a:t> en Tm </a:t>
            </a:r>
            <a:r>
              <a:rPr lang="es-AR" baseline="0" dirty="0" err="1" smtClean="0"/>
              <a:t>luminales</a:t>
            </a:r>
            <a:r>
              <a:rPr lang="es-AR" baseline="0" dirty="0" smtClean="0"/>
              <a:t> A o B</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20</a:t>
            </a:fld>
            <a:endParaRPr lang="es-AR"/>
          </a:p>
        </p:txBody>
      </p:sp>
    </p:spTree>
    <p:extLst>
      <p:ext uri="{BB962C8B-B14F-4D97-AF65-F5344CB8AC3E}">
        <p14:creationId xmlns:p14="http://schemas.microsoft.com/office/powerpoint/2010/main" val="51862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s-AR" b="1" dirty="0" err="1" smtClean="0"/>
              <a:t>Acquired</a:t>
            </a:r>
            <a:r>
              <a:rPr lang="fr-FR" altLang="es-AR" b="1" dirty="0" smtClean="0"/>
              <a:t> </a:t>
            </a:r>
            <a:r>
              <a:rPr lang="fr-FR" altLang="es-AR" b="1" dirty="0" err="1" smtClean="0"/>
              <a:t>resistance</a:t>
            </a:r>
            <a:r>
              <a:rPr lang="fr-FR" altLang="es-AR" b="1" dirty="0" smtClean="0"/>
              <a:t> </a:t>
            </a:r>
            <a:r>
              <a:rPr lang="fr-FR" altLang="es-AR" b="1" dirty="0" err="1" smtClean="0"/>
              <a:t>may</a:t>
            </a:r>
            <a:r>
              <a:rPr lang="fr-FR" altLang="es-AR" b="1" dirty="0" smtClean="0"/>
              <a:t> </a:t>
            </a:r>
            <a:r>
              <a:rPr lang="fr-FR" altLang="es-AR" b="1" dirty="0" err="1" smtClean="0"/>
              <a:t>occur</a:t>
            </a:r>
            <a:r>
              <a:rPr lang="fr-FR" altLang="es-AR" b="1" dirty="0" smtClean="0"/>
              <a:t> </a:t>
            </a:r>
            <a:r>
              <a:rPr lang="fr-FR" altLang="es-AR" b="1" dirty="0" err="1" smtClean="0"/>
              <a:t>through</a:t>
            </a:r>
            <a:r>
              <a:rPr lang="fr-FR" altLang="es-AR" b="1" dirty="0" smtClean="0"/>
              <a:t> activation of multiple </a:t>
            </a:r>
            <a:r>
              <a:rPr lang="fr-FR" altLang="es-AR" b="1" dirty="0" err="1" smtClean="0"/>
              <a:t>growth</a:t>
            </a:r>
            <a:r>
              <a:rPr lang="fr-FR" altLang="es-AR" b="1" dirty="0" smtClean="0"/>
              <a:t> factor </a:t>
            </a:r>
            <a:r>
              <a:rPr lang="fr-FR" altLang="es-AR" b="1" dirty="0" err="1" smtClean="0"/>
              <a:t>signaling</a:t>
            </a:r>
            <a:r>
              <a:rPr lang="fr-FR" altLang="es-AR" b="1" dirty="0" smtClean="0"/>
              <a:t> </a:t>
            </a:r>
            <a:r>
              <a:rPr lang="fr-FR" altLang="es-AR" b="1" dirty="0" err="1" smtClean="0"/>
              <a:t>pathways</a:t>
            </a:r>
            <a:r>
              <a:rPr lang="fr-FR" altLang="es-AR" b="1" dirty="0" smtClean="0"/>
              <a:t>, </a:t>
            </a:r>
            <a:r>
              <a:rPr lang="fr-FR" altLang="es-AR" b="1" dirty="0" err="1" smtClean="0"/>
              <a:t>such</a:t>
            </a:r>
            <a:r>
              <a:rPr lang="fr-FR" altLang="es-AR" b="1" dirty="0" smtClean="0"/>
              <a:t> as the PI3K </a:t>
            </a:r>
            <a:r>
              <a:rPr lang="fr-FR" altLang="es-AR" b="1" dirty="0" err="1" smtClean="0"/>
              <a:t>pathway</a:t>
            </a:r>
            <a:r>
              <a:rPr lang="fr-FR" altLang="es-AR" b="1" dirty="0" smtClean="0"/>
              <a:t>.</a:t>
            </a:r>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23</a:t>
            </a:fld>
            <a:endParaRPr lang="es-AR"/>
          </a:p>
        </p:txBody>
      </p:sp>
    </p:spTree>
    <p:extLst>
      <p:ext uri="{BB962C8B-B14F-4D97-AF65-F5344CB8AC3E}">
        <p14:creationId xmlns:p14="http://schemas.microsoft.com/office/powerpoint/2010/main" val="40417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La investigación básica ha contribuido al entendimiento de hechos que subyacen a la progresión de enfermedad y ha ayudado a identificar blancos prometedores. Son</a:t>
            </a:r>
            <a:r>
              <a:rPr lang="es-AR" baseline="0" dirty="0" smtClean="0"/>
              <a:t> hechos trascendentales la identificación de que el microambiente </a:t>
            </a:r>
            <a:r>
              <a:rPr lang="es-AR" baseline="0" dirty="0" err="1" smtClean="0"/>
              <a:t>tm</a:t>
            </a:r>
            <a:r>
              <a:rPr lang="es-AR" baseline="0" dirty="0" smtClean="0"/>
              <a:t> no es un espectador silente sino que contribuye al desarrollo de resistencia; la existencia de subpoblaciones celulares con propiedades de </a:t>
            </a:r>
            <a:r>
              <a:rPr lang="es-AR" baseline="0" dirty="0" err="1" smtClean="0"/>
              <a:t>Stem</a:t>
            </a:r>
            <a:r>
              <a:rPr lang="es-AR" baseline="0" dirty="0" smtClean="0"/>
              <a:t> </a:t>
            </a:r>
            <a:r>
              <a:rPr lang="es-AR" baseline="0" dirty="0" err="1" smtClean="0"/>
              <a:t>Cells</a:t>
            </a:r>
            <a:r>
              <a:rPr lang="es-AR" baseline="0" dirty="0" smtClean="0"/>
              <a:t>; la amplia variación genética dentro de una misma masa tumoral lo que se conoce como heterogeneidad </a:t>
            </a:r>
            <a:r>
              <a:rPr lang="es-AR" baseline="0" dirty="0" err="1" smtClean="0"/>
              <a:t>intratumoral</a:t>
            </a:r>
            <a:r>
              <a:rPr lang="es-AR" baseline="0" dirty="0" smtClean="0"/>
              <a:t> y alteraciones </a:t>
            </a:r>
            <a:r>
              <a:rPr lang="es-AR" baseline="0" dirty="0" err="1" smtClean="0"/>
              <a:t>epigenéticas</a:t>
            </a:r>
            <a:r>
              <a:rPr lang="es-AR" baseline="0" dirty="0" smtClean="0"/>
              <a:t>. Vamos a hablar de desarrollo en la inhibición de </a:t>
            </a:r>
            <a:r>
              <a:rPr lang="es-AR" baseline="0" dirty="0" err="1" smtClean="0"/>
              <a:t>cross</a:t>
            </a:r>
            <a:r>
              <a:rPr lang="es-AR" baseline="0" dirty="0" smtClean="0"/>
              <a:t> </a:t>
            </a:r>
            <a:r>
              <a:rPr lang="es-AR" baseline="0" dirty="0" err="1" smtClean="0"/>
              <a:t>talks</a:t>
            </a:r>
            <a:r>
              <a:rPr lang="es-AR" baseline="0" dirty="0" smtClean="0"/>
              <a:t> con i de EGFR, en </a:t>
            </a:r>
            <a:r>
              <a:rPr lang="es-AR" baseline="0" smtClean="0"/>
              <a:t>el microambiente i de VEGF y Pi3k</a:t>
            </a:r>
            <a:endParaRPr lang="es-AR" baseline="0" dirty="0" smtClean="0"/>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24</a:t>
            </a:fld>
            <a:endParaRPr lang="es-AR"/>
          </a:p>
        </p:txBody>
      </p:sp>
    </p:spTree>
    <p:extLst>
      <p:ext uri="{BB962C8B-B14F-4D97-AF65-F5344CB8AC3E}">
        <p14:creationId xmlns:p14="http://schemas.microsoft.com/office/powerpoint/2010/main" val="88167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Referencia </a:t>
            </a:r>
            <a:r>
              <a:rPr lang="es-AR" dirty="0" err="1" smtClean="0"/>
              <a:t>gías</a:t>
            </a:r>
            <a:r>
              <a:rPr lang="es-AR" dirty="0" smtClean="0"/>
              <a:t> NCCN</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5</a:t>
            </a:fld>
            <a:endParaRPr lang="es-AR"/>
          </a:p>
        </p:txBody>
      </p:sp>
    </p:spTree>
    <p:extLst>
      <p:ext uri="{BB962C8B-B14F-4D97-AF65-F5344CB8AC3E}">
        <p14:creationId xmlns:p14="http://schemas.microsoft.com/office/powerpoint/2010/main" val="622907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s-AR" b="1" dirty="0" err="1" smtClean="0">
                <a:latin typeface="Arial" panose="020B0604020202020204" pitchFamily="34" charset="0"/>
              </a:rPr>
              <a:t>Existe</a:t>
            </a:r>
            <a:r>
              <a:rPr lang="en-GB" altLang="es-AR" b="1" dirty="0" smtClean="0">
                <a:latin typeface="Arial" panose="020B0604020202020204" pitchFamily="34" charset="0"/>
              </a:rPr>
              <a:t> </a:t>
            </a:r>
            <a:r>
              <a:rPr lang="en-GB" altLang="es-AR" b="1" dirty="0" err="1" smtClean="0">
                <a:latin typeface="Arial" panose="020B0604020202020204" pitchFamily="34" charset="0"/>
              </a:rPr>
              <a:t>evidencia</a:t>
            </a:r>
            <a:r>
              <a:rPr lang="en-GB" altLang="es-AR" b="1" dirty="0" smtClean="0">
                <a:latin typeface="Arial" panose="020B0604020202020204" pitchFamily="34" charset="0"/>
              </a:rPr>
              <a:t> </a:t>
            </a:r>
            <a:r>
              <a:rPr lang="en-GB" altLang="es-AR" b="1" dirty="0" err="1" smtClean="0">
                <a:latin typeface="Arial" panose="020B0604020202020204" pitchFamily="34" charset="0"/>
              </a:rPr>
              <a:t>preclínica</a:t>
            </a:r>
            <a:r>
              <a:rPr lang="en-GB" altLang="es-AR" b="1" dirty="0" smtClean="0">
                <a:latin typeface="Arial" panose="020B0604020202020204" pitchFamily="34" charset="0"/>
              </a:rPr>
              <a:t> </a:t>
            </a:r>
            <a:r>
              <a:rPr lang="en-GB" altLang="es-AR" b="1" dirty="0" err="1" smtClean="0">
                <a:latin typeface="Arial" panose="020B0604020202020204" pitchFamily="34" charset="0"/>
              </a:rPr>
              <a:t>que</a:t>
            </a:r>
            <a:r>
              <a:rPr lang="en-GB" altLang="es-AR" b="1" dirty="0" smtClean="0">
                <a:latin typeface="Arial" panose="020B0604020202020204" pitchFamily="34" charset="0"/>
              </a:rPr>
              <a:t> </a:t>
            </a:r>
            <a:r>
              <a:rPr lang="en-GB" altLang="es-AR" b="1" dirty="0" err="1" smtClean="0">
                <a:latin typeface="Arial" panose="020B0604020202020204" pitchFamily="34" charset="0"/>
              </a:rPr>
              <a:t>muestra</a:t>
            </a:r>
            <a:r>
              <a:rPr lang="en-GB" altLang="es-AR" b="1" dirty="0" smtClean="0">
                <a:latin typeface="Arial" panose="020B0604020202020204" pitchFamily="34" charset="0"/>
              </a:rPr>
              <a:t> </a:t>
            </a:r>
            <a:r>
              <a:rPr lang="en-GB" altLang="es-AR" b="1" dirty="0" err="1" smtClean="0">
                <a:latin typeface="Arial" panose="020B0604020202020204" pitchFamily="34" charset="0"/>
              </a:rPr>
              <a:t>que</a:t>
            </a:r>
            <a:r>
              <a:rPr lang="en-GB" altLang="es-AR" b="1" baseline="0" dirty="0" smtClean="0">
                <a:latin typeface="Arial" panose="020B0604020202020204" pitchFamily="34" charset="0"/>
              </a:rPr>
              <a:t> el </a:t>
            </a:r>
            <a:r>
              <a:rPr lang="en-GB" altLang="es-AR" b="1" baseline="0" dirty="0" err="1" smtClean="0">
                <a:latin typeface="Arial" panose="020B0604020202020204" pitchFamily="34" charset="0"/>
              </a:rPr>
              <a:t>aumento</a:t>
            </a:r>
            <a:r>
              <a:rPr lang="en-GB" altLang="es-AR" b="1" baseline="0" dirty="0" smtClean="0">
                <a:latin typeface="Arial" panose="020B0604020202020204" pitchFamily="34" charset="0"/>
              </a:rPr>
              <a:t> de la </a:t>
            </a:r>
            <a:r>
              <a:rPr lang="en-GB" altLang="es-AR" b="1" baseline="0" dirty="0" err="1" smtClean="0">
                <a:latin typeface="Arial" panose="020B0604020202020204" pitchFamily="34" charset="0"/>
              </a:rPr>
              <a:t>expresión</a:t>
            </a:r>
            <a:r>
              <a:rPr lang="en-GB" altLang="es-AR" b="1" baseline="0" dirty="0" smtClean="0">
                <a:latin typeface="Arial" panose="020B0604020202020204" pitchFamily="34" charset="0"/>
              </a:rPr>
              <a:t> de EGFR se asocial a </a:t>
            </a:r>
            <a:r>
              <a:rPr lang="en-GB" altLang="es-AR" b="1" baseline="0" dirty="0" err="1" smtClean="0">
                <a:latin typeface="Arial" panose="020B0604020202020204" pitchFamily="34" charset="0"/>
              </a:rPr>
              <a:t>activación</a:t>
            </a:r>
            <a:r>
              <a:rPr lang="en-GB" altLang="es-AR" b="1" baseline="0" dirty="0" smtClean="0">
                <a:latin typeface="Arial" panose="020B0604020202020204" pitchFamily="34" charset="0"/>
              </a:rPr>
              <a:t> del R </a:t>
            </a:r>
            <a:r>
              <a:rPr lang="en-GB" altLang="es-AR" b="1" baseline="0" dirty="0" err="1" smtClean="0">
                <a:latin typeface="Arial" panose="020B0604020202020204" pitchFamily="34" charset="0"/>
              </a:rPr>
              <a:t>Eg</a:t>
            </a:r>
            <a:r>
              <a:rPr lang="en-GB" altLang="es-AR" b="1" baseline="0" dirty="0" smtClean="0">
                <a:latin typeface="Arial" panose="020B0604020202020204" pitchFamily="34" charset="0"/>
              </a:rPr>
              <a:t> </a:t>
            </a:r>
            <a:r>
              <a:rPr lang="en-GB" altLang="es-AR" b="1" baseline="0" dirty="0" err="1" smtClean="0">
                <a:latin typeface="Arial" panose="020B0604020202020204" pitchFamily="34" charset="0"/>
              </a:rPr>
              <a:t>por</a:t>
            </a:r>
            <a:r>
              <a:rPr lang="en-GB" altLang="es-AR" b="1" baseline="0" dirty="0" smtClean="0">
                <a:latin typeface="Arial" panose="020B0604020202020204" pitchFamily="34" charset="0"/>
              </a:rPr>
              <a:t> cross talk y </a:t>
            </a:r>
            <a:r>
              <a:rPr lang="en-GB" altLang="es-AR" b="1" baseline="0" dirty="0" err="1" smtClean="0">
                <a:latin typeface="Arial" panose="020B0604020202020204" pitchFamily="34" charset="0"/>
              </a:rPr>
              <a:t>desarrollo</a:t>
            </a:r>
            <a:r>
              <a:rPr lang="en-GB" altLang="es-AR" b="1" baseline="0" dirty="0" smtClean="0">
                <a:latin typeface="Arial" panose="020B0604020202020204" pitchFamily="34" charset="0"/>
              </a:rPr>
              <a:t> de Resistencia hormonal. </a:t>
            </a:r>
            <a:endParaRPr lang="en-GB" altLang="es-AR" b="1"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s-AR" b="1" dirty="0" smtClean="0">
                <a:latin typeface="Arial" panose="020B0604020202020204" pitchFamily="34" charset="0"/>
              </a:rPr>
              <a:t> </a:t>
            </a:r>
            <a:r>
              <a:rPr lang="en-US" altLang="es-AR" b="1" dirty="0" smtClean="0"/>
              <a:t>2 randomized clinical trials explored the effects of an EGFR inhibitor, and aromatase inhibitor or the combination on Ki67. In the first trial, patients were randomized to receive either </a:t>
            </a:r>
            <a:r>
              <a:rPr lang="en-US" altLang="es-AR" b="1" dirty="0" err="1" smtClean="0"/>
              <a:t>gefitinib</a:t>
            </a:r>
            <a:r>
              <a:rPr lang="en-US" altLang="es-AR" b="1" dirty="0" smtClean="0"/>
              <a:t> alone, or the combination of </a:t>
            </a:r>
            <a:r>
              <a:rPr lang="en-US" altLang="es-AR" b="1" dirty="0" err="1" smtClean="0"/>
              <a:t>gefitinib</a:t>
            </a:r>
            <a:r>
              <a:rPr lang="en-US" altLang="es-AR" b="1" dirty="0" smtClean="0"/>
              <a:t> + </a:t>
            </a:r>
            <a:r>
              <a:rPr lang="en-US" altLang="es-AR" b="1" dirty="0" err="1" smtClean="0"/>
              <a:t>anastrozole</a:t>
            </a:r>
            <a:r>
              <a:rPr lang="en-US" altLang="es-AR" b="1" dirty="0" smtClean="0"/>
              <a:t>. A biopsy performed on day 28 revealed that the patients receiving the combination of </a:t>
            </a:r>
            <a:r>
              <a:rPr lang="en-US" altLang="es-AR" b="1" dirty="0" err="1" smtClean="0"/>
              <a:t>anastrozole</a:t>
            </a:r>
            <a:r>
              <a:rPr lang="en-US" altLang="es-AR" b="1" dirty="0" smtClean="0"/>
              <a:t> + </a:t>
            </a:r>
            <a:r>
              <a:rPr lang="en-US" altLang="es-AR" b="1" dirty="0" err="1" smtClean="0"/>
              <a:t>gefitinib</a:t>
            </a:r>
            <a:r>
              <a:rPr lang="en-US" altLang="es-AR" b="1" dirty="0" smtClean="0"/>
              <a:t> had a bigger drop in Ki67 than those exposed to </a:t>
            </a:r>
            <a:r>
              <a:rPr lang="en-US" altLang="es-AR" b="1" dirty="0" err="1" smtClean="0"/>
              <a:t>gefitinib</a:t>
            </a:r>
            <a:r>
              <a:rPr lang="en-US" altLang="es-AR" b="1" dirty="0" smtClean="0"/>
              <a:t> alone. On the 2</a:t>
            </a:r>
            <a:r>
              <a:rPr lang="en-US" altLang="es-AR" b="1" baseline="30000" dirty="0" smtClean="0"/>
              <a:t>nd</a:t>
            </a:r>
            <a:r>
              <a:rPr lang="en-US" altLang="es-AR" b="1" dirty="0" smtClean="0"/>
              <a:t> trial, patients were randomized to receive </a:t>
            </a:r>
            <a:r>
              <a:rPr lang="en-US" altLang="es-AR" b="1" dirty="0" err="1" smtClean="0"/>
              <a:t>anastrozole</a:t>
            </a:r>
            <a:r>
              <a:rPr lang="en-US" altLang="es-AR" b="1" dirty="0" smtClean="0"/>
              <a:t> +/- </a:t>
            </a:r>
            <a:r>
              <a:rPr lang="en-US" altLang="es-AR" b="1" dirty="0" err="1" smtClean="0"/>
              <a:t>gefitinib</a:t>
            </a:r>
            <a:r>
              <a:rPr lang="en-US" altLang="es-AR" b="1" dirty="0" smtClean="0"/>
              <a:t>, and core biopsies were obtained at 2 weeks and at the time of surgery. Patients receiving the combination of </a:t>
            </a:r>
            <a:r>
              <a:rPr lang="en-US" altLang="es-AR" b="1" dirty="0" err="1" smtClean="0"/>
              <a:t>anastrozole</a:t>
            </a:r>
            <a:r>
              <a:rPr lang="en-US" altLang="es-AR" b="1" dirty="0" smtClean="0"/>
              <a:t> and </a:t>
            </a:r>
            <a:r>
              <a:rPr lang="en-US" altLang="es-AR" b="1" dirty="0" err="1" smtClean="0"/>
              <a:t>gefitinib</a:t>
            </a:r>
            <a:r>
              <a:rPr lang="en-US" altLang="es-AR" b="1" dirty="0" smtClean="0"/>
              <a:t> also had a bigger drop in Ki67 both at 2 and 16 weeks compared to baseline, but not between the week 2 and 16 biopsies. Clinical trials with EGFR inhibitors in the metastatic setting have yielded mixed results.</a:t>
            </a:r>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25</a:t>
            </a:fld>
            <a:endParaRPr lang="es-AR"/>
          </a:p>
        </p:txBody>
      </p:sp>
    </p:spTree>
    <p:extLst>
      <p:ext uri="{BB962C8B-B14F-4D97-AF65-F5344CB8AC3E}">
        <p14:creationId xmlns:p14="http://schemas.microsoft.com/office/powerpoint/2010/main" val="184895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25</a:t>
            </a:r>
            <a:r>
              <a:rPr lang="es-AR" baseline="0" dirty="0" smtClean="0"/>
              <a:t> pacientes </a:t>
            </a:r>
            <a:r>
              <a:rPr lang="es-AR" baseline="0" dirty="0" err="1" smtClean="0"/>
              <a:t>letro</a:t>
            </a:r>
            <a:r>
              <a:rPr lang="es-AR" baseline="0" dirty="0" smtClean="0"/>
              <a:t> más </a:t>
            </a:r>
            <a:r>
              <a:rPr lang="es-AR" baseline="0" dirty="0" err="1" smtClean="0"/>
              <a:t>beva</a:t>
            </a:r>
            <a:r>
              <a:rPr lang="es-AR" baseline="0" dirty="0" smtClean="0"/>
              <a:t> a 15 mg/kg T2-T3 N0-2 tratados por 24 semanas previo a cirugía.  </a:t>
            </a:r>
            <a:r>
              <a:rPr lang="es-AR" baseline="0" dirty="0" err="1" smtClean="0"/>
              <a:t>Obj</a:t>
            </a:r>
            <a:r>
              <a:rPr lang="es-AR" baseline="0" dirty="0" smtClean="0"/>
              <a:t>: Factibilidad y Eficacia </a:t>
            </a:r>
            <a:r>
              <a:rPr lang="es-AR" baseline="0" dirty="0" err="1" smtClean="0"/>
              <a:t>antitm</a:t>
            </a:r>
            <a:r>
              <a:rPr lang="es-AR" baseline="0" dirty="0" smtClean="0"/>
              <a:t>.</a:t>
            </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26</a:t>
            </a:fld>
            <a:endParaRPr lang="es-AR"/>
          </a:p>
        </p:txBody>
      </p:sp>
    </p:spTree>
    <p:extLst>
      <p:ext uri="{BB962C8B-B14F-4D97-AF65-F5344CB8AC3E}">
        <p14:creationId xmlns:p14="http://schemas.microsoft.com/office/powerpoint/2010/main" val="214836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27</a:t>
            </a:fld>
            <a:endParaRPr lang="es-AR"/>
          </a:p>
        </p:txBody>
      </p:sp>
    </p:spTree>
    <p:extLst>
      <p:ext uri="{BB962C8B-B14F-4D97-AF65-F5344CB8AC3E}">
        <p14:creationId xmlns:p14="http://schemas.microsoft.com/office/powerpoint/2010/main" val="14431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s-AR" b="1" dirty="0" smtClean="0">
                <a:latin typeface="Arial" panose="020B0604020202020204" pitchFamily="34" charset="0"/>
              </a:rPr>
              <a:t>This is a large randomized phase II trial of </a:t>
            </a:r>
            <a:r>
              <a:rPr lang="en-GB" altLang="es-AR" b="1" dirty="0" err="1" smtClean="0">
                <a:latin typeface="Arial" panose="020B0604020202020204" pitchFamily="34" charset="0"/>
              </a:rPr>
              <a:t>letrozole</a:t>
            </a:r>
            <a:r>
              <a:rPr lang="en-GB" altLang="es-AR" b="1" dirty="0" smtClean="0">
                <a:latin typeface="Arial" panose="020B0604020202020204" pitchFamily="34" charset="0"/>
              </a:rPr>
              <a:t> +/- </a:t>
            </a:r>
            <a:r>
              <a:rPr lang="en-GB" altLang="es-AR" b="1" dirty="0" err="1" smtClean="0">
                <a:latin typeface="Arial" panose="020B0604020202020204" pitchFamily="34" charset="0"/>
              </a:rPr>
              <a:t>everolimus</a:t>
            </a:r>
            <a:r>
              <a:rPr lang="en-GB" altLang="es-AR" b="1" dirty="0" smtClean="0">
                <a:latin typeface="Arial" panose="020B0604020202020204" pitchFamily="34" charset="0"/>
              </a:rPr>
              <a:t>, a TORC1 inhibitor, for 16 weeks, in 270 patients with operable ER+ BC.</a:t>
            </a:r>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28</a:t>
            </a:fld>
            <a:endParaRPr lang="es-AR"/>
          </a:p>
        </p:txBody>
      </p:sp>
    </p:spTree>
    <p:extLst>
      <p:ext uri="{BB962C8B-B14F-4D97-AF65-F5344CB8AC3E}">
        <p14:creationId xmlns:p14="http://schemas.microsoft.com/office/powerpoint/2010/main" val="501676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Poner resultados de fase I/II y bolero II</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29</a:t>
            </a:fld>
            <a:endParaRPr lang="es-AR"/>
          </a:p>
        </p:txBody>
      </p:sp>
    </p:spTree>
    <p:extLst>
      <p:ext uri="{BB962C8B-B14F-4D97-AF65-F5344CB8AC3E}">
        <p14:creationId xmlns:p14="http://schemas.microsoft.com/office/powerpoint/2010/main" val="254100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La inhibición de mTorc1 no bloquea completamente la </a:t>
            </a:r>
            <a:r>
              <a:rPr lang="es-AR" dirty="0" err="1" smtClean="0"/>
              <a:t>via</a:t>
            </a:r>
            <a:r>
              <a:rPr lang="es-AR" dirty="0" smtClean="0"/>
              <a:t> Pi3k. Produce inhibición</a:t>
            </a:r>
            <a:r>
              <a:rPr lang="es-AR" baseline="0" dirty="0" smtClean="0"/>
              <a:t> del mecanismo de </a:t>
            </a:r>
            <a:r>
              <a:rPr lang="es-AR" baseline="0" dirty="0" err="1" smtClean="0"/>
              <a:t>autoinhibición</a:t>
            </a:r>
            <a:r>
              <a:rPr lang="es-AR" baseline="0" dirty="0" smtClean="0"/>
              <a:t> de la proteína </a:t>
            </a:r>
            <a:r>
              <a:rPr lang="es-AR" baseline="0" dirty="0" err="1" smtClean="0"/>
              <a:t>ribosomal</a:t>
            </a:r>
            <a:r>
              <a:rPr lang="es-AR" baseline="0" dirty="0" smtClean="0"/>
              <a:t> S6. Una inhibición completa de Pi3k es una opción atractiva, Inhibidores PanPi3k, Inhibidores de la sub alfa y beta o duales Pi3k y </a:t>
            </a:r>
            <a:r>
              <a:rPr lang="es-AR" baseline="0" dirty="0" err="1" smtClean="0"/>
              <a:t>mTOR</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30</a:t>
            </a:fld>
            <a:endParaRPr lang="es-AR"/>
          </a:p>
        </p:txBody>
      </p:sp>
    </p:spTree>
    <p:extLst>
      <p:ext uri="{BB962C8B-B14F-4D97-AF65-F5344CB8AC3E}">
        <p14:creationId xmlns:p14="http://schemas.microsoft.com/office/powerpoint/2010/main" val="1313802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err="1" smtClean="0"/>
              <a:t>Buparlisib</a:t>
            </a:r>
            <a:r>
              <a:rPr lang="es-AR" baseline="0" dirty="0" smtClean="0"/>
              <a:t> (BKM 120) inhibidor reversible panPi3k ; </a:t>
            </a:r>
            <a:r>
              <a:rPr lang="es-AR" baseline="0" dirty="0" err="1" smtClean="0"/>
              <a:t>letro</a:t>
            </a:r>
            <a:r>
              <a:rPr lang="es-AR" baseline="0" dirty="0" smtClean="0"/>
              <a:t> más </a:t>
            </a:r>
            <a:r>
              <a:rPr lang="es-AR" baseline="0" dirty="0" err="1" smtClean="0"/>
              <a:t>buparlisib</a:t>
            </a:r>
            <a:r>
              <a:rPr lang="es-AR" baseline="0" dirty="0" smtClean="0"/>
              <a:t> en dosis continúa e intermitente; en </a:t>
            </a:r>
            <a:r>
              <a:rPr lang="es-AR" baseline="0" dirty="0" err="1" smtClean="0"/>
              <a:t>ptes</a:t>
            </a:r>
            <a:r>
              <a:rPr lang="es-AR" baseline="0" dirty="0" smtClean="0"/>
              <a:t> con progresión a un tratamiento hormonal. </a:t>
            </a:r>
            <a:r>
              <a:rPr lang="es-AR" baseline="0" dirty="0" err="1" smtClean="0"/>
              <a:t>Rta</a:t>
            </a:r>
            <a:r>
              <a:rPr lang="es-AR" baseline="0" dirty="0" smtClean="0"/>
              <a:t> medida por PET (basal y a las 2 semanas). 50% mostraron reducción en la captación del PET a las 2 y 8 semanas. No fue predictiva la mutación de Pi3k</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31</a:t>
            </a:fld>
            <a:endParaRPr lang="es-AR"/>
          </a:p>
        </p:txBody>
      </p:sp>
    </p:spTree>
    <p:extLst>
      <p:ext uri="{BB962C8B-B14F-4D97-AF65-F5344CB8AC3E}">
        <p14:creationId xmlns:p14="http://schemas.microsoft.com/office/powerpoint/2010/main" val="213737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AR" b="1" dirty="0" smtClean="0"/>
              <a:t>The preclinical data and preliminary clinical results lead to this phase II trial, which represents a collaboration of the SU2C Dream Team addressing PI3K pathway relevance in women</a:t>
            </a:r>
            <a:r>
              <a:rPr lang="en-US" altLang="en-US" b="1" dirty="0" smtClean="0"/>
              <a:t>’</a:t>
            </a:r>
            <a:r>
              <a:rPr lang="en-US" altLang="es-AR" b="1" dirty="0" smtClean="0"/>
              <a:t>s cancers, the TBCRC and Novartis. Within this trials, patients with operable ER+ BC will be stratified based on PIK3CA mutation status, and will be randomized to </a:t>
            </a:r>
            <a:r>
              <a:rPr lang="en-US" altLang="es-AR" b="1" dirty="0" err="1" smtClean="0"/>
              <a:t>letrozole</a:t>
            </a:r>
            <a:r>
              <a:rPr lang="en-US" altLang="es-AR" b="1" dirty="0" smtClean="0"/>
              <a:t> +/- one of 2 PI3K inhibitors, the pan-PI3Ki and the alpha specific one. The number of patients enroll will allow us to determine differences in </a:t>
            </a:r>
            <a:r>
              <a:rPr lang="en-US" altLang="es-AR" b="1" dirty="0" err="1" smtClean="0"/>
              <a:t>pCR</a:t>
            </a:r>
            <a:r>
              <a:rPr lang="en-US" altLang="es-AR" b="1" dirty="0" smtClean="0"/>
              <a:t> rate, Ki67 changes, PEPI score between groups (PI3K </a:t>
            </a:r>
            <a:r>
              <a:rPr lang="en-US" altLang="es-AR" b="1" dirty="0" err="1" smtClean="0"/>
              <a:t>mt</a:t>
            </a:r>
            <a:r>
              <a:rPr lang="en-US" altLang="es-AR" b="1" dirty="0" smtClean="0"/>
              <a:t> vs </a:t>
            </a:r>
            <a:r>
              <a:rPr lang="en-US" altLang="es-AR" b="1" dirty="0" err="1" smtClean="0"/>
              <a:t>wt</a:t>
            </a:r>
            <a:r>
              <a:rPr lang="en-US" altLang="es-AR" b="1" dirty="0" smtClean="0"/>
              <a:t>, one PI3K inhibitor versus the other, PI3K inhibition vs endocrine therapy alone). In addition to all the biologic mechanistic insight that will be obtained from this trial, the NGS performed in the residual tumor will be a rich platform for discovery of mechanisms of resistance to endocrine and PI3K inhibitor therapy. </a:t>
            </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32</a:t>
            </a:fld>
            <a:endParaRPr lang="es-AR"/>
          </a:p>
        </p:txBody>
      </p:sp>
    </p:spTree>
    <p:extLst>
      <p:ext uri="{BB962C8B-B14F-4D97-AF65-F5344CB8AC3E}">
        <p14:creationId xmlns:p14="http://schemas.microsoft.com/office/powerpoint/2010/main" val="2073540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s-AR" b="1" dirty="0" smtClean="0">
                <a:latin typeface="Arial" panose="020B0604020202020204" pitchFamily="34" charset="0"/>
              </a:rPr>
              <a:t>This is another interesting trial in the </a:t>
            </a:r>
            <a:r>
              <a:rPr lang="en-GB" altLang="es-AR" b="1" dirty="0" err="1" smtClean="0">
                <a:latin typeface="Arial" panose="020B0604020202020204" pitchFamily="34" charset="0"/>
              </a:rPr>
              <a:t>neoadjuvant</a:t>
            </a:r>
            <a:r>
              <a:rPr lang="en-GB" altLang="es-AR" b="1" dirty="0" smtClean="0">
                <a:latin typeface="Arial" panose="020B0604020202020204" pitchFamily="34" charset="0"/>
              </a:rPr>
              <a:t> setting: Patients with clinical stage 2 or 3 ER</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HER2</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breast cancer (BC) are biopsied at baseline for genomic evaluation (genomic evaluation phase). In this case, </a:t>
            </a:r>
            <a:r>
              <a:rPr lang="en-GB" altLang="es-AR" b="1" dirty="0" err="1" smtClean="0">
                <a:latin typeface="Arial" panose="020B0604020202020204" pitchFamily="34" charset="0"/>
              </a:rPr>
              <a:t>tumor</a:t>
            </a:r>
            <a:r>
              <a:rPr lang="en-GB" altLang="es-AR" b="1" dirty="0" smtClean="0">
                <a:latin typeface="Arial" panose="020B0604020202020204" pitchFamily="34" charset="0"/>
              </a:rPr>
              <a:t> DNA is extracted for </a:t>
            </a:r>
            <a:r>
              <a:rPr lang="en-GB" altLang="es-AR" b="1" i="1" dirty="0" smtClean="0">
                <a:latin typeface="Arial" panose="020B0604020202020204" pitchFamily="34" charset="0"/>
              </a:rPr>
              <a:t>PIK3CA</a:t>
            </a:r>
            <a:r>
              <a:rPr lang="en-GB" altLang="es-AR" b="1" dirty="0" smtClean="0">
                <a:latin typeface="Arial" panose="020B0604020202020204" pitchFamily="34" charset="0"/>
              </a:rPr>
              <a:t> gene sequencing (in future studies a panel of mutation matched therapies could be offered). Patients are started on standard </a:t>
            </a:r>
            <a:r>
              <a:rPr lang="en-GB" altLang="es-AR" b="1" dirty="0" err="1" smtClean="0">
                <a:latin typeface="Arial" panose="020B0604020202020204" pitchFamily="34" charset="0"/>
              </a:rPr>
              <a:t>neoadjuvant</a:t>
            </a:r>
            <a:r>
              <a:rPr lang="en-GB" altLang="es-AR" b="1" dirty="0" smtClean="0">
                <a:latin typeface="Arial" panose="020B0604020202020204" pitchFamily="34" charset="0"/>
              </a:rPr>
              <a:t> endocrine therapy for 28 days while waiting for the results of genomic analysis. Those with </a:t>
            </a:r>
            <a:r>
              <a:rPr lang="en-GB" altLang="es-AR" b="1" i="1" dirty="0" smtClean="0">
                <a:latin typeface="Arial" panose="020B0604020202020204" pitchFamily="34" charset="0"/>
              </a:rPr>
              <a:t>PIK3CA</a:t>
            </a:r>
            <a:r>
              <a:rPr lang="en-GB" altLang="es-AR" b="1" dirty="0" smtClean="0">
                <a:latin typeface="Arial" panose="020B0604020202020204" pitchFamily="34" charset="0"/>
              </a:rPr>
              <a:t> mutant </a:t>
            </a:r>
            <a:r>
              <a:rPr lang="en-GB" altLang="es-AR" b="1" dirty="0" err="1" smtClean="0">
                <a:latin typeface="Arial" panose="020B0604020202020204" pitchFamily="34" charset="0"/>
              </a:rPr>
              <a:t>tumors</a:t>
            </a:r>
            <a:r>
              <a:rPr lang="en-GB" altLang="es-AR" b="1" dirty="0" smtClean="0">
                <a:latin typeface="Arial" panose="020B0604020202020204" pitchFamily="34" charset="0"/>
              </a:rPr>
              <a:t> will be eligible to </a:t>
            </a:r>
            <a:r>
              <a:rPr lang="en-GB" altLang="es-AR" b="1" dirty="0" err="1" smtClean="0">
                <a:latin typeface="Arial" panose="020B0604020202020204" pitchFamily="34" charset="0"/>
              </a:rPr>
              <a:t>enroll</a:t>
            </a:r>
            <a:r>
              <a:rPr lang="en-GB" altLang="es-AR" b="1" dirty="0" smtClean="0">
                <a:latin typeface="Arial" panose="020B0604020202020204" pitchFamily="34" charset="0"/>
              </a:rPr>
              <a:t> in the AKT inhibitor trial (NCT01776008: A phase II study of </a:t>
            </a:r>
            <a:r>
              <a:rPr lang="en-GB" altLang="es-AR" b="1" dirty="0" err="1" smtClean="0">
                <a:latin typeface="Arial" panose="020B0604020202020204" pitchFamily="34" charset="0"/>
              </a:rPr>
              <a:t>neoadjuvant</a:t>
            </a:r>
            <a:r>
              <a:rPr lang="en-GB" altLang="es-AR" b="1" dirty="0" smtClean="0">
                <a:latin typeface="Arial" panose="020B0604020202020204" pitchFamily="34" charset="0"/>
              </a:rPr>
              <a:t> MK-2206 in combination with </a:t>
            </a:r>
            <a:r>
              <a:rPr lang="en-GB" altLang="es-AR" b="1" dirty="0" err="1" smtClean="0">
                <a:latin typeface="Arial" panose="020B0604020202020204" pitchFamily="34" charset="0"/>
              </a:rPr>
              <a:t>anastrozole</a:t>
            </a:r>
            <a:r>
              <a:rPr lang="en-GB" altLang="es-AR" b="1" dirty="0" smtClean="0">
                <a:latin typeface="Arial" panose="020B0604020202020204" pitchFamily="34" charset="0"/>
              </a:rPr>
              <a:t> in </a:t>
            </a:r>
            <a:r>
              <a:rPr lang="en-GB" altLang="es-AR" b="1" i="1" dirty="0" smtClean="0">
                <a:latin typeface="Arial" panose="020B0604020202020204" pitchFamily="34" charset="0"/>
              </a:rPr>
              <a:t>PIK3CA</a:t>
            </a:r>
            <a:r>
              <a:rPr lang="en-GB" altLang="es-AR" b="1" dirty="0" smtClean="0">
                <a:latin typeface="Arial" panose="020B0604020202020204" pitchFamily="34" charset="0"/>
              </a:rPr>
              <a:t> mutant ER</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HER2</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clinical stage II or III breast cancer) and those with </a:t>
            </a:r>
            <a:r>
              <a:rPr lang="en-GB" altLang="es-AR" b="1" i="1" dirty="0" smtClean="0">
                <a:latin typeface="Arial" panose="020B0604020202020204" pitchFamily="34" charset="0"/>
              </a:rPr>
              <a:t>PIK3CA</a:t>
            </a:r>
            <a:r>
              <a:rPr lang="en-GB" altLang="es-AR" b="1" dirty="0" smtClean="0">
                <a:latin typeface="Arial" panose="020B0604020202020204" pitchFamily="34" charset="0"/>
              </a:rPr>
              <a:t> wild-type </a:t>
            </a:r>
            <a:r>
              <a:rPr lang="en-GB" altLang="es-AR" b="1" dirty="0" err="1" smtClean="0">
                <a:latin typeface="Arial" panose="020B0604020202020204" pitchFamily="34" charset="0"/>
              </a:rPr>
              <a:t>tumors</a:t>
            </a:r>
            <a:r>
              <a:rPr lang="en-GB" altLang="es-AR" b="1" dirty="0" smtClean="0">
                <a:latin typeface="Arial" panose="020B0604020202020204" pitchFamily="34" charset="0"/>
              </a:rPr>
              <a:t> will be eligible to </a:t>
            </a:r>
            <a:r>
              <a:rPr lang="en-GB" altLang="es-AR" b="1" dirty="0" err="1" smtClean="0">
                <a:latin typeface="Arial" panose="020B0604020202020204" pitchFamily="34" charset="0"/>
              </a:rPr>
              <a:t>enroll</a:t>
            </a:r>
            <a:r>
              <a:rPr lang="en-GB" altLang="es-AR" b="1" dirty="0" smtClean="0">
                <a:latin typeface="Arial" panose="020B0604020202020204" pitchFamily="34" charset="0"/>
              </a:rPr>
              <a:t> in the CDK4/6 inhibitor trial (NCT01723774: A phase II study of </a:t>
            </a:r>
            <a:r>
              <a:rPr lang="en-GB" altLang="es-AR" b="1" dirty="0" err="1" smtClean="0">
                <a:latin typeface="Arial" panose="020B0604020202020204" pitchFamily="34" charset="0"/>
              </a:rPr>
              <a:t>neoadjuvant</a:t>
            </a:r>
            <a:r>
              <a:rPr lang="en-GB" altLang="es-AR" b="1" dirty="0" smtClean="0">
                <a:latin typeface="Arial" panose="020B0604020202020204" pitchFamily="34" charset="0"/>
              </a:rPr>
              <a:t> PD991 in combination with </a:t>
            </a:r>
            <a:r>
              <a:rPr lang="en-GB" altLang="es-AR" b="1" dirty="0" err="1" smtClean="0">
                <a:latin typeface="Arial" panose="020B0604020202020204" pitchFamily="34" charset="0"/>
              </a:rPr>
              <a:t>anastrozole</a:t>
            </a:r>
            <a:r>
              <a:rPr lang="en-GB" altLang="es-AR" b="1" dirty="0" smtClean="0">
                <a:latin typeface="Arial" panose="020B0604020202020204" pitchFamily="34" charset="0"/>
              </a:rPr>
              <a:t> in ER</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HER2</a:t>
            </a:r>
            <a:r>
              <a:rPr lang="en-GB" altLang="es-AR" b="1" baseline="33000" dirty="0" smtClean="0">
                <a:latin typeface="Arial" panose="020B0604020202020204" pitchFamily="34" charset="0"/>
              </a:rPr>
              <a:t>−</a:t>
            </a:r>
            <a:r>
              <a:rPr lang="en-GB" altLang="es-AR" b="1" dirty="0" smtClean="0">
                <a:latin typeface="Arial" panose="020B0604020202020204" pitchFamily="34" charset="0"/>
              </a:rPr>
              <a:t> clinical stage II or III breast cancer). Repeat </a:t>
            </a:r>
            <a:r>
              <a:rPr lang="en-GB" altLang="es-AR" b="1" dirty="0" err="1" smtClean="0">
                <a:latin typeface="Arial" panose="020B0604020202020204" pitchFamily="34" charset="0"/>
              </a:rPr>
              <a:t>tumor</a:t>
            </a:r>
            <a:r>
              <a:rPr lang="en-GB" altLang="es-AR" b="1" dirty="0" smtClean="0">
                <a:latin typeface="Arial" panose="020B0604020202020204" pitchFamily="34" charset="0"/>
              </a:rPr>
              <a:t> biopsies will be taken prior to the start of either MK-2206 or PD-0332991 on cycle 1 day 1 (C1D1) and after 2 weeks of combination therapy (C1D15) for the evaluation of early response biomarkers (early response biomarker phase), in this case the Ki67. Those with resistant </a:t>
            </a:r>
            <a:r>
              <a:rPr lang="en-GB" altLang="es-AR" b="1" dirty="0" err="1" smtClean="0">
                <a:latin typeface="Arial" panose="020B0604020202020204" pitchFamily="34" charset="0"/>
              </a:rPr>
              <a:t>tumors</a:t>
            </a:r>
            <a:r>
              <a:rPr lang="en-GB" altLang="es-AR" b="1" dirty="0" smtClean="0">
                <a:latin typeface="Arial" panose="020B0604020202020204" pitchFamily="34" charset="0"/>
              </a:rPr>
              <a:t> (Ki67 &gt;10%) will go off therapy early to avoid futile treatment. Those with Ki67-responsive </a:t>
            </a:r>
            <a:r>
              <a:rPr lang="en-GB" altLang="es-AR" b="1" dirty="0" err="1" smtClean="0">
                <a:latin typeface="Arial" panose="020B0604020202020204" pitchFamily="34" charset="0"/>
              </a:rPr>
              <a:t>tumors</a:t>
            </a:r>
            <a:r>
              <a:rPr lang="en-GB" altLang="es-AR" b="1" dirty="0" smtClean="0">
                <a:latin typeface="Arial" panose="020B0604020202020204" pitchFamily="34" charset="0"/>
              </a:rPr>
              <a:t> (Ki67 &lt;10%) will receive a total of 4 months of study drug therapy followed by definitive breast surgery to evaluate pathologic response (efficacy evaluation phase). *, Patient off study if Ki67 &gt;10% despite combination therapy.</a:t>
            </a:r>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33</a:t>
            </a:fld>
            <a:endParaRPr lang="es-AR"/>
          </a:p>
        </p:txBody>
      </p:sp>
    </p:spTree>
    <p:extLst>
      <p:ext uri="{BB962C8B-B14F-4D97-AF65-F5344CB8AC3E}">
        <p14:creationId xmlns:p14="http://schemas.microsoft.com/office/powerpoint/2010/main" val="100119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36</a:t>
            </a:fld>
            <a:endParaRPr lang="es-AR"/>
          </a:p>
        </p:txBody>
      </p:sp>
    </p:spTree>
    <p:extLst>
      <p:ext uri="{BB962C8B-B14F-4D97-AF65-F5344CB8AC3E}">
        <p14:creationId xmlns:p14="http://schemas.microsoft.com/office/powerpoint/2010/main" val="136867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6</a:t>
            </a:fld>
            <a:endParaRPr lang="es-AR"/>
          </a:p>
        </p:txBody>
      </p:sp>
    </p:spTree>
    <p:extLst>
      <p:ext uri="{BB962C8B-B14F-4D97-AF65-F5344CB8AC3E}">
        <p14:creationId xmlns:p14="http://schemas.microsoft.com/office/powerpoint/2010/main" val="74147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37</a:t>
            </a:fld>
            <a:endParaRPr lang="es-AR"/>
          </a:p>
        </p:txBody>
      </p:sp>
    </p:spTree>
    <p:extLst>
      <p:ext uri="{BB962C8B-B14F-4D97-AF65-F5344CB8AC3E}">
        <p14:creationId xmlns:p14="http://schemas.microsoft.com/office/powerpoint/2010/main" val="350957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38</a:t>
            </a:fld>
            <a:endParaRPr lang="es-AR"/>
          </a:p>
        </p:txBody>
      </p:sp>
    </p:spTree>
    <p:extLst>
      <p:ext uri="{BB962C8B-B14F-4D97-AF65-F5344CB8AC3E}">
        <p14:creationId xmlns:p14="http://schemas.microsoft.com/office/powerpoint/2010/main" val="3168524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Si fuera</a:t>
            </a:r>
            <a:r>
              <a:rPr lang="es-AR" baseline="0" dirty="0" smtClean="0"/>
              <a:t> así es el contexto ideal, se necesitan menor cantidad de pacientes y menos tiempo</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39</a:t>
            </a:fld>
            <a:endParaRPr lang="es-AR"/>
          </a:p>
        </p:txBody>
      </p:sp>
    </p:spTree>
    <p:extLst>
      <p:ext uri="{BB962C8B-B14F-4D97-AF65-F5344CB8AC3E}">
        <p14:creationId xmlns:p14="http://schemas.microsoft.com/office/powerpoint/2010/main" val="2462440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ltLang="es-AR" sz="1200" dirty="0" smtClean="0">
                <a:latin typeface="Times" panose="02020603050405020304" pitchFamily="18" charset="0"/>
                <a:ea typeface="MS PGothic" panose="020B0600070205080204" pitchFamily="34" charset="-128"/>
              </a:rPr>
              <a:t>This slides shows the individual KI67 changes over the 2 weeks of </a:t>
            </a:r>
            <a:r>
              <a:rPr lang="en-US" altLang="es-AR" sz="1200" dirty="0" err="1" smtClean="0">
                <a:latin typeface="Times" panose="02020603050405020304" pitchFamily="18" charset="0"/>
                <a:ea typeface="MS PGothic" panose="020B0600070205080204" pitchFamily="34" charset="-128"/>
              </a:rPr>
              <a:t>anastrozole</a:t>
            </a:r>
            <a:r>
              <a:rPr lang="en-US" altLang="es-AR" sz="1200" dirty="0" smtClean="0">
                <a:latin typeface="Times" panose="02020603050405020304" pitchFamily="18" charset="0"/>
                <a:ea typeface="MS PGothic" panose="020B0600070205080204" pitchFamily="34" charset="-128"/>
              </a:rPr>
              <a:t> treatment. It demonstrates that Ki67 has a wide distribution that is in fact approximately log-</a:t>
            </a:r>
            <a:r>
              <a:rPr lang="en-US" altLang="es-AR" sz="1200" dirty="0" err="1" smtClean="0">
                <a:latin typeface="Times" panose="02020603050405020304" pitchFamily="18" charset="0"/>
                <a:ea typeface="MS PGothic" panose="020B0600070205080204" pitchFamily="34" charset="-128"/>
              </a:rPr>
              <a:t>normallly</a:t>
            </a:r>
            <a:r>
              <a:rPr lang="en-US" altLang="es-AR" sz="1200" dirty="0" smtClean="0">
                <a:latin typeface="Times" panose="02020603050405020304" pitchFamily="18" charset="0"/>
                <a:ea typeface="MS PGothic" panose="020B0600070205080204" pitchFamily="34" charset="-128"/>
              </a:rPr>
              <a:t> distributed particularly at 2 weeks. While there is a tendency for the patients with higher Ki67 levels at baseline to have high Ki67 at 2 weeks there are many with high values at baseline that show profound falls to be among the lowest after 2 weeks.</a:t>
            </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40</a:t>
            </a:fld>
            <a:endParaRPr lang="es-AR"/>
          </a:p>
        </p:txBody>
      </p:sp>
    </p:spTree>
    <p:extLst>
      <p:ext uri="{BB962C8B-B14F-4D97-AF65-F5344CB8AC3E}">
        <p14:creationId xmlns:p14="http://schemas.microsoft.com/office/powerpoint/2010/main" val="2041146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Score de riesgo</a:t>
            </a:r>
            <a:r>
              <a:rPr lang="es-AR" baseline="0" dirty="0" smtClean="0"/>
              <a:t> que evalúa datos anatómicos y biológicos en el espécimen post </a:t>
            </a:r>
            <a:r>
              <a:rPr lang="es-AR" baseline="0" dirty="0" err="1" smtClean="0"/>
              <a:t>neoadyuvancia</a:t>
            </a:r>
            <a:r>
              <a:rPr lang="es-AR" baseline="0" dirty="0" smtClean="0"/>
              <a:t>. Se construyen categorías de riesgo de 0 a 4 con mayor riesgo de recaída y mortalidad específica por cáncer de mama a mayor gradación. Es útil para determinar aquellos pacientes con riesgo de recaída suficientemente bajo que no necesitan quimioterapia y otros con riesgo muy alto que requieren </a:t>
            </a:r>
            <a:r>
              <a:rPr lang="es-AR" baseline="0" dirty="0" err="1" smtClean="0"/>
              <a:t>tto</a:t>
            </a:r>
            <a:r>
              <a:rPr lang="es-AR" baseline="0" dirty="0" smtClean="0"/>
              <a:t> adyuvante postoperatorio ;. Desarrollado con el P 024 y validado en el IMPACT</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42</a:t>
            </a:fld>
            <a:endParaRPr lang="es-AR"/>
          </a:p>
        </p:txBody>
      </p:sp>
    </p:spTree>
    <p:extLst>
      <p:ext uri="{BB962C8B-B14F-4D97-AF65-F5344CB8AC3E}">
        <p14:creationId xmlns:p14="http://schemas.microsoft.com/office/powerpoint/2010/main" val="404272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LÍNEA</a:t>
            </a:r>
            <a:r>
              <a:rPr lang="es-AR" baseline="0" dirty="0" smtClean="0"/>
              <a:t> VERDE: grupo 1 , PEPI de 0</a:t>
            </a:r>
          </a:p>
          <a:p>
            <a:r>
              <a:rPr lang="es-AR" baseline="0" dirty="0" smtClean="0"/>
              <a:t>LINEA ROJA: grupo 2, PEPI de 1 a 3</a:t>
            </a:r>
          </a:p>
          <a:p>
            <a:r>
              <a:rPr lang="es-AR" baseline="0" dirty="0" smtClean="0"/>
              <a:t>LINEA VIOLETA: grupo 3, PEPI de 4 o más</a:t>
            </a:r>
          </a:p>
          <a:p>
            <a:r>
              <a:rPr lang="es-AR" baseline="0" dirty="0" smtClean="0"/>
              <a:t>Todas diferencias significativas</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43</a:t>
            </a:fld>
            <a:endParaRPr lang="es-AR"/>
          </a:p>
        </p:txBody>
      </p:sp>
    </p:spTree>
    <p:extLst>
      <p:ext uri="{BB962C8B-B14F-4D97-AF65-F5344CB8AC3E}">
        <p14:creationId xmlns:p14="http://schemas.microsoft.com/office/powerpoint/2010/main" val="3901875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Determinar cuando la expresión</a:t>
            </a:r>
            <a:r>
              <a:rPr lang="es-AR" baseline="0" dirty="0" smtClean="0"/>
              <a:t> basal de 26 módulos de genes fueron predictores de respuesta </a:t>
            </a:r>
            <a:r>
              <a:rPr lang="es-AR" baseline="0" dirty="0" err="1" smtClean="0"/>
              <a:t>antiproliferativa</a:t>
            </a:r>
            <a:r>
              <a:rPr lang="es-AR" baseline="0" dirty="0" smtClean="0"/>
              <a:t> en </a:t>
            </a:r>
            <a:r>
              <a:rPr lang="es-AR" baseline="0" dirty="0" err="1" smtClean="0"/>
              <a:t>tm</a:t>
            </a:r>
            <a:r>
              <a:rPr lang="es-AR" baseline="0" dirty="0" smtClean="0"/>
              <a:t> </a:t>
            </a:r>
            <a:r>
              <a:rPr lang="es-AR" baseline="0" dirty="0" err="1" smtClean="0"/>
              <a:t>Reg</a:t>
            </a:r>
            <a:r>
              <a:rPr lang="es-AR" baseline="0" dirty="0" smtClean="0"/>
              <a:t> + , comparando con expresión genética de los tumores y cambios en </a:t>
            </a:r>
            <a:r>
              <a:rPr lang="es-AR" baseline="0" dirty="0" err="1" smtClean="0"/>
              <a:t>ki</a:t>
            </a:r>
            <a:r>
              <a:rPr lang="es-AR" baseline="0" dirty="0" smtClean="0"/>
              <a:t> 67 antes y luego de dos semanas de </a:t>
            </a:r>
            <a:r>
              <a:rPr lang="es-AR" baseline="0" dirty="0" err="1" smtClean="0"/>
              <a:t>tto</a:t>
            </a:r>
            <a:r>
              <a:rPr lang="es-AR" baseline="0" dirty="0" smtClean="0"/>
              <a:t> con </a:t>
            </a:r>
            <a:r>
              <a:rPr lang="es-AR" baseline="0" dirty="0" err="1" smtClean="0"/>
              <a:t>anastrozzole</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45</a:t>
            </a:fld>
            <a:endParaRPr lang="es-AR"/>
          </a:p>
        </p:txBody>
      </p:sp>
    </p:spTree>
    <p:extLst>
      <p:ext uri="{BB962C8B-B14F-4D97-AF65-F5344CB8AC3E}">
        <p14:creationId xmlns:p14="http://schemas.microsoft.com/office/powerpoint/2010/main" val="1737886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112 mujeres postmenopáusicas tratadas con </a:t>
            </a:r>
            <a:r>
              <a:rPr lang="es-AR" dirty="0" err="1" smtClean="0"/>
              <a:t>anastrozole</a:t>
            </a:r>
            <a:r>
              <a:rPr lang="es-AR" baseline="0" dirty="0" smtClean="0"/>
              <a:t>  se realizó análisis de los efectos </a:t>
            </a:r>
            <a:r>
              <a:rPr lang="es-AR" baseline="0" dirty="0" err="1" smtClean="0"/>
              <a:t>transcripcionales</a:t>
            </a:r>
            <a:r>
              <a:rPr lang="es-AR" baseline="0" dirty="0" smtClean="0"/>
              <a:t> en biopsias pre y post </a:t>
            </a:r>
            <a:r>
              <a:rPr lang="es-AR" baseline="0" dirty="0" err="1" smtClean="0"/>
              <a:t>tto</a:t>
            </a:r>
            <a:r>
              <a:rPr lang="es-AR" baseline="0" dirty="0" smtClean="0"/>
              <a:t> a las 2 semanas. Cambios en 1327 genes, ninguno se mantuvo con up o </a:t>
            </a:r>
            <a:r>
              <a:rPr lang="es-AR" baseline="0" dirty="0" err="1" smtClean="0"/>
              <a:t>down</a:t>
            </a:r>
            <a:r>
              <a:rPr lang="es-AR" baseline="0" dirty="0" smtClean="0"/>
              <a:t> </a:t>
            </a:r>
            <a:r>
              <a:rPr lang="es-AR" baseline="0" dirty="0" err="1" smtClean="0"/>
              <a:t>regulation</a:t>
            </a:r>
            <a:r>
              <a:rPr lang="es-AR" baseline="0" dirty="0" smtClean="0"/>
              <a:t> en todos los tumores. Fuerte regulación en menos de los genes relacionados a estrógenos y proliferación. Los asociados a pobre respuesta </a:t>
            </a:r>
            <a:r>
              <a:rPr lang="es-AR" baseline="0" dirty="0" err="1" smtClean="0"/>
              <a:t>antiproliferativa</a:t>
            </a:r>
            <a:r>
              <a:rPr lang="es-AR" baseline="0" dirty="0" smtClean="0"/>
              <a:t> fueron aquellos relacionados a la respuesta inmune</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46</a:t>
            </a:fld>
            <a:endParaRPr lang="es-AR"/>
          </a:p>
        </p:txBody>
      </p:sp>
    </p:spTree>
    <p:extLst>
      <p:ext uri="{BB962C8B-B14F-4D97-AF65-F5344CB8AC3E}">
        <p14:creationId xmlns:p14="http://schemas.microsoft.com/office/powerpoint/2010/main" val="1406599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Correlación entre</a:t>
            </a:r>
            <a:r>
              <a:rPr lang="es-AR" baseline="0" dirty="0" smtClean="0"/>
              <a:t> firma asociada a respuesta inflamatoria y respuesta </a:t>
            </a:r>
            <a:r>
              <a:rPr lang="es-AR" baseline="0" dirty="0" err="1" smtClean="0"/>
              <a:t>antiproliferativa</a:t>
            </a:r>
            <a:r>
              <a:rPr lang="es-AR" baseline="0" dirty="0" smtClean="0"/>
              <a:t> a Inhibidores de </a:t>
            </a:r>
            <a:r>
              <a:rPr lang="es-AR" baseline="0" dirty="0" err="1" smtClean="0"/>
              <a:t>Aromatasa</a:t>
            </a:r>
            <a:r>
              <a:rPr lang="es-AR" baseline="0" dirty="0" smtClean="0"/>
              <a:t>: 45 genes correlacionados con </a:t>
            </a:r>
            <a:r>
              <a:rPr lang="es-AR" baseline="0" dirty="0" err="1" smtClean="0"/>
              <a:t>rta</a:t>
            </a:r>
            <a:r>
              <a:rPr lang="es-AR" baseline="0" dirty="0" smtClean="0"/>
              <a:t> </a:t>
            </a:r>
            <a:r>
              <a:rPr lang="es-AR" baseline="0" dirty="0" err="1" smtClean="0"/>
              <a:t>antiproliferativa</a:t>
            </a:r>
            <a:r>
              <a:rPr lang="es-AR" baseline="0" dirty="0" smtClean="0"/>
              <a:t>. El </a:t>
            </a:r>
            <a:r>
              <a:rPr lang="es-AR" baseline="0" dirty="0" err="1" smtClean="0"/>
              <a:t>metagen</a:t>
            </a:r>
            <a:r>
              <a:rPr lang="es-AR" baseline="0" dirty="0" smtClean="0"/>
              <a:t> de respuesta inmune asociado a respuesta escasa medida por Ki 67.</a:t>
            </a:r>
          </a:p>
          <a:p>
            <a:r>
              <a:rPr lang="es-AR" baseline="0" dirty="0" smtClean="0"/>
              <a:t>Consistente con esto, los tumores con infiltración linfocitaria mostraron significativamente pobre respuesta </a:t>
            </a:r>
            <a:r>
              <a:rPr lang="es-AR" baseline="0" dirty="0" err="1" smtClean="0"/>
              <a:t>antiproliferativa</a:t>
            </a:r>
            <a:r>
              <a:rPr lang="es-AR" baseline="0" dirty="0" smtClean="0"/>
              <a:t> a los inhibidores de </a:t>
            </a:r>
            <a:r>
              <a:rPr lang="es-AR" baseline="0" dirty="0" err="1" smtClean="0"/>
              <a:t>aromatasa</a:t>
            </a:r>
            <a:r>
              <a:rPr lang="es-AR" baseline="0" dirty="0" smtClean="0"/>
              <a:t>. La infiltración linfocitaria se relacionó a la expresión del </a:t>
            </a:r>
            <a:r>
              <a:rPr lang="es-AR" baseline="0" dirty="0" err="1" smtClean="0"/>
              <a:t>metagen</a:t>
            </a:r>
            <a:r>
              <a:rPr lang="es-AR" baseline="0" dirty="0" smtClean="0"/>
              <a:t> de respuesta inmune.</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47</a:t>
            </a:fld>
            <a:endParaRPr lang="es-AR"/>
          </a:p>
        </p:txBody>
      </p:sp>
    </p:spTree>
    <p:extLst>
      <p:ext uri="{BB962C8B-B14F-4D97-AF65-F5344CB8AC3E}">
        <p14:creationId xmlns:p14="http://schemas.microsoft.com/office/powerpoint/2010/main" val="3215426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Mujeres </a:t>
            </a:r>
            <a:r>
              <a:rPr lang="es-AR" dirty="0" err="1" smtClean="0"/>
              <a:t>postm</a:t>
            </a:r>
            <a:r>
              <a:rPr lang="es-AR" dirty="0" smtClean="0"/>
              <a:t> Rh+ </a:t>
            </a:r>
            <a:r>
              <a:rPr lang="es-AR" dirty="0" err="1" smtClean="0"/>
              <a:t>tto</a:t>
            </a:r>
            <a:r>
              <a:rPr lang="es-AR" dirty="0" smtClean="0"/>
              <a:t> con IAO o </a:t>
            </a:r>
            <a:r>
              <a:rPr lang="es-AR" dirty="0" err="1" smtClean="0"/>
              <a:t>ndad</a:t>
            </a:r>
            <a:r>
              <a:rPr lang="es-AR" dirty="0" smtClean="0"/>
              <a:t> por 2 semanas antes y luego del </a:t>
            </a:r>
            <a:r>
              <a:rPr lang="es-AR" dirty="0" err="1" smtClean="0"/>
              <a:t>tto</a:t>
            </a:r>
            <a:r>
              <a:rPr lang="es-AR" dirty="0" smtClean="0"/>
              <a:t> quirúrgico.</a:t>
            </a:r>
            <a:r>
              <a:rPr lang="es-AR" baseline="0" dirty="0" smtClean="0"/>
              <a:t> 4000 </a:t>
            </a:r>
            <a:r>
              <a:rPr lang="es-AR" baseline="0" dirty="0" err="1" smtClean="0"/>
              <a:t>ptes</a:t>
            </a:r>
            <a:r>
              <a:rPr lang="es-AR" baseline="0" dirty="0" smtClean="0"/>
              <a:t>. </a:t>
            </a:r>
            <a:r>
              <a:rPr lang="es-AR" baseline="0" dirty="0" err="1" smtClean="0"/>
              <a:t>Obj</a:t>
            </a:r>
            <a:r>
              <a:rPr lang="es-AR" baseline="0" dirty="0" smtClean="0"/>
              <a:t>: determinar la exactitud del cambio en el Ki como predictor de respuesta; determinar la variación en los patrones de expresión genética pre y post </a:t>
            </a:r>
            <a:r>
              <a:rPr lang="es-AR" baseline="0" dirty="0" err="1" smtClean="0"/>
              <a:t>tto</a:t>
            </a:r>
            <a:r>
              <a:rPr lang="es-AR" baseline="0" dirty="0" smtClean="0"/>
              <a:t>, </a:t>
            </a:r>
            <a:r>
              <a:rPr lang="es-AR" baseline="0" dirty="0" err="1" smtClean="0"/>
              <a:t>biomarcadores</a:t>
            </a:r>
            <a:r>
              <a:rPr lang="es-AR" baseline="0" dirty="0" smtClean="0"/>
              <a:t> predictivos de estos cambios, muestras de sangre para evaluación de mutaciones en el DNA</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48</a:t>
            </a:fld>
            <a:endParaRPr lang="es-AR"/>
          </a:p>
        </p:txBody>
      </p:sp>
    </p:spTree>
    <p:extLst>
      <p:ext uri="{BB962C8B-B14F-4D97-AF65-F5344CB8AC3E}">
        <p14:creationId xmlns:p14="http://schemas.microsoft.com/office/powerpoint/2010/main" val="295471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7</a:t>
            </a:fld>
            <a:endParaRPr lang="es-AR"/>
          </a:p>
        </p:txBody>
      </p:sp>
    </p:spTree>
    <p:extLst>
      <p:ext uri="{BB962C8B-B14F-4D97-AF65-F5344CB8AC3E}">
        <p14:creationId xmlns:p14="http://schemas.microsoft.com/office/powerpoint/2010/main" val="2408895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s-AR" dirty="0" smtClean="0">
                <a:solidFill>
                  <a:srgbClr val="000000"/>
                </a:solidFill>
                <a:latin typeface="Arial" panose="020B0604020202020204" pitchFamily="34" charset="0"/>
                <a:ea typeface="MS PGothic" panose="020B0600070205080204" pitchFamily="34" charset="-128"/>
              </a:rPr>
              <a:t>Likelihood of distant relapse in patients with residual cancer burden (RCB) -0 (pathologic complete response), RCB-I, RCB-II, or RCB-III in: (A) entire paclitaxel plus fluorouracil, doxorubicin, and cyclophosphamide (T/FAC) cohort; (B) subset without adjuvant hormone treatment; (C) subset who received adjuvant hormone treatment (91% of hormone receptor–positive and no hormone receptor–negative patients). P values are from a log-rank test for difference between all survival curves.</a:t>
            </a:r>
          </a:p>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52</a:t>
            </a:fld>
            <a:endParaRPr lang="es-AR"/>
          </a:p>
        </p:txBody>
      </p:sp>
    </p:spTree>
    <p:extLst>
      <p:ext uri="{BB962C8B-B14F-4D97-AF65-F5344CB8AC3E}">
        <p14:creationId xmlns:p14="http://schemas.microsoft.com/office/powerpoint/2010/main" val="2811719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Evaluar el impacto pronóstico</a:t>
            </a:r>
            <a:r>
              <a:rPr lang="es-AR" baseline="0" dirty="0" smtClean="0"/>
              <a:t> y predictivo del Ki 67 en </a:t>
            </a:r>
            <a:r>
              <a:rPr lang="es-AR" baseline="0" dirty="0" err="1" smtClean="0"/>
              <a:t>ptes</a:t>
            </a:r>
            <a:r>
              <a:rPr lang="es-AR" baseline="0" dirty="0" smtClean="0"/>
              <a:t> participantes del </a:t>
            </a:r>
            <a:r>
              <a:rPr lang="es-AR" baseline="0" dirty="0" err="1" smtClean="0"/>
              <a:t>GeparTrio</a:t>
            </a:r>
            <a:r>
              <a:rPr lang="es-AR" baseline="0" dirty="0" smtClean="0"/>
              <a:t> bajo el postulado que los pacientes sin </a:t>
            </a:r>
            <a:r>
              <a:rPr lang="es-AR" baseline="0" dirty="0" err="1" smtClean="0"/>
              <a:t>pCR</a:t>
            </a:r>
            <a:r>
              <a:rPr lang="es-AR" baseline="0" dirty="0" smtClean="0"/>
              <a:t> post quimioterapia representan un grupo heterogéneo y pueden ser subdivididos en categorías según los niveles de Ki 67 con mejor o peor pronóstico</a:t>
            </a:r>
          </a:p>
          <a:p>
            <a:r>
              <a:rPr lang="es-AR" baseline="0" dirty="0" smtClean="0"/>
              <a:t>Ca de mama con algún factor de mal pronóstico: menos de 36, RH </a:t>
            </a:r>
            <a:r>
              <a:rPr lang="es-AR" baseline="0" dirty="0" err="1" smtClean="0"/>
              <a:t>neg</a:t>
            </a:r>
            <a:r>
              <a:rPr lang="es-AR" baseline="0" dirty="0" smtClean="0"/>
              <a:t>, más de 5 cm o </a:t>
            </a:r>
            <a:r>
              <a:rPr lang="es-AR" baseline="0" dirty="0" err="1" smtClean="0"/>
              <a:t>ax</a:t>
            </a:r>
            <a:r>
              <a:rPr lang="es-AR" baseline="0" dirty="0" smtClean="0"/>
              <a:t> +. 2 ciclos de TAC. Si respondían 4 más de TAC y sino 4 de </a:t>
            </a:r>
            <a:r>
              <a:rPr lang="es-AR" baseline="0" dirty="0" err="1" smtClean="0"/>
              <a:t>vinorelbine</a:t>
            </a:r>
            <a:r>
              <a:rPr lang="es-AR" baseline="0" dirty="0" smtClean="0"/>
              <a:t> más cape.</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53</a:t>
            </a:fld>
            <a:endParaRPr lang="es-AR"/>
          </a:p>
        </p:txBody>
      </p:sp>
    </p:spTree>
    <p:extLst>
      <p:ext uri="{BB962C8B-B14F-4D97-AF65-F5344CB8AC3E}">
        <p14:creationId xmlns:p14="http://schemas.microsoft.com/office/powerpoint/2010/main" val="2264392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El objetivo</a:t>
            </a:r>
            <a:r>
              <a:rPr lang="es-AR" baseline="0" dirty="0" smtClean="0"/>
              <a:t> de este estudio fue demostrar que agregando la medida de Ki 67 al RCB tradicional (toma la medida bidimensional del tumor residual en lecho y axila) la exactitud de la medida </a:t>
            </a:r>
            <a:r>
              <a:rPr lang="es-AR" baseline="0" dirty="0" err="1" smtClean="0"/>
              <a:t>pronóstica</a:t>
            </a:r>
            <a:r>
              <a:rPr lang="es-AR" baseline="0" dirty="0" smtClean="0"/>
              <a:t> es mejor que con cada dato por separado. Incluyó 220 pacientes</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54</a:t>
            </a:fld>
            <a:endParaRPr lang="es-AR"/>
          </a:p>
        </p:txBody>
      </p:sp>
    </p:spTree>
    <p:extLst>
      <p:ext uri="{BB962C8B-B14F-4D97-AF65-F5344CB8AC3E}">
        <p14:creationId xmlns:p14="http://schemas.microsoft.com/office/powerpoint/2010/main" val="1423120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55</a:t>
            </a:fld>
            <a:endParaRPr lang="es-AR"/>
          </a:p>
        </p:txBody>
      </p:sp>
    </p:spTree>
    <p:extLst>
      <p:ext uri="{BB962C8B-B14F-4D97-AF65-F5344CB8AC3E}">
        <p14:creationId xmlns:p14="http://schemas.microsoft.com/office/powerpoint/2010/main" val="17709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B78D6B8E-8937-4698-BE87-E74AE31BF65D}" type="slidenum">
              <a:rPr lang="es-AR" smtClean="0"/>
              <a:t>8</a:t>
            </a:fld>
            <a:endParaRPr lang="es-AR"/>
          </a:p>
        </p:txBody>
      </p:sp>
    </p:spTree>
    <p:extLst>
      <p:ext uri="{BB962C8B-B14F-4D97-AF65-F5344CB8AC3E}">
        <p14:creationId xmlns:p14="http://schemas.microsoft.com/office/powerpoint/2010/main" val="375262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RO determinada por palpación. Secundarios: % de pacientes con cirugía conservadora y % de respuestas</a:t>
            </a:r>
            <a:r>
              <a:rPr lang="es-AR" baseline="0" dirty="0" smtClean="0"/>
              <a:t> a 4 meses medidas por mx y eco</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9</a:t>
            </a:fld>
            <a:endParaRPr lang="es-AR"/>
          </a:p>
        </p:txBody>
      </p:sp>
    </p:spTree>
    <p:extLst>
      <p:ext uri="{BB962C8B-B14F-4D97-AF65-F5344CB8AC3E}">
        <p14:creationId xmlns:p14="http://schemas.microsoft.com/office/powerpoint/2010/main" val="410284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Tiempo a la </a:t>
            </a:r>
            <a:r>
              <a:rPr lang="es-AR" dirty="0" err="1" smtClean="0"/>
              <a:t>rta</a:t>
            </a:r>
            <a:r>
              <a:rPr lang="es-AR" dirty="0" smtClean="0"/>
              <a:t>: 66 vs 70 días. Probabilidad</a:t>
            </a:r>
            <a:r>
              <a:rPr lang="es-AR" baseline="0" dirty="0" smtClean="0"/>
              <a:t> de responder más del doble con </a:t>
            </a:r>
            <a:r>
              <a:rPr lang="es-AR" baseline="0" dirty="0" err="1" smtClean="0"/>
              <a:t>letrozole</a:t>
            </a:r>
            <a:r>
              <a:rPr lang="es-AR" baseline="0" dirty="0" smtClean="0"/>
              <a:t> (2.23 P 0.0005)</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10</a:t>
            </a:fld>
            <a:endParaRPr lang="es-AR"/>
          </a:p>
        </p:txBody>
      </p:sp>
    </p:spTree>
    <p:extLst>
      <p:ext uri="{BB962C8B-B14F-4D97-AF65-F5344CB8AC3E}">
        <p14:creationId xmlns:p14="http://schemas.microsoft.com/office/powerpoint/2010/main" val="212179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Estudios correlativos explorar la relación entre niveles de expresión de RH medidos por </a:t>
            </a:r>
            <a:r>
              <a:rPr lang="es-AR" dirty="0" err="1" smtClean="0"/>
              <a:t>Allred</a:t>
            </a:r>
            <a:r>
              <a:rPr lang="es-AR" dirty="0" smtClean="0"/>
              <a:t> y respuesta al tratamiento. También se</a:t>
            </a:r>
            <a:r>
              <a:rPr lang="es-AR" baseline="0" dirty="0" smtClean="0"/>
              <a:t> mostró una relación lineal entre expresión de RH medida por score de </a:t>
            </a:r>
            <a:r>
              <a:rPr lang="es-AR" baseline="0" dirty="0" err="1" smtClean="0"/>
              <a:t>Allred</a:t>
            </a:r>
            <a:r>
              <a:rPr lang="es-AR" baseline="0" dirty="0" smtClean="0"/>
              <a:t> y % de respuesta a </a:t>
            </a:r>
            <a:r>
              <a:rPr lang="es-AR" baseline="0" dirty="0" err="1" smtClean="0"/>
              <a:t>letrozole</a:t>
            </a:r>
            <a:r>
              <a:rPr lang="es-AR" baseline="0" dirty="0" smtClean="0"/>
              <a:t> y </a:t>
            </a:r>
            <a:r>
              <a:rPr lang="es-AR" baseline="0" dirty="0" err="1" smtClean="0"/>
              <a:t>tamoxifeno</a:t>
            </a:r>
            <a:r>
              <a:rPr lang="es-AR" baseline="0" dirty="0" smtClean="0"/>
              <a:t>, tumores con baja expresión de RH respondieron a </a:t>
            </a:r>
            <a:r>
              <a:rPr lang="es-AR" baseline="0" dirty="0" err="1" smtClean="0"/>
              <a:t>letrozole</a:t>
            </a:r>
            <a:r>
              <a:rPr lang="es-AR" baseline="0" dirty="0" smtClean="0"/>
              <a:t> y no a </a:t>
            </a:r>
            <a:r>
              <a:rPr lang="es-AR" baseline="0" dirty="0" err="1" smtClean="0"/>
              <a:t>tamoxifeno</a:t>
            </a:r>
            <a:r>
              <a:rPr lang="es-AR" baseline="0" dirty="0" smtClean="0"/>
              <a:t>.</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11</a:t>
            </a:fld>
            <a:endParaRPr lang="es-AR"/>
          </a:p>
        </p:txBody>
      </p:sp>
    </p:spTree>
    <p:extLst>
      <p:ext uri="{BB962C8B-B14F-4D97-AF65-F5344CB8AC3E}">
        <p14:creationId xmlns:p14="http://schemas.microsoft.com/office/powerpoint/2010/main" val="293956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Operables o potencialmente</a:t>
            </a:r>
            <a:r>
              <a:rPr lang="es-AR" baseline="0" dirty="0" smtClean="0"/>
              <a:t> operables. Mediana de tamaño 3.8 cm. RH a partir de 1%.</a:t>
            </a:r>
            <a:endParaRPr lang="es-AR" dirty="0" smtClean="0"/>
          </a:p>
          <a:p>
            <a:r>
              <a:rPr lang="es-AR" dirty="0" err="1" smtClean="0"/>
              <a:t>Rta</a:t>
            </a:r>
            <a:r>
              <a:rPr lang="es-AR" dirty="0" smtClean="0"/>
              <a:t> clínica</a:t>
            </a:r>
            <a:r>
              <a:rPr lang="es-AR" baseline="0" dirty="0" smtClean="0"/>
              <a:t>  a las 12 semanas y “punto final biológico” a las dos semanas para evaluación de cambio en la proliferación medido por Ki 67. Objetivo: cuando o no cualquiera de estos puntos finales es predictivo de evolución a largo plazo</a:t>
            </a:r>
            <a:endParaRPr lang="es-AR" dirty="0"/>
          </a:p>
        </p:txBody>
      </p:sp>
      <p:sp>
        <p:nvSpPr>
          <p:cNvPr id="4" name="Marcador de número de diapositiva 3"/>
          <p:cNvSpPr>
            <a:spLocks noGrp="1"/>
          </p:cNvSpPr>
          <p:nvPr>
            <p:ph type="sldNum" sz="quarter" idx="10"/>
          </p:nvPr>
        </p:nvSpPr>
        <p:spPr/>
        <p:txBody>
          <a:bodyPr/>
          <a:lstStyle/>
          <a:p>
            <a:fld id="{B78D6B8E-8937-4698-BE87-E74AE31BF65D}" type="slidenum">
              <a:rPr lang="es-AR" smtClean="0"/>
              <a:t>12</a:t>
            </a:fld>
            <a:endParaRPr lang="es-AR"/>
          </a:p>
        </p:txBody>
      </p:sp>
    </p:spTree>
    <p:extLst>
      <p:ext uri="{BB962C8B-B14F-4D97-AF65-F5344CB8AC3E}">
        <p14:creationId xmlns:p14="http://schemas.microsoft.com/office/powerpoint/2010/main" val="255309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2C537D-A1D9-482A-A385-7A0B486F0921}"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5E78E6-5784-413D-9C33-F127751723D5}" type="datetime1">
              <a:rPr lang="en-US" smtClean="0"/>
              <a:t>4/23/2015</a:t>
            </a:fld>
            <a:endParaRPr lang="en-US" dirty="0"/>
          </a:p>
        </p:txBody>
      </p:sp>
      <p:sp>
        <p:nvSpPr>
          <p:cNvPr id="6" name="Footer Placeholder 5"/>
          <p:cNvSpPr>
            <a:spLocks noGrp="1"/>
          </p:cNvSpPr>
          <p:nvPr>
            <p:ph type="ftr" sz="quarter" idx="11"/>
          </p:nvPr>
        </p:nvSpPr>
        <p:spPr/>
        <p:txBody>
          <a:bodyPr/>
          <a:lstStyle/>
          <a:p>
            <a:r>
              <a:rPr lang="en-US" smtClean="0"/>
              <a:t>Ellis; J Clin Oncol 2001 - 19: 3808</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FA192C7-AD02-4A38-B83C-E9B76B064F19}"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CB6BD5-4732-423A-BCDB-05628B68A11D}"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4F9F8B-E459-4C1F-989E-A8AB24FA345C}"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FC5BCA-2279-43B7-8B4C-E6CC303EF649}" type="datetime1">
              <a:rPr lang="en-US" smtClean="0"/>
              <a:t>4/23/2015</a:t>
            </a:fld>
            <a:endParaRPr lang="en-US" dirty="0"/>
          </a:p>
        </p:txBody>
      </p:sp>
      <p:sp>
        <p:nvSpPr>
          <p:cNvPr id="4"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F4CB92-2802-4949-8705-91C556A84238}" type="datetime1">
              <a:rPr lang="en-US" smtClean="0"/>
              <a:t>4/23/2015</a:t>
            </a:fld>
            <a:endParaRPr lang="en-US" dirty="0"/>
          </a:p>
        </p:txBody>
      </p:sp>
      <p:sp>
        <p:nvSpPr>
          <p:cNvPr id="4"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8F65259-6200-482E-B43A-128B00A7308D}"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6B73A2-68CB-4D4B-B63E-6698D4C31418}"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1D7A4E33-079E-4208-B6A4-2FD4A253BC5D}"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2452F2-9CFB-4ADD-A3EF-8AC2F3605AFA}"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F44344-4822-48CC-9473-33F8C6D5AEB0}" type="datetime1">
              <a:rPr lang="en-US" smtClean="0"/>
              <a:t>4/23/2015</a:t>
            </a:fld>
            <a:endParaRPr lang="en-US" dirty="0"/>
          </a:p>
        </p:txBody>
      </p:sp>
      <p:sp>
        <p:nvSpPr>
          <p:cNvPr id="6" name="Footer Placeholder 5"/>
          <p:cNvSpPr>
            <a:spLocks noGrp="1"/>
          </p:cNvSpPr>
          <p:nvPr>
            <p:ph type="ftr" sz="quarter" idx="11"/>
          </p:nvPr>
        </p:nvSpPr>
        <p:spPr/>
        <p:txBody>
          <a:bodyPr/>
          <a:lstStyle/>
          <a:p>
            <a:r>
              <a:rPr lang="en-US" smtClean="0"/>
              <a:t>Ellis; J Clin Oncol 2001 - 19: 3808</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0341320-22B9-480C-BDEC-4E3C512002D1}" type="datetime1">
              <a:rPr lang="en-US" smtClean="0"/>
              <a:t>4/23/2015</a:t>
            </a:fld>
            <a:endParaRPr lang="en-US" dirty="0"/>
          </a:p>
        </p:txBody>
      </p:sp>
      <p:sp>
        <p:nvSpPr>
          <p:cNvPr id="8" name="Footer Placeholder 7"/>
          <p:cNvSpPr>
            <a:spLocks noGrp="1"/>
          </p:cNvSpPr>
          <p:nvPr>
            <p:ph type="ftr" sz="quarter" idx="11"/>
          </p:nvPr>
        </p:nvSpPr>
        <p:spPr/>
        <p:txBody>
          <a:bodyPr/>
          <a:lstStyle/>
          <a:p>
            <a:r>
              <a:rPr lang="en-US" smtClean="0"/>
              <a:t>Ellis; J Clin Oncol 2001 - 19: 3808</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2F53720-C5FA-4994-AEC4-6BC968E17A40}" type="datetime1">
              <a:rPr lang="en-US" smtClean="0"/>
              <a:t>4/23/2015</a:t>
            </a:fld>
            <a:endParaRPr lang="en-US" dirty="0"/>
          </a:p>
        </p:txBody>
      </p:sp>
      <p:sp>
        <p:nvSpPr>
          <p:cNvPr id="5" name="Footer Placeholder 3"/>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7669B0-E892-4BDF-BD7E-C6461FBDB9AF}" type="datetime1">
              <a:rPr lang="en-US" smtClean="0"/>
              <a:t>4/23/2015</a:t>
            </a:fld>
            <a:endParaRPr lang="en-US" dirty="0"/>
          </a:p>
        </p:txBody>
      </p:sp>
      <p:sp>
        <p:nvSpPr>
          <p:cNvPr id="5" name="Footer Placeholder 2"/>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308768C-1531-4EEE-BB64-EB126261464D}" type="datetime1">
              <a:rPr lang="en-US" smtClean="0"/>
              <a:t>4/23/2015</a:t>
            </a:fld>
            <a:endParaRPr lang="en-US" dirty="0"/>
          </a:p>
        </p:txBody>
      </p:sp>
      <p:sp>
        <p:nvSpPr>
          <p:cNvPr id="5" name="Footer Placeholder 5"/>
          <p:cNvSpPr>
            <a:spLocks noGrp="1"/>
          </p:cNvSpPr>
          <p:nvPr>
            <p:ph type="ftr" sz="quarter" idx="11"/>
          </p:nvPr>
        </p:nvSpPr>
        <p:spPr/>
        <p:txBody>
          <a:bodyPr/>
          <a:lstStyle/>
          <a:p>
            <a:r>
              <a:rPr lang="en-US" smtClean="0"/>
              <a:t>Ellis; J Clin Oncol 2001 - 19: 3808</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6482E8-DF2A-4990-AC60-AA313B5D7A47}" type="datetime1">
              <a:rPr lang="en-US" smtClean="0"/>
              <a:t>4/23/2015</a:t>
            </a:fld>
            <a:endParaRPr lang="en-US" dirty="0"/>
          </a:p>
        </p:txBody>
      </p:sp>
      <p:sp>
        <p:nvSpPr>
          <p:cNvPr id="6" name="Footer Placeholder 5"/>
          <p:cNvSpPr>
            <a:spLocks noGrp="1"/>
          </p:cNvSpPr>
          <p:nvPr>
            <p:ph type="ftr" sz="quarter" idx="11"/>
          </p:nvPr>
        </p:nvSpPr>
        <p:spPr/>
        <p:txBody>
          <a:bodyPr/>
          <a:lstStyle/>
          <a:p>
            <a:r>
              <a:rPr lang="en-US" smtClean="0"/>
              <a:t>Ellis; J Clin Oncol 2001 - 19: 3808</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482FE44-61C6-4E0D-98AF-C486D95EA151}" type="datetime1">
              <a:rPr lang="en-US" smtClean="0"/>
              <a:t>4/23/2015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Ellis; J Clin Oncol 2001 - 19: 3808</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tmp"/><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tmp"/></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tmp"/></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CuadroTexto 4"/>
          <p:cNvSpPr txBox="1"/>
          <p:nvPr/>
        </p:nvSpPr>
        <p:spPr>
          <a:xfrm>
            <a:off x="2264898" y="1561514"/>
            <a:ext cx="7976382" cy="523220"/>
          </a:xfrm>
          <a:prstGeom prst="rect">
            <a:avLst/>
          </a:prstGeom>
          <a:noFill/>
        </p:spPr>
        <p:txBody>
          <a:bodyPr wrap="square" rtlCol="0">
            <a:spAutoFit/>
          </a:bodyPr>
          <a:lstStyle/>
          <a:p>
            <a:pPr algn="ctr"/>
            <a:r>
              <a:rPr lang="es-AR" sz="2800" b="1" dirty="0" smtClean="0">
                <a:solidFill>
                  <a:srgbClr val="C00000"/>
                </a:solidFill>
                <a:latin typeface="Arial Black" panose="020B0A04020102020204" pitchFamily="34" charset="0"/>
                <a:cs typeface="Arial" panose="020B0604020202020204" pitchFamily="34" charset="0"/>
              </a:rPr>
              <a:t>Conceptos Actuales en </a:t>
            </a:r>
            <a:r>
              <a:rPr lang="es-AR" sz="2800" b="1" dirty="0" err="1" smtClean="0">
                <a:solidFill>
                  <a:srgbClr val="C00000"/>
                </a:solidFill>
                <a:latin typeface="Arial Black" panose="020B0A04020102020204" pitchFamily="34" charset="0"/>
                <a:cs typeface="Arial" panose="020B0604020202020204" pitchFamily="34" charset="0"/>
              </a:rPr>
              <a:t>Neoadyuvancia</a:t>
            </a:r>
            <a:endParaRPr lang="es-AR" sz="2800" b="1" dirty="0" smtClean="0">
              <a:solidFill>
                <a:srgbClr val="C00000"/>
              </a:solidFill>
              <a:latin typeface="Arial Black" panose="020B0A04020102020204" pitchFamily="34" charset="0"/>
              <a:cs typeface="Arial" panose="020B0604020202020204" pitchFamily="34" charset="0"/>
            </a:endParaRPr>
          </a:p>
        </p:txBody>
      </p:sp>
      <p:sp>
        <p:nvSpPr>
          <p:cNvPr id="6" name="CuadroTexto 5"/>
          <p:cNvSpPr txBox="1"/>
          <p:nvPr/>
        </p:nvSpPr>
        <p:spPr>
          <a:xfrm>
            <a:off x="2827606" y="2475914"/>
            <a:ext cx="5641145"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Post San Antonio 2014</a:t>
            </a:r>
            <a:endParaRPr lang="es-AR" sz="2400" b="1" dirty="0">
              <a:solidFill>
                <a:srgbClr val="C00000"/>
              </a:solidFill>
              <a:latin typeface="Arial" panose="020B0604020202020204" pitchFamily="34" charset="0"/>
              <a:cs typeface="Arial" panose="020B0604020202020204" pitchFamily="34" charset="0"/>
            </a:endParaRPr>
          </a:p>
        </p:txBody>
      </p:sp>
      <p:sp>
        <p:nvSpPr>
          <p:cNvPr id="7" name="CuadroTexto 6"/>
          <p:cNvSpPr txBox="1"/>
          <p:nvPr/>
        </p:nvSpPr>
        <p:spPr>
          <a:xfrm>
            <a:off x="2771335" y="3798277"/>
            <a:ext cx="5683348" cy="923330"/>
          </a:xfrm>
          <a:prstGeom prst="rect">
            <a:avLst/>
          </a:prstGeom>
          <a:noFill/>
        </p:spPr>
        <p:txBody>
          <a:bodyPr wrap="square" rtlCol="0">
            <a:spAutoFit/>
          </a:bodyPr>
          <a:lstStyle/>
          <a:p>
            <a:pPr algn="ctr"/>
            <a:r>
              <a:rPr lang="es-AR" b="1" dirty="0" err="1" smtClean="0">
                <a:solidFill>
                  <a:schemeClr val="bg1"/>
                </a:solidFill>
              </a:rPr>
              <a:t>Dra</a:t>
            </a:r>
            <a:r>
              <a:rPr lang="es-AR" b="1" dirty="0" smtClean="0">
                <a:solidFill>
                  <a:schemeClr val="bg1"/>
                </a:solidFill>
              </a:rPr>
              <a:t> Victoria Costanzo</a:t>
            </a:r>
          </a:p>
          <a:p>
            <a:pPr algn="ctr"/>
            <a:r>
              <a:rPr lang="es-AR" b="1" dirty="0" smtClean="0">
                <a:solidFill>
                  <a:schemeClr val="bg1"/>
                </a:solidFill>
              </a:rPr>
              <a:t>Instituto Alexander Fleming</a:t>
            </a:r>
          </a:p>
          <a:p>
            <a:pPr algn="ctr"/>
            <a:r>
              <a:rPr lang="es-AR" b="1" dirty="0" smtClean="0">
                <a:solidFill>
                  <a:schemeClr val="bg1"/>
                </a:solidFill>
              </a:rPr>
              <a:t>Abril 2015</a:t>
            </a:r>
            <a:endParaRPr lang="es-AR" b="1" dirty="0">
              <a:solidFill>
                <a:schemeClr val="bg1"/>
              </a:solidFill>
            </a:endParaRPr>
          </a:p>
        </p:txBody>
      </p:sp>
      <p:sp>
        <p:nvSpPr>
          <p:cNvPr id="4" name="Rectángulo 3"/>
          <p:cNvSpPr/>
          <p:nvPr/>
        </p:nvSpPr>
        <p:spPr>
          <a:xfrm flipV="1">
            <a:off x="6253089" y="3273338"/>
            <a:ext cx="2215662"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rotWithShape="1">
          <a:blip r:embed="rId2"/>
          <a:srcRect l="12731" r="12412"/>
          <a:stretch/>
        </p:blipFill>
        <p:spPr>
          <a:xfrm>
            <a:off x="0" y="0"/>
            <a:ext cx="12191999"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0" y="667912"/>
            <a:ext cx="1468668" cy="13952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97" y="956043"/>
            <a:ext cx="1986201" cy="1107104"/>
          </a:xfrm>
          <a:prstGeom prst="rect">
            <a:avLst/>
          </a:prstGeom>
        </p:spPr>
      </p:pic>
    </p:spTree>
    <p:extLst>
      <p:ext uri="{BB962C8B-B14F-4D97-AF65-F5344CB8AC3E}">
        <p14:creationId xmlns:p14="http://schemas.microsoft.com/office/powerpoint/2010/main" val="26103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rot="5400000">
            <a:off x="8914587" y="3263452"/>
            <a:ext cx="3858625" cy="229664"/>
          </a:xfrm>
        </p:spPr>
        <p:txBody>
          <a:bodyPr/>
          <a:lstStyle/>
          <a:p>
            <a:r>
              <a:rPr lang="en-US" dirty="0" smtClean="0">
                <a:solidFill>
                  <a:schemeClr val="bg1">
                    <a:alpha val="60000"/>
                  </a:schemeClr>
                </a:solidFill>
              </a:rPr>
              <a:t>Ellis; Breast Cancer Res Treat 2007; 105: 33</a:t>
            </a:r>
            <a:endParaRPr lang="en-US" dirty="0">
              <a:solidFill>
                <a:schemeClr val="bg1">
                  <a:alpha val="60000"/>
                </a:schemeClr>
              </a:solidFill>
            </a:endParaRPr>
          </a:p>
        </p:txBody>
      </p:sp>
      <p:sp>
        <p:nvSpPr>
          <p:cNvPr id="6" name="CuadroTexto 5"/>
          <p:cNvSpPr txBox="1"/>
          <p:nvPr/>
        </p:nvSpPr>
        <p:spPr>
          <a:xfrm>
            <a:off x="633046" y="84404"/>
            <a:ext cx="9805182" cy="830997"/>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Letrozole</a:t>
            </a:r>
            <a:r>
              <a:rPr lang="es-AR" sz="2400" b="1" dirty="0" smtClean="0">
                <a:solidFill>
                  <a:srgbClr val="C00000"/>
                </a:solidFill>
                <a:latin typeface="Arial" panose="020B0604020202020204" pitchFamily="34" charset="0"/>
                <a:cs typeface="Arial" panose="020B0604020202020204" pitchFamily="34" charset="0"/>
              </a:rPr>
              <a:t> significativamente superior a </a:t>
            </a:r>
            <a:r>
              <a:rPr lang="es-AR" sz="2400" b="1" dirty="0" err="1" smtClean="0">
                <a:solidFill>
                  <a:srgbClr val="C00000"/>
                </a:solidFill>
                <a:latin typeface="Arial" panose="020B0604020202020204" pitchFamily="34" charset="0"/>
                <a:cs typeface="Arial" panose="020B0604020202020204" pitchFamily="34" charset="0"/>
              </a:rPr>
              <a:t>Tamoxifeno</a:t>
            </a:r>
            <a:r>
              <a:rPr lang="es-AR" sz="2400" b="1" dirty="0" smtClean="0">
                <a:solidFill>
                  <a:srgbClr val="C00000"/>
                </a:solidFill>
                <a:latin typeface="Arial" panose="020B0604020202020204" pitchFamily="34" charset="0"/>
                <a:cs typeface="Arial" panose="020B0604020202020204" pitchFamily="34" charset="0"/>
              </a:rPr>
              <a:t> en eficacia (mayor respuesta objetiva)</a:t>
            </a:r>
            <a:endParaRPr lang="es-AR" sz="2400" b="1" dirty="0">
              <a:solidFill>
                <a:srgbClr val="C00000"/>
              </a:solidFill>
              <a:latin typeface="Arial" panose="020B0604020202020204" pitchFamily="34" charset="0"/>
              <a:cs typeface="Arial" panose="020B0604020202020204" pitchFamily="34" charset="0"/>
            </a:endParaRPr>
          </a:p>
        </p:txBody>
      </p:sp>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620" y="1023781"/>
            <a:ext cx="8449376" cy="5595696"/>
          </a:xfrm>
          <a:prstGeom prst="rect">
            <a:avLst/>
          </a:prstGeom>
        </p:spPr>
      </p:pic>
      <p:sp>
        <p:nvSpPr>
          <p:cNvPr id="3" name="Rectángulo 2"/>
          <p:cNvSpPr/>
          <p:nvPr/>
        </p:nvSpPr>
        <p:spPr>
          <a:xfrm>
            <a:off x="2377440" y="4712677"/>
            <a:ext cx="1350498" cy="594918"/>
          </a:xfrm>
          <a:prstGeom prst="rect">
            <a:avLst/>
          </a:prstGeom>
          <a:noFill/>
          <a:ln w="50800" cmpd="thinThick">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p:cNvSpPr/>
          <p:nvPr/>
        </p:nvSpPr>
        <p:spPr>
          <a:xfrm>
            <a:off x="3981157" y="4712677"/>
            <a:ext cx="3179298" cy="594918"/>
          </a:xfrm>
          <a:prstGeom prst="rect">
            <a:avLst/>
          </a:prstGeom>
          <a:no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7441809" y="4712677"/>
            <a:ext cx="1350499" cy="594918"/>
          </a:xfrm>
          <a:prstGeom prst="rect">
            <a:avLst/>
          </a:prstGeom>
          <a:no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887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 name="Imagen 4" descr="Recorte de pantalla"/>
          <p:cNvPicPr>
            <a:picLocks noChangeAspect="1"/>
          </p:cNvPicPr>
          <p:nvPr/>
        </p:nvPicPr>
        <p:blipFill rotWithShape="1">
          <a:blip r:embed="rId3">
            <a:extLst>
              <a:ext uri="{28A0092B-C50C-407E-A947-70E740481C1C}">
                <a14:useLocalDpi xmlns:a14="http://schemas.microsoft.com/office/drawing/2010/main" val="0"/>
              </a:ext>
            </a:extLst>
          </a:blip>
          <a:srcRect t="1066"/>
          <a:stretch/>
        </p:blipFill>
        <p:spPr>
          <a:xfrm>
            <a:off x="1927274" y="1139483"/>
            <a:ext cx="8203764" cy="5615288"/>
          </a:xfrm>
          <a:prstGeom prst="rect">
            <a:avLst/>
          </a:prstGeom>
        </p:spPr>
      </p:pic>
      <p:sp>
        <p:nvSpPr>
          <p:cNvPr id="6" name="CuadroTexto 5"/>
          <p:cNvSpPr txBox="1"/>
          <p:nvPr/>
        </p:nvSpPr>
        <p:spPr>
          <a:xfrm>
            <a:off x="1448973" y="140677"/>
            <a:ext cx="8778240"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Relación entre expresión de RH y respuesta : % de respuesta superiores con </a:t>
            </a:r>
            <a:r>
              <a:rPr lang="es-AR" sz="2400" b="1" dirty="0" err="1" smtClean="0">
                <a:solidFill>
                  <a:srgbClr val="C00000"/>
                </a:solidFill>
                <a:latin typeface="Arial" panose="020B0604020202020204" pitchFamily="34" charset="0"/>
                <a:cs typeface="Arial" panose="020B0604020202020204" pitchFamily="34" charset="0"/>
              </a:rPr>
              <a:t>Letrozole</a:t>
            </a:r>
            <a:r>
              <a:rPr lang="es-AR" sz="2400" b="1" dirty="0" smtClean="0">
                <a:solidFill>
                  <a:srgbClr val="C00000"/>
                </a:solidFill>
                <a:latin typeface="Arial" panose="020B0604020202020204" pitchFamily="34" charset="0"/>
                <a:cs typeface="Arial" panose="020B0604020202020204" pitchFamily="34" charset="0"/>
              </a:rPr>
              <a:t> en cada categoría  </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26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85738"/>
            <a:ext cx="7835707" cy="5842659"/>
          </a:xfrm>
          <a:prstGeom prst="rect">
            <a:avLst/>
          </a:prstGeom>
        </p:spPr>
      </p:pic>
      <p:sp>
        <p:nvSpPr>
          <p:cNvPr id="6" name="CuadroTexto 5"/>
          <p:cNvSpPr txBox="1"/>
          <p:nvPr/>
        </p:nvSpPr>
        <p:spPr>
          <a:xfrm>
            <a:off x="1828800" y="154741"/>
            <a:ext cx="8187397" cy="830997"/>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Neoadyuvancia</a:t>
            </a:r>
            <a:r>
              <a:rPr lang="es-AR" sz="2400" b="1" dirty="0" smtClean="0">
                <a:solidFill>
                  <a:srgbClr val="C00000"/>
                </a:solidFill>
                <a:latin typeface="Arial" panose="020B0604020202020204" pitchFamily="34" charset="0"/>
                <a:cs typeface="Arial" panose="020B0604020202020204" pitchFamily="34" charset="0"/>
              </a:rPr>
              <a:t> con </a:t>
            </a:r>
            <a:r>
              <a:rPr lang="es-AR" sz="2400" b="1" dirty="0" err="1" smtClean="0">
                <a:solidFill>
                  <a:srgbClr val="C00000"/>
                </a:solidFill>
                <a:latin typeface="Arial" panose="020B0604020202020204" pitchFamily="34" charset="0"/>
                <a:cs typeface="Arial" panose="020B0604020202020204" pitchFamily="34" charset="0"/>
              </a:rPr>
              <a:t>Anastrozole</a:t>
            </a:r>
            <a:r>
              <a:rPr lang="es-AR" sz="2400" b="1" dirty="0" smtClean="0">
                <a:solidFill>
                  <a:srgbClr val="C00000"/>
                </a:solidFill>
                <a:latin typeface="Arial" panose="020B0604020202020204" pitchFamily="34" charset="0"/>
                <a:cs typeface="Arial" panose="020B0604020202020204" pitchFamily="34" charset="0"/>
              </a:rPr>
              <a:t> vs </a:t>
            </a:r>
            <a:r>
              <a:rPr lang="es-AR" sz="2400" b="1" dirty="0" err="1" smtClean="0">
                <a:solidFill>
                  <a:srgbClr val="C00000"/>
                </a:solidFill>
                <a:latin typeface="Arial" panose="020B0604020202020204" pitchFamily="34" charset="0"/>
                <a:cs typeface="Arial" panose="020B0604020202020204" pitchFamily="34" charset="0"/>
              </a:rPr>
              <a:t>Tamoxifeno</a:t>
            </a:r>
            <a:r>
              <a:rPr lang="es-AR" sz="2400" b="1" dirty="0" smtClean="0">
                <a:solidFill>
                  <a:srgbClr val="C00000"/>
                </a:solidFill>
                <a:latin typeface="Arial" panose="020B0604020202020204" pitchFamily="34" charset="0"/>
                <a:cs typeface="Arial" panose="020B0604020202020204" pitchFamily="34" charset="0"/>
              </a:rPr>
              <a:t>: IMPACT</a:t>
            </a:r>
            <a:endParaRPr lang="es-AR" sz="2400" b="1" dirty="0">
              <a:solidFill>
                <a:srgbClr val="C00000"/>
              </a:solidFill>
              <a:latin typeface="Arial" panose="020B0604020202020204" pitchFamily="34" charset="0"/>
              <a:cs typeface="Arial" panose="020B0604020202020204" pitchFamily="34" charset="0"/>
            </a:endParaRPr>
          </a:p>
        </p:txBody>
      </p:sp>
      <p:sp>
        <p:nvSpPr>
          <p:cNvPr id="7" name="Marcador de pie de página 6"/>
          <p:cNvSpPr>
            <a:spLocks noGrp="1"/>
          </p:cNvSpPr>
          <p:nvPr>
            <p:ph type="ftr" sz="quarter" idx="11"/>
          </p:nvPr>
        </p:nvSpPr>
        <p:spPr/>
        <p:txBody>
          <a:bodyPr/>
          <a:lstStyle/>
          <a:p>
            <a:r>
              <a:rPr lang="en-US" dirty="0" smtClean="0">
                <a:solidFill>
                  <a:schemeClr val="bg1">
                    <a:alpha val="60000"/>
                  </a:schemeClr>
                </a:solidFill>
              </a:rPr>
              <a:t>Smith; J </a:t>
            </a:r>
            <a:r>
              <a:rPr lang="en-US" dirty="0" err="1" smtClean="0">
                <a:solidFill>
                  <a:schemeClr val="bg1">
                    <a:alpha val="60000"/>
                  </a:schemeClr>
                </a:solidFill>
              </a:rPr>
              <a:t>Clin</a:t>
            </a:r>
            <a:r>
              <a:rPr lang="en-US" dirty="0" smtClean="0">
                <a:solidFill>
                  <a:schemeClr val="bg1">
                    <a:alpha val="60000"/>
                  </a:schemeClr>
                </a:solidFill>
              </a:rPr>
              <a:t> </a:t>
            </a:r>
            <a:r>
              <a:rPr lang="en-US" dirty="0" err="1" smtClean="0">
                <a:solidFill>
                  <a:schemeClr val="bg1">
                    <a:alpha val="60000"/>
                  </a:schemeClr>
                </a:solidFill>
              </a:rPr>
              <a:t>Oncol</a:t>
            </a:r>
            <a:r>
              <a:rPr lang="en-US" dirty="0" smtClean="0">
                <a:solidFill>
                  <a:schemeClr val="bg1">
                    <a:alpha val="60000"/>
                  </a:schemeClr>
                </a:solidFill>
              </a:rPr>
              <a:t> 2005 - 23: 5108</a:t>
            </a:r>
            <a:endParaRPr lang="en-US" dirty="0">
              <a:solidFill>
                <a:schemeClr val="bg1">
                  <a:alpha val="60000"/>
                </a:schemeClr>
              </a:solidFill>
            </a:endParaRPr>
          </a:p>
        </p:txBody>
      </p:sp>
      <p:sp>
        <p:nvSpPr>
          <p:cNvPr id="8" name="CuadroTexto 7"/>
          <p:cNvSpPr txBox="1"/>
          <p:nvPr/>
        </p:nvSpPr>
        <p:spPr>
          <a:xfrm>
            <a:off x="2391499" y="4825217"/>
            <a:ext cx="2293043" cy="1323439"/>
          </a:xfrm>
          <a:prstGeom prst="rect">
            <a:avLst/>
          </a:prstGeom>
          <a:solidFill>
            <a:srgbClr val="002060"/>
          </a:solidFill>
        </p:spPr>
        <p:txBody>
          <a:bodyPr wrap="square" rtlCol="0">
            <a:spAutoFit/>
          </a:bodyPr>
          <a:lstStyle/>
          <a:p>
            <a:r>
              <a:rPr lang="es-AR" sz="1600" b="1" dirty="0">
                <a:latin typeface="Arial Narrow" panose="020B0606020202030204" pitchFamily="34" charset="0"/>
              </a:rPr>
              <a:t>RO: Medida por </a:t>
            </a:r>
            <a:r>
              <a:rPr lang="es-AR" sz="1600" b="1" dirty="0" err="1">
                <a:latin typeface="Arial Narrow" panose="020B0606020202030204" pitchFamily="34" charset="0"/>
              </a:rPr>
              <a:t>calimetro</a:t>
            </a:r>
            <a:r>
              <a:rPr lang="es-AR" sz="1600" b="1" dirty="0">
                <a:latin typeface="Arial Narrow" panose="020B0606020202030204" pitchFamily="34" charset="0"/>
              </a:rPr>
              <a:t> y eco al inicio, 2 , 6 y 12 semanas</a:t>
            </a:r>
          </a:p>
          <a:p>
            <a:r>
              <a:rPr lang="es-AR" sz="1600" b="1" dirty="0">
                <a:latin typeface="Arial Narrow" panose="020B0606020202030204" pitchFamily="34" charset="0"/>
              </a:rPr>
              <a:t>Biopsia al inicio, 2 y 12 semanas</a:t>
            </a:r>
          </a:p>
        </p:txBody>
      </p:sp>
    </p:spTree>
    <p:extLst>
      <p:ext uri="{BB962C8B-B14F-4D97-AF65-F5344CB8AC3E}">
        <p14:creationId xmlns:p14="http://schemas.microsoft.com/office/powerpoint/2010/main" val="3916035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6" name="CuadroTexto 5"/>
          <p:cNvSpPr txBox="1"/>
          <p:nvPr/>
        </p:nvSpPr>
        <p:spPr>
          <a:xfrm>
            <a:off x="1828800" y="154741"/>
            <a:ext cx="8187397" cy="1107996"/>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Neoadyuvancia</a:t>
            </a:r>
            <a:r>
              <a:rPr lang="es-AR" sz="2400" b="1" dirty="0" smtClean="0">
                <a:solidFill>
                  <a:srgbClr val="C00000"/>
                </a:solidFill>
                <a:latin typeface="Arial" panose="020B0604020202020204" pitchFamily="34" charset="0"/>
                <a:cs typeface="Arial" panose="020B0604020202020204" pitchFamily="34" charset="0"/>
              </a:rPr>
              <a:t> con </a:t>
            </a:r>
            <a:r>
              <a:rPr lang="es-AR" sz="2400" b="1" dirty="0" err="1" smtClean="0">
                <a:solidFill>
                  <a:srgbClr val="C00000"/>
                </a:solidFill>
                <a:latin typeface="Arial" panose="020B0604020202020204" pitchFamily="34" charset="0"/>
                <a:cs typeface="Arial" panose="020B0604020202020204" pitchFamily="34" charset="0"/>
              </a:rPr>
              <a:t>Anastrozole</a:t>
            </a:r>
            <a:r>
              <a:rPr lang="es-AR" sz="2400" b="1" dirty="0" smtClean="0">
                <a:solidFill>
                  <a:srgbClr val="C00000"/>
                </a:solidFill>
                <a:latin typeface="Arial" panose="020B0604020202020204" pitchFamily="34" charset="0"/>
                <a:cs typeface="Arial" panose="020B0604020202020204" pitchFamily="34" charset="0"/>
              </a:rPr>
              <a:t> vs </a:t>
            </a:r>
            <a:r>
              <a:rPr lang="es-AR" sz="2400" b="1" dirty="0" err="1" smtClean="0">
                <a:solidFill>
                  <a:srgbClr val="C00000"/>
                </a:solidFill>
                <a:latin typeface="Arial" panose="020B0604020202020204" pitchFamily="34" charset="0"/>
                <a:cs typeface="Arial" panose="020B0604020202020204" pitchFamily="34" charset="0"/>
              </a:rPr>
              <a:t>Tamoxifeno</a:t>
            </a:r>
            <a:r>
              <a:rPr lang="es-AR" sz="2400" b="1" dirty="0" smtClean="0">
                <a:solidFill>
                  <a:srgbClr val="C00000"/>
                </a:solidFill>
                <a:latin typeface="Arial" panose="020B0604020202020204" pitchFamily="34" charset="0"/>
                <a:cs typeface="Arial" panose="020B0604020202020204" pitchFamily="34" charset="0"/>
              </a:rPr>
              <a:t>: IMPACT</a:t>
            </a:r>
          </a:p>
          <a:p>
            <a:endParaRPr lang="es-AR" dirty="0"/>
          </a:p>
        </p:txBody>
      </p:sp>
      <p:sp>
        <p:nvSpPr>
          <p:cNvPr id="7" name="Marcador de pie de página 6"/>
          <p:cNvSpPr>
            <a:spLocks noGrp="1"/>
          </p:cNvSpPr>
          <p:nvPr>
            <p:ph type="ftr" sz="quarter" idx="11"/>
          </p:nvPr>
        </p:nvSpPr>
        <p:spPr/>
        <p:txBody>
          <a:bodyPr/>
          <a:lstStyle/>
          <a:p>
            <a:r>
              <a:rPr lang="en-US" dirty="0" smtClean="0">
                <a:solidFill>
                  <a:schemeClr val="bg1">
                    <a:alpha val="60000"/>
                  </a:schemeClr>
                </a:solidFill>
              </a:rPr>
              <a:t>Smith; J </a:t>
            </a:r>
            <a:r>
              <a:rPr lang="en-US" dirty="0" err="1" smtClean="0">
                <a:solidFill>
                  <a:schemeClr val="bg1">
                    <a:alpha val="60000"/>
                  </a:schemeClr>
                </a:solidFill>
              </a:rPr>
              <a:t>Clin</a:t>
            </a:r>
            <a:r>
              <a:rPr lang="en-US" dirty="0" smtClean="0">
                <a:solidFill>
                  <a:schemeClr val="bg1">
                    <a:alpha val="60000"/>
                  </a:schemeClr>
                </a:solidFill>
              </a:rPr>
              <a:t> </a:t>
            </a:r>
            <a:r>
              <a:rPr lang="en-US" dirty="0" err="1" smtClean="0">
                <a:solidFill>
                  <a:schemeClr val="bg1">
                    <a:alpha val="60000"/>
                  </a:schemeClr>
                </a:solidFill>
              </a:rPr>
              <a:t>Oncol</a:t>
            </a:r>
            <a:r>
              <a:rPr lang="en-US" dirty="0" smtClean="0">
                <a:solidFill>
                  <a:schemeClr val="bg1">
                    <a:alpha val="60000"/>
                  </a:schemeClr>
                </a:solidFill>
              </a:rPr>
              <a:t> 2005 - 23: 5108</a:t>
            </a:r>
            <a:endParaRPr lang="en-US" dirty="0">
              <a:solidFill>
                <a:schemeClr val="bg1">
                  <a:alpha val="6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042810879"/>
              </p:ext>
            </p:extLst>
          </p:nvPr>
        </p:nvGraphicFramePr>
        <p:xfrm>
          <a:off x="1792849" y="1237955"/>
          <a:ext cx="8127999" cy="1513708"/>
        </p:xfrm>
        <a:graphic>
          <a:graphicData uri="http://schemas.openxmlformats.org/drawingml/2006/table">
            <a:tbl>
              <a:tblPr firstRow="1" bandRow="1">
                <a:tableStyleId>{5C22544A-7EE6-4342-B048-85BDC9FD1C3A}</a:tableStyleId>
              </a:tblPr>
              <a:tblGrid>
                <a:gridCol w="2709333"/>
                <a:gridCol w="2709333"/>
                <a:gridCol w="2709333"/>
              </a:tblGrid>
              <a:tr h="378427">
                <a:tc>
                  <a:txBody>
                    <a:bodyPr/>
                    <a:lstStyle/>
                    <a:p>
                      <a:r>
                        <a:rPr lang="es-AR" dirty="0" smtClean="0"/>
                        <a:t>RO</a:t>
                      </a:r>
                      <a:endParaRPr lang="es-AR" dirty="0"/>
                    </a:p>
                  </a:txBody>
                  <a:tcPr/>
                </a:tc>
                <a:tc>
                  <a:txBody>
                    <a:bodyPr/>
                    <a:lstStyle/>
                    <a:p>
                      <a:r>
                        <a:rPr lang="es-AR" dirty="0" err="1" smtClean="0"/>
                        <a:t>Calímetro</a:t>
                      </a:r>
                      <a:endParaRPr lang="es-AR" dirty="0"/>
                    </a:p>
                  </a:txBody>
                  <a:tcPr/>
                </a:tc>
                <a:tc>
                  <a:txBody>
                    <a:bodyPr/>
                    <a:lstStyle/>
                    <a:p>
                      <a:r>
                        <a:rPr lang="es-AR" dirty="0" smtClean="0"/>
                        <a:t>Ecografía</a:t>
                      </a:r>
                      <a:endParaRPr lang="es-AR" dirty="0"/>
                    </a:p>
                  </a:txBody>
                  <a:tcPr/>
                </a:tc>
              </a:tr>
              <a:tr h="378427">
                <a:tc>
                  <a:txBody>
                    <a:bodyPr/>
                    <a:lstStyle/>
                    <a:p>
                      <a:r>
                        <a:rPr lang="es-AR" b="1" dirty="0" err="1" smtClean="0"/>
                        <a:t>Anastrozole</a:t>
                      </a:r>
                      <a:r>
                        <a:rPr lang="es-AR" b="1" dirty="0" smtClean="0"/>
                        <a:t> (A)</a:t>
                      </a:r>
                      <a:endParaRPr lang="es-AR" b="1" dirty="0"/>
                    </a:p>
                  </a:txBody>
                  <a:tcPr/>
                </a:tc>
                <a:tc>
                  <a:txBody>
                    <a:bodyPr/>
                    <a:lstStyle/>
                    <a:p>
                      <a:r>
                        <a:rPr lang="es-AR" b="1" dirty="0" smtClean="0"/>
                        <a:t>37%</a:t>
                      </a:r>
                      <a:endParaRPr lang="es-AR" b="1" dirty="0"/>
                    </a:p>
                  </a:txBody>
                  <a:tcPr/>
                </a:tc>
                <a:tc>
                  <a:txBody>
                    <a:bodyPr/>
                    <a:lstStyle/>
                    <a:p>
                      <a:r>
                        <a:rPr lang="es-AR" b="1" dirty="0" smtClean="0"/>
                        <a:t>24%</a:t>
                      </a:r>
                      <a:endParaRPr lang="es-AR" b="1" dirty="0"/>
                    </a:p>
                  </a:txBody>
                  <a:tcPr/>
                </a:tc>
              </a:tr>
              <a:tr h="378427">
                <a:tc>
                  <a:txBody>
                    <a:bodyPr/>
                    <a:lstStyle/>
                    <a:p>
                      <a:r>
                        <a:rPr lang="es-AR" b="1" dirty="0" err="1" smtClean="0"/>
                        <a:t>Tamoxifeno</a:t>
                      </a:r>
                      <a:r>
                        <a:rPr lang="es-AR" b="1" dirty="0" smtClean="0"/>
                        <a:t> (T)</a:t>
                      </a:r>
                      <a:endParaRPr lang="es-AR" b="1" dirty="0"/>
                    </a:p>
                  </a:txBody>
                  <a:tcPr/>
                </a:tc>
                <a:tc>
                  <a:txBody>
                    <a:bodyPr/>
                    <a:lstStyle/>
                    <a:p>
                      <a:r>
                        <a:rPr lang="es-AR" b="1" dirty="0" smtClean="0"/>
                        <a:t>36%</a:t>
                      </a:r>
                      <a:endParaRPr lang="es-AR" b="1" dirty="0"/>
                    </a:p>
                  </a:txBody>
                  <a:tcPr/>
                </a:tc>
                <a:tc>
                  <a:txBody>
                    <a:bodyPr/>
                    <a:lstStyle/>
                    <a:p>
                      <a:r>
                        <a:rPr lang="es-AR" b="1" dirty="0" smtClean="0"/>
                        <a:t>20%</a:t>
                      </a:r>
                      <a:endParaRPr lang="es-AR" b="1" dirty="0"/>
                    </a:p>
                  </a:txBody>
                  <a:tcPr/>
                </a:tc>
              </a:tr>
              <a:tr h="378427">
                <a:tc>
                  <a:txBody>
                    <a:bodyPr/>
                    <a:lstStyle/>
                    <a:p>
                      <a:r>
                        <a:rPr lang="es-AR" b="1" dirty="0" smtClean="0"/>
                        <a:t>A + T</a:t>
                      </a:r>
                      <a:endParaRPr lang="es-AR" b="1" dirty="0"/>
                    </a:p>
                  </a:txBody>
                  <a:tcPr/>
                </a:tc>
                <a:tc>
                  <a:txBody>
                    <a:bodyPr/>
                    <a:lstStyle/>
                    <a:p>
                      <a:r>
                        <a:rPr lang="es-AR" b="1" dirty="0" smtClean="0"/>
                        <a:t>39%</a:t>
                      </a:r>
                      <a:endParaRPr lang="es-AR" b="1" dirty="0"/>
                    </a:p>
                  </a:txBody>
                  <a:tcPr/>
                </a:tc>
                <a:tc>
                  <a:txBody>
                    <a:bodyPr/>
                    <a:lstStyle/>
                    <a:p>
                      <a:r>
                        <a:rPr lang="es-AR" b="1" dirty="0" smtClean="0"/>
                        <a:t>28%</a:t>
                      </a:r>
                      <a:endParaRPr lang="es-AR" b="1" dirty="0"/>
                    </a:p>
                  </a:txBody>
                  <a:tcPr/>
                </a:tc>
              </a:tr>
            </a:tbl>
          </a:graphicData>
        </a:graphic>
      </p:graphicFrame>
      <p:sp>
        <p:nvSpPr>
          <p:cNvPr id="3" name="CuadroTexto 2"/>
          <p:cNvSpPr txBox="1"/>
          <p:nvPr/>
        </p:nvSpPr>
        <p:spPr>
          <a:xfrm>
            <a:off x="970671" y="3066756"/>
            <a:ext cx="9340947" cy="1200329"/>
          </a:xfrm>
          <a:prstGeom prst="rect">
            <a:avLst/>
          </a:prstGeom>
          <a:noFill/>
        </p:spPr>
        <p:txBody>
          <a:bodyPr wrap="square" rtlCol="0">
            <a:spAutoFit/>
          </a:bodyPr>
          <a:lstStyle/>
          <a:p>
            <a:pPr algn="just"/>
            <a:r>
              <a:rPr lang="es-AR" sz="2400" dirty="0" smtClean="0">
                <a:solidFill>
                  <a:schemeClr val="bg1"/>
                </a:solidFill>
                <a:latin typeface="Arial" panose="020B0604020202020204" pitchFamily="34" charset="0"/>
                <a:cs typeface="Arial" panose="020B0604020202020204" pitchFamily="34" charset="0"/>
              </a:rPr>
              <a:t>En un subgrupo de 124 pacientes evaluados por cirujano que hubieran requerido mastectomía la diferencia en tasa de respuesta tampoco fue significativa</a:t>
            </a:r>
            <a:endParaRPr lang="es-AR" sz="2400" dirty="0">
              <a:solidFill>
                <a:schemeClr val="bg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34785454"/>
              </p:ext>
            </p:extLst>
          </p:nvPr>
        </p:nvGraphicFramePr>
        <p:xfrm>
          <a:off x="1863186" y="4524198"/>
          <a:ext cx="8128000" cy="1463040"/>
        </p:xfrm>
        <a:graphic>
          <a:graphicData uri="http://schemas.openxmlformats.org/drawingml/2006/table">
            <a:tbl>
              <a:tblPr firstRow="1" bandRow="1">
                <a:tableStyleId>{5C22544A-7EE6-4342-B048-85BDC9FD1C3A}</a:tableStyleId>
              </a:tblPr>
              <a:tblGrid>
                <a:gridCol w="4064000"/>
                <a:gridCol w="4064000"/>
              </a:tblGrid>
              <a:tr h="0">
                <a:tc>
                  <a:txBody>
                    <a:bodyPr/>
                    <a:lstStyle/>
                    <a:p>
                      <a:r>
                        <a:rPr lang="es-AR" dirty="0" smtClean="0"/>
                        <a:t>RO</a:t>
                      </a:r>
                      <a:endParaRPr lang="es-AR" dirty="0"/>
                    </a:p>
                  </a:txBody>
                  <a:tcPr/>
                </a:tc>
                <a:tc>
                  <a:txBody>
                    <a:bodyPr/>
                    <a:lstStyle/>
                    <a:p>
                      <a:endParaRPr lang="es-AR" dirty="0"/>
                    </a:p>
                  </a:txBody>
                  <a:tcPr/>
                </a:tc>
              </a:tr>
              <a:tr h="0">
                <a:tc>
                  <a:txBody>
                    <a:bodyPr/>
                    <a:lstStyle/>
                    <a:p>
                      <a:r>
                        <a:rPr lang="es-AR" b="1" dirty="0" smtClean="0"/>
                        <a:t>A</a:t>
                      </a:r>
                      <a:endParaRPr lang="es-AR" b="1" dirty="0"/>
                    </a:p>
                  </a:txBody>
                  <a:tcPr/>
                </a:tc>
                <a:tc>
                  <a:txBody>
                    <a:bodyPr/>
                    <a:lstStyle/>
                    <a:p>
                      <a:r>
                        <a:rPr lang="es-AR" b="1" dirty="0" smtClean="0"/>
                        <a:t>39%</a:t>
                      </a:r>
                      <a:endParaRPr lang="es-AR" b="1" dirty="0"/>
                    </a:p>
                  </a:txBody>
                  <a:tcPr/>
                </a:tc>
              </a:tr>
              <a:tr h="0">
                <a:tc>
                  <a:txBody>
                    <a:bodyPr/>
                    <a:lstStyle/>
                    <a:p>
                      <a:r>
                        <a:rPr lang="es-AR" b="1" dirty="0" smtClean="0"/>
                        <a:t>T</a:t>
                      </a:r>
                      <a:endParaRPr lang="es-AR" b="1" dirty="0"/>
                    </a:p>
                  </a:txBody>
                  <a:tcPr/>
                </a:tc>
                <a:tc>
                  <a:txBody>
                    <a:bodyPr/>
                    <a:lstStyle/>
                    <a:p>
                      <a:r>
                        <a:rPr lang="es-AR" b="1" dirty="0" smtClean="0"/>
                        <a:t>28%</a:t>
                      </a:r>
                      <a:endParaRPr lang="es-AR" b="1" dirty="0"/>
                    </a:p>
                  </a:txBody>
                  <a:tcPr/>
                </a:tc>
              </a:tr>
              <a:tr h="0">
                <a:tc>
                  <a:txBody>
                    <a:bodyPr/>
                    <a:lstStyle/>
                    <a:p>
                      <a:r>
                        <a:rPr lang="es-AR" b="1" dirty="0" smtClean="0"/>
                        <a:t>A + T</a:t>
                      </a:r>
                      <a:endParaRPr lang="es-AR" b="1" dirty="0"/>
                    </a:p>
                  </a:txBody>
                  <a:tcPr/>
                </a:tc>
                <a:tc>
                  <a:txBody>
                    <a:bodyPr/>
                    <a:lstStyle/>
                    <a:p>
                      <a:r>
                        <a:rPr lang="es-AR" b="1" dirty="0" smtClean="0"/>
                        <a:t>36%</a:t>
                      </a:r>
                      <a:endParaRPr lang="es-AR" b="1" dirty="0"/>
                    </a:p>
                  </a:txBody>
                  <a:tcPr/>
                </a:tc>
              </a:tr>
            </a:tbl>
          </a:graphicData>
        </a:graphic>
      </p:graphicFrame>
    </p:spTree>
    <p:extLst>
      <p:ext uri="{BB962C8B-B14F-4D97-AF65-F5344CB8AC3E}">
        <p14:creationId xmlns:p14="http://schemas.microsoft.com/office/powerpoint/2010/main" val="355648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6" name="CuadroTexto 5"/>
          <p:cNvSpPr txBox="1"/>
          <p:nvPr/>
        </p:nvSpPr>
        <p:spPr>
          <a:xfrm>
            <a:off x="1828800" y="154741"/>
            <a:ext cx="8187397" cy="1200329"/>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IMPACT: % de conversión a cirugía conservadora diferencia significativa a favor de </a:t>
            </a:r>
            <a:r>
              <a:rPr lang="es-AR" sz="2400" b="1" dirty="0" err="1" smtClean="0">
                <a:solidFill>
                  <a:srgbClr val="C00000"/>
                </a:solidFill>
                <a:latin typeface="Arial" panose="020B0604020202020204" pitchFamily="34" charset="0"/>
                <a:cs typeface="Arial" panose="020B0604020202020204" pitchFamily="34" charset="0"/>
              </a:rPr>
              <a:t>letrozole</a:t>
            </a:r>
            <a:endParaRPr lang="es-AR" sz="2400" b="1" dirty="0" smtClean="0">
              <a:solidFill>
                <a:srgbClr val="C00000"/>
              </a:solidFill>
              <a:latin typeface="Arial" panose="020B0604020202020204" pitchFamily="34" charset="0"/>
              <a:cs typeface="Arial" panose="020B0604020202020204" pitchFamily="34" charset="0"/>
            </a:endParaRPr>
          </a:p>
          <a:p>
            <a:pPr algn="ctr"/>
            <a:endParaRPr lang="es-AR" sz="2400" b="1" dirty="0">
              <a:solidFill>
                <a:srgbClr val="C00000"/>
              </a:solidFill>
              <a:latin typeface="Arial" panose="020B0604020202020204" pitchFamily="34" charset="0"/>
              <a:cs typeface="Arial" panose="020B0604020202020204" pitchFamily="34" charset="0"/>
            </a:endParaRPr>
          </a:p>
        </p:txBody>
      </p:sp>
      <p:sp>
        <p:nvSpPr>
          <p:cNvPr id="7" name="Marcador de pie de página 6"/>
          <p:cNvSpPr>
            <a:spLocks noGrp="1"/>
          </p:cNvSpPr>
          <p:nvPr>
            <p:ph type="ftr" sz="quarter" idx="11"/>
          </p:nvPr>
        </p:nvSpPr>
        <p:spPr/>
        <p:txBody>
          <a:bodyPr/>
          <a:lstStyle/>
          <a:p>
            <a:r>
              <a:rPr lang="en-US" smtClean="0"/>
              <a:t>Smith; J Clin Oncol 2005 - 23: 5108</a:t>
            </a:r>
            <a:endParaRPr lang="en-US" dirty="0"/>
          </a:p>
        </p:txBody>
      </p:sp>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97281"/>
            <a:ext cx="8669751" cy="5511302"/>
          </a:xfrm>
          <a:prstGeom prst="rect">
            <a:avLst/>
          </a:prstGeom>
        </p:spPr>
      </p:pic>
    </p:spTree>
    <p:extLst>
      <p:ext uri="{BB962C8B-B14F-4D97-AF65-F5344CB8AC3E}">
        <p14:creationId xmlns:p14="http://schemas.microsoft.com/office/powerpoint/2010/main" val="28238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r>
              <a:rPr lang="en-US" dirty="0" err="1" smtClean="0">
                <a:solidFill>
                  <a:schemeClr val="bg1">
                    <a:alpha val="60000"/>
                  </a:schemeClr>
                </a:solidFill>
              </a:rPr>
              <a:t>Dowsett</a:t>
            </a:r>
            <a:r>
              <a:rPr lang="en-US" dirty="0" smtClean="0">
                <a:solidFill>
                  <a:schemeClr val="bg1">
                    <a:alpha val="60000"/>
                  </a:schemeClr>
                </a:solidFill>
              </a:rPr>
              <a:t>; J </a:t>
            </a:r>
            <a:r>
              <a:rPr lang="en-US" dirty="0" err="1" smtClean="0">
                <a:solidFill>
                  <a:schemeClr val="bg1">
                    <a:alpha val="60000"/>
                  </a:schemeClr>
                </a:solidFill>
              </a:rPr>
              <a:t>Clin</a:t>
            </a:r>
            <a:r>
              <a:rPr lang="en-US" dirty="0" smtClean="0">
                <a:solidFill>
                  <a:schemeClr val="bg1">
                    <a:alpha val="60000"/>
                  </a:schemeClr>
                </a:solidFill>
              </a:rPr>
              <a:t> </a:t>
            </a:r>
            <a:r>
              <a:rPr lang="en-US" dirty="0" err="1" smtClean="0">
                <a:solidFill>
                  <a:schemeClr val="bg1">
                    <a:alpha val="60000"/>
                  </a:schemeClr>
                </a:solidFill>
              </a:rPr>
              <a:t>Oncol</a:t>
            </a:r>
            <a:r>
              <a:rPr lang="en-US" dirty="0" smtClean="0">
                <a:solidFill>
                  <a:schemeClr val="bg1">
                    <a:alpha val="60000"/>
                  </a:schemeClr>
                </a:solidFill>
              </a:rPr>
              <a:t> 2005 - 23: 2477</a:t>
            </a:r>
            <a:endParaRPr lang="en-US" dirty="0">
              <a:solidFill>
                <a:schemeClr val="bg1">
                  <a:alpha val="60000"/>
                </a:schemeClr>
              </a:solidFill>
            </a:endParaRPr>
          </a:p>
        </p:txBody>
      </p:sp>
      <p:pic>
        <p:nvPicPr>
          <p:cNvPr id="7" name="Imagen 6" descr="Recorte de pantalla"/>
          <p:cNvPicPr>
            <a:picLocks noChangeAspect="1"/>
          </p:cNvPicPr>
          <p:nvPr/>
        </p:nvPicPr>
        <p:blipFill rotWithShape="1">
          <a:blip r:embed="rId3">
            <a:extLst>
              <a:ext uri="{28A0092B-C50C-407E-A947-70E740481C1C}">
                <a14:useLocalDpi xmlns:a14="http://schemas.microsoft.com/office/drawing/2010/main" val="0"/>
              </a:ext>
            </a:extLst>
          </a:blip>
          <a:srcRect t="12592" b="542"/>
          <a:stretch/>
        </p:blipFill>
        <p:spPr>
          <a:xfrm>
            <a:off x="1800665" y="1069146"/>
            <a:ext cx="8651631" cy="5556739"/>
          </a:xfrm>
          <a:prstGeom prst="rect">
            <a:avLst/>
          </a:prstGeom>
        </p:spPr>
      </p:pic>
      <p:sp>
        <p:nvSpPr>
          <p:cNvPr id="8" name="CuadroTexto 7"/>
          <p:cNvSpPr txBox="1"/>
          <p:nvPr/>
        </p:nvSpPr>
        <p:spPr>
          <a:xfrm>
            <a:off x="1800665" y="281354"/>
            <a:ext cx="8651631"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Punto Final “Biológico”: Cambio en el % de Ki 67 basal a las 2 y 12 semanas</a:t>
            </a:r>
            <a:endParaRPr lang="es-AR" sz="2400" b="1" dirty="0">
              <a:solidFill>
                <a:srgbClr val="C00000"/>
              </a:solidFill>
              <a:latin typeface="Arial" panose="020B0604020202020204" pitchFamily="34" charset="0"/>
              <a:cs typeface="Arial" panose="020B0604020202020204" pitchFamily="34" charset="0"/>
            </a:endParaRPr>
          </a:p>
        </p:txBody>
      </p:sp>
      <p:sp>
        <p:nvSpPr>
          <p:cNvPr id="9" name="Rectángulo 8"/>
          <p:cNvSpPr/>
          <p:nvPr/>
        </p:nvSpPr>
        <p:spPr>
          <a:xfrm>
            <a:off x="3334043" y="4825218"/>
            <a:ext cx="4979963" cy="1083213"/>
          </a:xfrm>
          <a:prstGeom prst="rect">
            <a:avLst/>
          </a:prstGeom>
          <a:noFill/>
          <a:ln w="50800">
            <a:gradFill flip="none" rotWithShape="1">
              <a:gsLst>
                <a:gs pos="0">
                  <a:schemeClr val="accent1">
                    <a:lumMod val="50000"/>
                  </a:schemeClr>
                </a:gs>
                <a:gs pos="23000">
                  <a:schemeClr val="accent2"/>
                </a:gs>
                <a:gs pos="69000">
                  <a:schemeClr val="accent1"/>
                </a:gs>
                <a:gs pos="97000">
                  <a:schemeClr val="accent1">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14130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5" y="689318"/>
            <a:ext cx="7602624" cy="6073911"/>
          </a:xfrm>
          <a:prstGeom prst="rect">
            <a:avLst/>
          </a:prstGeom>
        </p:spPr>
      </p:pic>
      <p:sp>
        <p:nvSpPr>
          <p:cNvPr id="3" name="CuadroTexto 2"/>
          <p:cNvSpPr txBox="1"/>
          <p:nvPr/>
        </p:nvSpPr>
        <p:spPr>
          <a:xfrm>
            <a:off x="759655" y="112542"/>
            <a:ext cx="9425354"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IMPACT: Cambio en la expresión de Ki 67 y SLP a largo plazo</a:t>
            </a:r>
            <a:endParaRPr lang="es-AR" sz="2400" b="1" dirty="0">
              <a:solidFill>
                <a:srgbClr val="C00000"/>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r>
              <a:rPr lang="en-US" dirty="0" err="1" smtClean="0">
                <a:solidFill>
                  <a:schemeClr val="bg1">
                    <a:alpha val="60000"/>
                  </a:schemeClr>
                </a:solidFill>
              </a:rPr>
              <a:t>Dowsett</a:t>
            </a:r>
            <a:r>
              <a:rPr lang="en-US" dirty="0" smtClean="0">
                <a:solidFill>
                  <a:schemeClr val="bg1">
                    <a:alpha val="60000"/>
                  </a:schemeClr>
                </a:solidFill>
              </a:rPr>
              <a:t>; </a:t>
            </a:r>
            <a:r>
              <a:rPr lang="en-US" dirty="0" err="1" smtClean="0">
                <a:solidFill>
                  <a:schemeClr val="bg1">
                    <a:alpha val="60000"/>
                  </a:schemeClr>
                </a:solidFill>
              </a:rPr>
              <a:t>Clin</a:t>
            </a:r>
            <a:r>
              <a:rPr lang="en-US" dirty="0" smtClean="0">
                <a:solidFill>
                  <a:schemeClr val="bg1">
                    <a:alpha val="60000"/>
                  </a:schemeClr>
                </a:solidFill>
              </a:rPr>
              <a:t> Cancer Res 2011 - 11: 951s</a:t>
            </a:r>
            <a:endParaRPr lang="en-US" dirty="0">
              <a:solidFill>
                <a:schemeClr val="bg1">
                  <a:alpha val="60000"/>
                </a:schemeClr>
              </a:solidFill>
            </a:endParaRPr>
          </a:p>
        </p:txBody>
      </p:sp>
    </p:spTree>
    <p:extLst>
      <p:ext uri="{BB962C8B-B14F-4D97-AF65-F5344CB8AC3E}">
        <p14:creationId xmlns:p14="http://schemas.microsoft.com/office/powerpoint/2010/main" val="155190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1856935" y="422031"/>
            <a:ext cx="8440616"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Hormonoterapia </a:t>
            </a:r>
            <a:r>
              <a:rPr lang="es-AR" sz="2400" b="1" dirty="0" err="1" smtClean="0">
                <a:solidFill>
                  <a:srgbClr val="C00000"/>
                </a:solidFill>
                <a:latin typeface="Arial" panose="020B0604020202020204" pitchFamily="34" charset="0"/>
                <a:cs typeface="Arial" panose="020B0604020202020204" pitchFamily="34" charset="0"/>
              </a:rPr>
              <a:t>Neoadyuvante</a:t>
            </a:r>
            <a:r>
              <a:rPr lang="es-AR" sz="2400" b="1" dirty="0" smtClean="0">
                <a:solidFill>
                  <a:srgbClr val="C00000"/>
                </a:solidFill>
                <a:latin typeface="Arial" panose="020B0604020202020204" pitchFamily="34" charset="0"/>
                <a:cs typeface="Arial" panose="020B0604020202020204" pitchFamily="34" charset="0"/>
              </a:rPr>
              <a:t>: ¿Cuánto tiempo tratar?</a:t>
            </a:r>
            <a:endParaRPr lang="es-AR" sz="2400" b="1"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a:srcRect l="24015" t="7164" r="23222" b="35336"/>
          <a:stretch/>
        </p:blipFill>
        <p:spPr>
          <a:xfrm>
            <a:off x="422031" y="942535"/>
            <a:ext cx="4670474" cy="2861622"/>
          </a:xfrm>
          <a:prstGeom prst="rect">
            <a:avLst/>
          </a:prstGeom>
        </p:spPr>
      </p:pic>
      <p:pic>
        <p:nvPicPr>
          <p:cNvPr id="5" name="Imagen 4"/>
          <p:cNvPicPr>
            <a:picLocks noChangeAspect="1"/>
          </p:cNvPicPr>
          <p:nvPr/>
        </p:nvPicPr>
        <p:blipFill rotWithShape="1">
          <a:blip r:embed="rId4"/>
          <a:srcRect l="25205" t="11010" r="50577" b="61491"/>
          <a:stretch/>
        </p:blipFill>
        <p:spPr>
          <a:xfrm>
            <a:off x="5003519" y="2716290"/>
            <a:ext cx="5725551" cy="3655150"/>
          </a:xfrm>
          <a:prstGeom prst="rect">
            <a:avLst/>
          </a:prstGeom>
        </p:spPr>
      </p:pic>
      <p:sp>
        <p:nvSpPr>
          <p:cNvPr id="6" name="Rectángulo 5"/>
          <p:cNvSpPr/>
          <p:nvPr/>
        </p:nvSpPr>
        <p:spPr>
          <a:xfrm>
            <a:off x="4890975" y="5574339"/>
            <a:ext cx="6105379" cy="534573"/>
          </a:xfrm>
          <a:prstGeom prst="rect">
            <a:avLst/>
          </a:prstGeom>
          <a:noFill/>
          <a:ln w="50800">
            <a:gradFill flip="none" rotWithShape="1">
              <a:gsLst>
                <a:gs pos="0">
                  <a:schemeClr val="accent1">
                    <a:lumMod val="89000"/>
                  </a:schemeClr>
                </a:gs>
                <a:gs pos="23000">
                  <a:srgbClr val="A32F0B"/>
                </a:gs>
                <a:gs pos="66000">
                  <a:srgbClr val="A32F0B"/>
                </a:gs>
                <a:gs pos="97000">
                  <a:schemeClr val="accent1">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Marcador de pie de página 6"/>
          <p:cNvSpPr>
            <a:spLocks noGrp="1"/>
          </p:cNvSpPr>
          <p:nvPr>
            <p:ph type="ftr" sz="quarter" idx="11"/>
          </p:nvPr>
        </p:nvSpPr>
        <p:spPr>
          <a:xfrm rot="5400000">
            <a:off x="9570551" y="3000214"/>
            <a:ext cx="3859795" cy="304801"/>
          </a:xfrm>
        </p:spPr>
        <p:txBody>
          <a:bodyPr/>
          <a:lstStyle/>
          <a:p>
            <a:r>
              <a:rPr lang="en-US" dirty="0" err="1" smtClean="0"/>
              <a:t>Allevi</a:t>
            </a:r>
            <a:r>
              <a:rPr lang="en-US" dirty="0" smtClean="0"/>
              <a:t>; </a:t>
            </a:r>
            <a:r>
              <a:rPr lang="en-US" dirty="0" smtClean="0">
                <a:solidFill>
                  <a:schemeClr val="bg1">
                    <a:alpha val="60000"/>
                  </a:schemeClr>
                </a:solidFill>
              </a:rPr>
              <a:t>Br J Cancer 2013 - 1567// </a:t>
            </a:r>
            <a:r>
              <a:rPr lang="en-US" dirty="0" err="1" smtClean="0">
                <a:solidFill>
                  <a:schemeClr val="bg1">
                    <a:alpha val="60000"/>
                  </a:schemeClr>
                </a:solidFill>
              </a:rPr>
              <a:t>Fontein</a:t>
            </a:r>
            <a:r>
              <a:rPr lang="en-US" dirty="0" smtClean="0">
                <a:solidFill>
                  <a:schemeClr val="bg1">
                    <a:alpha val="60000"/>
                  </a:schemeClr>
                </a:solidFill>
              </a:rPr>
              <a:t>; </a:t>
            </a:r>
            <a:r>
              <a:rPr lang="en-US" dirty="0" err="1" smtClean="0">
                <a:solidFill>
                  <a:schemeClr val="bg1">
                    <a:alpha val="60000"/>
                  </a:schemeClr>
                </a:solidFill>
              </a:rPr>
              <a:t>Eur</a:t>
            </a:r>
            <a:r>
              <a:rPr lang="en-US" dirty="0" smtClean="0">
                <a:solidFill>
                  <a:schemeClr val="bg1">
                    <a:alpha val="60000"/>
                  </a:schemeClr>
                </a:solidFill>
              </a:rPr>
              <a:t> J Cancer 2014 </a:t>
            </a:r>
            <a:r>
              <a:rPr lang="en-US" dirty="0" smtClean="0"/>
              <a:t>- 50: 2190</a:t>
            </a:r>
            <a:endParaRPr lang="en-US" dirty="0"/>
          </a:p>
        </p:txBody>
      </p:sp>
    </p:spTree>
    <p:extLst>
      <p:ext uri="{BB962C8B-B14F-4D97-AF65-F5344CB8AC3E}">
        <p14:creationId xmlns:p14="http://schemas.microsoft.com/office/powerpoint/2010/main" val="19339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02" y="1016009"/>
            <a:ext cx="8442007" cy="54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pie de página 3"/>
          <p:cNvSpPr>
            <a:spLocks noGrp="1"/>
          </p:cNvSpPr>
          <p:nvPr>
            <p:ph type="ftr" sz="quarter" idx="11"/>
          </p:nvPr>
        </p:nvSpPr>
        <p:spPr>
          <a:xfrm rot="5400000">
            <a:off x="9331400" y="2841394"/>
            <a:ext cx="3859795" cy="304801"/>
          </a:xfrm>
        </p:spPr>
        <p:txBody>
          <a:bodyPr/>
          <a:lstStyle/>
          <a:p>
            <a:r>
              <a:rPr lang="en-US" dirty="0" err="1" smtClean="0">
                <a:solidFill>
                  <a:schemeClr val="bg1">
                    <a:alpha val="60000"/>
                  </a:schemeClr>
                </a:solidFill>
              </a:rPr>
              <a:t>Semiglazov</a:t>
            </a:r>
            <a:r>
              <a:rPr lang="en-US" dirty="0" smtClean="0">
                <a:solidFill>
                  <a:schemeClr val="bg1">
                    <a:alpha val="60000"/>
                  </a:schemeClr>
                </a:solidFill>
              </a:rPr>
              <a:t>; Cancer 2007 - 110: 244</a:t>
            </a:r>
            <a:endParaRPr lang="en-US" dirty="0">
              <a:solidFill>
                <a:schemeClr val="bg1">
                  <a:alpha val="60000"/>
                </a:schemeClr>
              </a:solidFill>
            </a:endParaRPr>
          </a:p>
        </p:txBody>
      </p:sp>
      <p:sp>
        <p:nvSpPr>
          <p:cNvPr id="5" name="CuadroTexto 4"/>
          <p:cNvSpPr txBox="1"/>
          <p:nvPr/>
        </p:nvSpPr>
        <p:spPr>
          <a:xfrm>
            <a:off x="1280160" y="253218"/>
            <a:ext cx="8904849"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Quimioterapia vs Hormonoterapia </a:t>
            </a:r>
            <a:r>
              <a:rPr lang="es-AR" sz="2400" b="1" dirty="0" err="1" smtClean="0">
                <a:solidFill>
                  <a:srgbClr val="C00000"/>
                </a:solidFill>
                <a:latin typeface="Arial" panose="020B0604020202020204" pitchFamily="34" charset="0"/>
                <a:cs typeface="Arial" panose="020B0604020202020204" pitchFamily="34" charset="0"/>
              </a:rPr>
              <a:t>Neoadyuvante</a:t>
            </a:r>
            <a:r>
              <a:rPr lang="es-AR" sz="2400" b="1" dirty="0" smtClean="0">
                <a:solidFill>
                  <a:srgbClr val="C00000"/>
                </a:solidFill>
                <a:latin typeface="Arial" panose="020B0604020202020204" pitchFamily="34" charset="0"/>
                <a:cs typeface="Arial" panose="020B0604020202020204" pitchFamily="34" charset="0"/>
              </a:rPr>
              <a:t> </a:t>
            </a:r>
            <a:endParaRPr lang="es-AR" sz="2400" b="1" dirty="0">
              <a:solidFill>
                <a:srgbClr val="C00000"/>
              </a:solidFill>
              <a:latin typeface="Arial" panose="020B0604020202020204" pitchFamily="34" charset="0"/>
              <a:cs typeface="Arial" panose="020B0604020202020204" pitchFamily="34" charset="0"/>
            </a:endParaRPr>
          </a:p>
        </p:txBody>
      </p:sp>
      <p:sp>
        <p:nvSpPr>
          <p:cNvPr id="6" name="CuadroTexto 5"/>
          <p:cNvSpPr txBox="1"/>
          <p:nvPr/>
        </p:nvSpPr>
        <p:spPr>
          <a:xfrm>
            <a:off x="4009291" y="3460652"/>
            <a:ext cx="2474636" cy="307777"/>
          </a:xfrm>
          <a:prstGeom prst="rect">
            <a:avLst/>
          </a:prstGeom>
          <a:noFill/>
        </p:spPr>
        <p:txBody>
          <a:bodyPr wrap="square" rtlCol="0">
            <a:spAutoFit/>
          </a:bodyPr>
          <a:lstStyle/>
          <a:p>
            <a:r>
              <a:rPr lang="es-AR" sz="1400" b="1" dirty="0" err="1" smtClean="0">
                <a:solidFill>
                  <a:schemeClr val="bg1"/>
                </a:solidFill>
              </a:rPr>
              <a:t>Doxorrubicina</a:t>
            </a:r>
            <a:r>
              <a:rPr lang="es-AR" sz="1400" b="1" dirty="0" smtClean="0">
                <a:solidFill>
                  <a:schemeClr val="bg1"/>
                </a:solidFill>
              </a:rPr>
              <a:t>/</a:t>
            </a:r>
            <a:r>
              <a:rPr lang="es-AR" sz="1400" b="1" dirty="0" err="1" smtClean="0">
                <a:solidFill>
                  <a:schemeClr val="bg1"/>
                </a:solidFill>
              </a:rPr>
              <a:t>Paclitaxel</a:t>
            </a:r>
            <a:endParaRPr lang="es-AR" sz="1400" b="1" dirty="0">
              <a:solidFill>
                <a:schemeClr val="bg1"/>
              </a:solidFill>
            </a:endParaRPr>
          </a:p>
        </p:txBody>
      </p:sp>
      <p:sp>
        <p:nvSpPr>
          <p:cNvPr id="7" name="CuadroTexto 6"/>
          <p:cNvSpPr txBox="1"/>
          <p:nvPr/>
        </p:nvSpPr>
        <p:spPr>
          <a:xfrm>
            <a:off x="8004517" y="1589649"/>
            <a:ext cx="1364566" cy="307777"/>
          </a:xfrm>
          <a:prstGeom prst="rect">
            <a:avLst/>
          </a:prstGeom>
          <a:noFill/>
        </p:spPr>
        <p:txBody>
          <a:bodyPr wrap="square" rtlCol="0">
            <a:spAutoFit/>
          </a:bodyPr>
          <a:lstStyle/>
          <a:p>
            <a:r>
              <a:rPr lang="es-AR" sz="1400" b="1" dirty="0" smtClean="0">
                <a:solidFill>
                  <a:schemeClr val="bg1"/>
                </a:solidFill>
              </a:rPr>
              <a:t>3 meses </a:t>
            </a:r>
            <a:r>
              <a:rPr lang="es-AR" sz="1400" b="1" dirty="0" err="1" smtClean="0">
                <a:solidFill>
                  <a:schemeClr val="bg1"/>
                </a:solidFill>
              </a:rPr>
              <a:t>tto</a:t>
            </a:r>
            <a:endParaRPr lang="es-AR" sz="1400" b="1" dirty="0">
              <a:solidFill>
                <a:schemeClr val="bg1"/>
              </a:solidFill>
            </a:endParaRPr>
          </a:p>
        </p:txBody>
      </p:sp>
      <p:sp>
        <p:nvSpPr>
          <p:cNvPr id="8" name="CuadroTexto 7"/>
          <p:cNvSpPr txBox="1"/>
          <p:nvPr/>
        </p:nvSpPr>
        <p:spPr>
          <a:xfrm>
            <a:off x="10096556" y="4132915"/>
            <a:ext cx="1730326" cy="1200329"/>
          </a:xfrm>
          <a:prstGeom prst="rect">
            <a:avLst/>
          </a:prstGeom>
          <a:noFill/>
        </p:spPr>
        <p:txBody>
          <a:bodyPr wrap="square" rtlCol="0">
            <a:spAutoFit/>
          </a:bodyPr>
          <a:lstStyle/>
          <a:p>
            <a:r>
              <a:rPr lang="es-AR" b="1" dirty="0" smtClean="0">
                <a:solidFill>
                  <a:schemeClr val="bg1"/>
                </a:solidFill>
              </a:rPr>
              <a:t>PFP: RO determinada por palpación</a:t>
            </a:r>
            <a:endParaRPr lang="es-AR" b="1" dirty="0">
              <a:solidFill>
                <a:schemeClr val="bg1"/>
              </a:solidFill>
            </a:endParaRPr>
          </a:p>
        </p:txBody>
      </p:sp>
    </p:spTree>
    <p:extLst>
      <p:ext uri="{BB962C8B-B14F-4D97-AF65-F5344CB8AC3E}">
        <p14:creationId xmlns:p14="http://schemas.microsoft.com/office/powerpoint/2010/main" val="400443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err="1" smtClean="0">
                <a:solidFill>
                  <a:schemeClr val="bg1">
                    <a:alpha val="60000"/>
                  </a:schemeClr>
                </a:solidFill>
              </a:rPr>
              <a:t>Semiglazov</a:t>
            </a:r>
            <a:r>
              <a:rPr lang="en-US" dirty="0" smtClean="0">
                <a:solidFill>
                  <a:schemeClr val="bg1">
                    <a:alpha val="60000"/>
                  </a:schemeClr>
                </a:solidFill>
              </a:rPr>
              <a:t>; Cancer 2007 - 110: 244</a:t>
            </a:r>
            <a:endParaRPr lang="en-US" dirty="0">
              <a:solidFill>
                <a:schemeClr val="bg1">
                  <a:alpha val="60000"/>
                </a:schemeClr>
              </a:solidFill>
            </a:endParaRPr>
          </a:p>
        </p:txBody>
      </p:sp>
      <p:sp>
        <p:nvSpPr>
          <p:cNvPr id="5" name="CuadroTexto 4"/>
          <p:cNvSpPr txBox="1"/>
          <p:nvPr/>
        </p:nvSpPr>
        <p:spPr>
          <a:xfrm>
            <a:off x="1280160" y="253218"/>
            <a:ext cx="8904849"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Quimioterapia vs Hormonoterapia </a:t>
            </a:r>
            <a:r>
              <a:rPr lang="es-AR" sz="2400" b="1" dirty="0" err="1" smtClean="0">
                <a:solidFill>
                  <a:srgbClr val="C00000"/>
                </a:solidFill>
                <a:latin typeface="Arial" panose="020B0604020202020204" pitchFamily="34" charset="0"/>
                <a:cs typeface="Arial" panose="020B0604020202020204" pitchFamily="34" charset="0"/>
              </a:rPr>
              <a:t>Neoadyuvante</a:t>
            </a:r>
            <a:r>
              <a:rPr lang="es-AR" sz="2400" b="1" dirty="0" smtClean="0">
                <a:solidFill>
                  <a:srgbClr val="C00000"/>
                </a:solidFill>
                <a:latin typeface="Arial" panose="020B0604020202020204" pitchFamily="34" charset="0"/>
                <a:cs typeface="Arial" panose="020B0604020202020204" pitchFamily="34" charset="0"/>
              </a:rPr>
              <a:t>: Respuesta Objetiva Sin Diferencias Significativas</a:t>
            </a:r>
            <a:endParaRPr lang="es-AR" sz="2400" b="1" dirty="0">
              <a:solidFill>
                <a:srgbClr val="C00000"/>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23030058"/>
              </p:ext>
            </p:extLst>
          </p:nvPr>
        </p:nvGraphicFramePr>
        <p:xfrm>
          <a:off x="1300481" y="1382015"/>
          <a:ext cx="8128001" cy="137160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62199">
                <a:tc>
                  <a:txBody>
                    <a:bodyPr/>
                    <a:lstStyle/>
                    <a:p>
                      <a:endParaRPr lang="es-AR" dirty="0"/>
                    </a:p>
                  </a:txBody>
                  <a:tcPr/>
                </a:tc>
                <a:tc>
                  <a:txBody>
                    <a:bodyPr/>
                    <a:lstStyle/>
                    <a:p>
                      <a:r>
                        <a:rPr lang="es-AR" dirty="0" smtClean="0"/>
                        <a:t>RO (P) %</a:t>
                      </a:r>
                      <a:endParaRPr lang="es-AR" dirty="0"/>
                    </a:p>
                  </a:txBody>
                  <a:tcPr/>
                </a:tc>
                <a:tc>
                  <a:txBody>
                    <a:bodyPr/>
                    <a:lstStyle/>
                    <a:p>
                      <a:r>
                        <a:rPr lang="es-AR" dirty="0" smtClean="0"/>
                        <a:t>Mx %</a:t>
                      </a:r>
                      <a:endParaRPr lang="es-AR" dirty="0"/>
                    </a:p>
                  </a:txBody>
                  <a:tcPr/>
                </a:tc>
                <a:tc>
                  <a:txBody>
                    <a:bodyPr/>
                    <a:lstStyle/>
                    <a:p>
                      <a:r>
                        <a:rPr lang="es-AR" dirty="0" smtClean="0"/>
                        <a:t>Eco %</a:t>
                      </a:r>
                      <a:endParaRPr lang="es-AR" dirty="0"/>
                    </a:p>
                  </a:txBody>
                  <a:tcPr/>
                </a:tc>
                <a:tc>
                  <a:txBody>
                    <a:bodyPr/>
                    <a:lstStyle/>
                    <a:p>
                      <a:r>
                        <a:rPr lang="es-AR" dirty="0" smtClean="0"/>
                        <a:t>RPC %</a:t>
                      </a:r>
                      <a:endParaRPr lang="es-AR" dirty="0"/>
                    </a:p>
                  </a:txBody>
                  <a:tcPr/>
                </a:tc>
                <a:tc>
                  <a:txBody>
                    <a:bodyPr/>
                    <a:lstStyle/>
                    <a:p>
                      <a:r>
                        <a:rPr lang="es-AR" dirty="0" err="1" smtClean="0"/>
                        <a:t>Cx</a:t>
                      </a:r>
                      <a:r>
                        <a:rPr lang="es-AR" dirty="0" smtClean="0"/>
                        <a:t> </a:t>
                      </a:r>
                      <a:r>
                        <a:rPr lang="es-AR" dirty="0" err="1" smtClean="0"/>
                        <a:t>Cons</a:t>
                      </a:r>
                      <a:r>
                        <a:rPr lang="es-AR" dirty="0" smtClean="0"/>
                        <a:t> %</a:t>
                      </a:r>
                      <a:endParaRPr lang="es-AR" dirty="0"/>
                    </a:p>
                  </a:txBody>
                  <a:tcPr/>
                </a:tc>
                <a:tc>
                  <a:txBody>
                    <a:bodyPr/>
                    <a:lstStyle/>
                    <a:p>
                      <a:r>
                        <a:rPr lang="es-AR" dirty="0" smtClean="0"/>
                        <a:t>PE %</a:t>
                      </a:r>
                      <a:endParaRPr lang="es-AR" dirty="0"/>
                    </a:p>
                  </a:txBody>
                  <a:tcPr/>
                </a:tc>
              </a:tr>
              <a:tr h="362199">
                <a:tc>
                  <a:txBody>
                    <a:bodyPr/>
                    <a:lstStyle/>
                    <a:p>
                      <a:r>
                        <a:rPr lang="es-AR" dirty="0" smtClean="0"/>
                        <a:t>QT</a:t>
                      </a:r>
                      <a:endParaRPr lang="es-AR" dirty="0"/>
                    </a:p>
                  </a:txBody>
                  <a:tcPr/>
                </a:tc>
                <a:tc>
                  <a:txBody>
                    <a:bodyPr/>
                    <a:lstStyle/>
                    <a:p>
                      <a:r>
                        <a:rPr lang="es-AR" dirty="0" smtClean="0"/>
                        <a:t>63.6</a:t>
                      </a:r>
                      <a:endParaRPr lang="es-AR" dirty="0"/>
                    </a:p>
                  </a:txBody>
                  <a:tcPr/>
                </a:tc>
                <a:tc>
                  <a:txBody>
                    <a:bodyPr/>
                    <a:lstStyle/>
                    <a:p>
                      <a:r>
                        <a:rPr lang="es-AR" dirty="0" smtClean="0"/>
                        <a:t>60</a:t>
                      </a:r>
                      <a:endParaRPr lang="es-AR" dirty="0"/>
                    </a:p>
                  </a:txBody>
                  <a:tcPr/>
                </a:tc>
                <a:tc>
                  <a:txBody>
                    <a:bodyPr/>
                    <a:lstStyle/>
                    <a:p>
                      <a:r>
                        <a:rPr lang="es-AR" dirty="0" smtClean="0"/>
                        <a:t>40</a:t>
                      </a:r>
                      <a:endParaRPr lang="es-AR" dirty="0"/>
                    </a:p>
                  </a:txBody>
                  <a:tcPr/>
                </a:tc>
                <a:tc>
                  <a:txBody>
                    <a:bodyPr/>
                    <a:lstStyle/>
                    <a:p>
                      <a:r>
                        <a:rPr lang="es-AR" dirty="0" smtClean="0"/>
                        <a:t>6</a:t>
                      </a:r>
                      <a:endParaRPr lang="es-AR" dirty="0"/>
                    </a:p>
                  </a:txBody>
                  <a:tcPr/>
                </a:tc>
                <a:tc>
                  <a:txBody>
                    <a:bodyPr/>
                    <a:lstStyle/>
                    <a:p>
                      <a:r>
                        <a:rPr lang="es-AR" dirty="0" smtClean="0"/>
                        <a:t>24</a:t>
                      </a:r>
                      <a:endParaRPr lang="es-AR" dirty="0"/>
                    </a:p>
                  </a:txBody>
                  <a:tcPr/>
                </a:tc>
                <a:tc>
                  <a:txBody>
                    <a:bodyPr/>
                    <a:lstStyle/>
                    <a:p>
                      <a:r>
                        <a:rPr lang="es-AR" dirty="0" smtClean="0"/>
                        <a:t>9</a:t>
                      </a:r>
                      <a:endParaRPr lang="es-AR" dirty="0"/>
                    </a:p>
                  </a:txBody>
                  <a:tcPr/>
                </a:tc>
              </a:tr>
              <a:tr h="362199">
                <a:tc>
                  <a:txBody>
                    <a:bodyPr/>
                    <a:lstStyle/>
                    <a:p>
                      <a:r>
                        <a:rPr lang="es-AR" dirty="0" smtClean="0"/>
                        <a:t>HT</a:t>
                      </a:r>
                      <a:endParaRPr lang="es-AR" dirty="0"/>
                    </a:p>
                  </a:txBody>
                  <a:tcPr/>
                </a:tc>
                <a:tc>
                  <a:txBody>
                    <a:bodyPr/>
                    <a:lstStyle/>
                    <a:p>
                      <a:r>
                        <a:rPr lang="es-AR" dirty="0" smtClean="0"/>
                        <a:t>64.5</a:t>
                      </a:r>
                      <a:endParaRPr lang="es-AR" dirty="0"/>
                    </a:p>
                  </a:txBody>
                  <a:tcPr/>
                </a:tc>
                <a:tc>
                  <a:txBody>
                    <a:bodyPr/>
                    <a:lstStyle/>
                    <a:p>
                      <a:r>
                        <a:rPr lang="es-AR" dirty="0" smtClean="0"/>
                        <a:t>63</a:t>
                      </a:r>
                      <a:endParaRPr lang="es-AR" dirty="0"/>
                    </a:p>
                  </a:txBody>
                  <a:tcPr/>
                </a:tc>
                <a:tc>
                  <a:txBody>
                    <a:bodyPr/>
                    <a:lstStyle/>
                    <a:p>
                      <a:r>
                        <a:rPr lang="es-AR" dirty="0" smtClean="0"/>
                        <a:t>43</a:t>
                      </a:r>
                      <a:endParaRPr lang="es-AR" dirty="0"/>
                    </a:p>
                  </a:txBody>
                  <a:tcPr/>
                </a:tc>
                <a:tc>
                  <a:txBody>
                    <a:bodyPr/>
                    <a:lstStyle/>
                    <a:p>
                      <a:r>
                        <a:rPr lang="es-AR" dirty="0" smtClean="0"/>
                        <a:t>3</a:t>
                      </a:r>
                      <a:endParaRPr lang="es-AR" dirty="0"/>
                    </a:p>
                  </a:txBody>
                  <a:tcPr/>
                </a:tc>
                <a:tc>
                  <a:txBody>
                    <a:bodyPr/>
                    <a:lstStyle/>
                    <a:p>
                      <a:r>
                        <a:rPr lang="es-AR" dirty="0" smtClean="0"/>
                        <a:t>33</a:t>
                      </a:r>
                      <a:endParaRPr lang="es-AR" dirty="0"/>
                    </a:p>
                  </a:txBody>
                  <a:tcPr/>
                </a:tc>
                <a:tc>
                  <a:txBody>
                    <a:bodyPr/>
                    <a:lstStyle/>
                    <a:p>
                      <a:r>
                        <a:rPr lang="es-AR" dirty="0" smtClean="0"/>
                        <a:t>9</a:t>
                      </a:r>
                      <a:endParaRPr lang="es-AR" dirty="0"/>
                    </a:p>
                  </a:txBody>
                  <a:tcPr/>
                </a:tc>
              </a:tr>
            </a:tbl>
          </a:graphicData>
        </a:graphic>
      </p:graphicFrame>
      <p:sp>
        <p:nvSpPr>
          <p:cNvPr id="6" name="Rectángulo 5"/>
          <p:cNvSpPr/>
          <p:nvPr/>
        </p:nvSpPr>
        <p:spPr>
          <a:xfrm>
            <a:off x="2264898" y="1205345"/>
            <a:ext cx="1420837" cy="2002090"/>
          </a:xfrm>
          <a:prstGeom prst="rect">
            <a:avLst/>
          </a:prstGeom>
          <a:noFill/>
          <a:ln w="50800">
            <a:gradFill flip="none" rotWithShape="1">
              <a:gsLst>
                <a:gs pos="0">
                  <a:srgbClr val="C00000"/>
                </a:gs>
                <a:gs pos="46000">
                  <a:schemeClr val="accent1">
                    <a:lumMod val="95000"/>
                    <a:lumOff val="5000"/>
                  </a:schemeClr>
                </a:gs>
                <a:gs pos="100000">
                  <a:schemeClr val="accent1">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3713445" y="1223678"/>
            <a:ext cx="4543865" cy="1997612"/>
          </a:xfrm>
          <a:prstGeom prst="rect">
            <a:avLst/>
          </a:prstGeom>
          <a:noFill/>
          <a:ln w="50800">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p:cNvSpPr txBox="1"/>
          <p:nvPr/>
        </p:nvSpPr>
        <p:spPr>
          <a:xfrm>
            <a:off x="1294228" y="3924887"/>
            <a:ext cx="9312812" cy="2308324"/>
          </a:xfrm>
          <a:prstGeom prst="rect">
            <a:avLst/>
          </a:prstGeom>
          <a:noFill/>
        </p:spPr>
        <p:txBody>
          <a:bodyPr wrap="square" rtlCol="0">
            <a:spAutoFit/>
          </a:bodyPr>
          <a:lstStyle/>
          <a:p>
            <a:pPr algn="just"/>
            <a:r>
              <a:rPr lang="es-AR" sz="2400" i="1" dirty="0" smtClean="0">
                <a:solidFill>
                  <a:schemeClr val="bg1"/>
                </a:solidFill>
                <a:latin typeface="Arial" panose="020B0604020202020204" pitchFamily="34" charset="0"/>
                <a:cs typeface="Arial" panose="020B0604020202020204" pitchFamily="34" charset="0"/>
              </a:rPr>
              <a:t>En pacientes con altos niveles de expresión de RH</a:t>
            </a:r>
          </a:p>
          <a:p>
            <a:pPr algn="just"/>
            <a:endParaRPr lang="es-AR" sz="2400" i="1" dirty="0" smtClean="0">
              <a:solidFill>
                <a:schemeClr val="bg1"/>
              </a:solidFill>
              <a:latin typeface="Arial" panose="020B0604020202020204" pitchFamily="34" charset="0"/>
              <a:cs typeface="Arial" panose="020B0604020202020204" pitchFamily="34" charset="0"/>
            </a:endParaRPr>
          </a:p>
          <a:p>
            <a:pPr algn="just"/>
            <a:r>
              <a:rPr lang="es-AR" sz="2400" dirty="0">
                <a:solidFill>
                  <a:schemeClr val="bg1"/>
                </a:solidFill>
                <a:latin typeface="Arial" panose="020B0604020202020204" pitchFamily="34" charset="0"/>
                <a:cs typeface="Arial" panose="020B0604020202020204" pitchFamily="34" charset="0"/>
              </a:rPr>
              <a:t>		</a:t>
            </a:r>
            <a:r>
              <a:rPr lang="es-AR" sz="2400" dirty="0" smtClean="0">
                <a:solidFill>
                  <a:schemeClr val="bg1"/>
                </a:solidFill>
                <a:latin typeface="Arial" panose="020B0604020202020204" pitchFamily="34" charset="0"/>
                <a:cs typeface="Arial" panose="020B0604020202020204" pitchFamily="34" charset="0"/>
              </a:rPr>
              <a:t>Respuesta Objetiva 70 vs 60% p 0.07</a:t>
            </a:r>
          </a:p>
          <a:p>
            <a:pPr algn="just"/>
            <a:r>
              <a:rPr lang="es-AR" sz="2400" dirty="0">
                <a:solidFill>
                  <a:schemeClr val="bg1"/>
                </a:solidFill>
                <a:latin typeface="Arial" panose="020B0604020202020204" pitchFamily="34" charset="0"/>
                <a:cs typeface="Arial" panose="020B0604020202020204" pitchFamily="34" charset="0"/>
              </a:rPr>
              <a:t>	</a:t>
            </a:r>
            <a:r>
              <a:rPr lang="es-AR" sz="2400" dirty="0" smtClean="0">
                <a:solidFill>
                  <a:schemeClr val="bg1"/>
                </a:solidFill>
                <a:latin typeface="Arial" panose="020B0604020202020204" pitchFamily="34" charset="0"/>
                <a:cs typeface="Arial" panose="020B0604020202020204" pitchFamily="34" charset="0"/>
              </a:rPr>
              <a:t>	Cirugía Conservadora 43 vs 24% p 0.05</a:t>
            </a:r>
          </a:p>
          <a:p>
            <a:pPr algn="just"/>
            <a:endParaRPr lang="es-AR" sz="2400" dirty="0" smtClean="0">
              <a:solidFill>
                <a:schemeClr val="bg1"/>
              </a:solidFill>
              <a:latin typeface="Arial" panose="020B0604020202020204" pitchFamily="34" charset="0"/>
              <a:cs typeface="Arial" panose="020B0604020202020204" pitchFamily="34" charset="0"/>
            </a:endParaRPr>
          </a:p>
          <a:p>
            <a:pPr algn="just"/>
            <a:r>
              <a:rPr lang="es-AR" sz="2400" dirty="0" smtClean="0">
                <a:solidFill>
                  <a:schemeClr val="bg1"/>
                </a:solidFill>
                <a:latin typeface="Arial" panose="020B0604020202020204" pitchFamily="34" charset="0"/>
                <a:cs typeface="Arial" panose="020B0604020202020204" pitchFamily="34" charset="0"/>
              </a:rPr>
              <a:t>Favorecen al tratamiento hormonal</a:t>
            </a:r>
          </a:p>
        </p:txBody>
      </p:sp>
    </p:spTree>
    <p:extLst>
      <p:ext uri="{BB962C8B-B14F-4D97-AF65-F5344CB8AC3E}">
        <p14:creationId xmlns:p14="http://schemas.microsoft.com/office/powerpoint/2010/main" val="218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811"/>
            <a:ext cx="12192000" cy="7026812"/>
          </a:xfrm>
          <a:prstGeom prst="rect">
            <a:avLst/>
          </a:prstGeom>
        </p:spPr>
      </p:pic>
    </p:spTree>
    <p:extLst>
      <p:ext uri="{BB962C8B-B14F-4D97-AF65-F5344CB8AC3E}">
        <p14:creationId xmlns:p14="http://schemas.microsoft.com/office/powerpoint/2010/main" val="3915859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n-US" dirty="0" err="1" smtClean="0">
                <a:solidFill>
                  <a:schemeClr val="bg1">
                    <a:alpha val="60000"/>
                  </a:schemeClr>
                </a:solidFill>
              </a:rPr>
              <a:t>Cortazar</a:t>
            </a:r>
            <a:r>
              <a:rPr lang="en-US" dirty="0" smtClean="0">
                <a:solidFill>
                  <a:schemeClr val="bg1">
                    <a:alpha val="60000"/>
                  </a:schemeClr>
                </a:solidFill>
              </a:rPr>
              <a:t>; The Lancet 2014 - 6736: 62422</a:t>
            </a:r>
            <a:endParaRPr lang="en-US" dirty="0">
              <a:solidFill>
                <a:schemeClr val="bg1">
                  <a:alpha val="60000"/>
                </a:schemeClr>
              </a:solidFill>
            </a:endParaRPr>
          </a:p>
        </p:txBody>
      </p:sp>
      <p:sp>
        <p:nvSpPr>
          <p:cNvPr id="4" name="CuadroTexto 3"/>
          <p:cNvSpPr txBox="1"/>
          <p:nvPr/>
        </p:nvSpPr>
        <p:spPr>
          <a:xfrm>
            <a:off x="647113" y="154744"/>
            <a:ext cx="9420775"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RH +: Bajo porcentaje de respuestas patológicas completas</a:t>
            </a:r>
            <a:endParaRPr lang="es-AR" sz="2400" b="1" dirty="0">
              <a:solidFill>
                <a:srgbClr val="C00000"/>
              </a:solidFill>
              <a:latin typeface="Arial" panose="020B0604020202020204" pitchFamily="34" charset="0"/>
              <a:cs typeface="Arial" panose="020B0604020202020204" pitchFamily="34" charset="0"/>
            </a:endParaRPr>
          </a:p>
        </p:txBody>
      </p:sp>
      <p:pic>
        <p:nvPicPr>
          <p:cNvPr id="6" name="Imagen 5" descr="Recorte de pantalla"/>
          <p:cNvPicPr>
            <a:picLocks noChangeAspect="1"/>
          </p:cNvPicPr>
          <p:nvPr/>
        </p:nvPicPr>
        <p:blipFill rotWithShape="1">
          <a:blip r:embed="rId3">
            <a:extLst>
              <a:ext uri="{28A0092B-C50C-407E-A947-70E740481C1C}">
                <a14:useLocalDpi xmlns:a14="http://schemas.microsoft.com/office/drawing/2010/main" val="0"/>
              </a:ext>
            </a:extLst>
          </a:blip>
          <a:srcRect t="6963" b="6555"/>
          <a:stretch/>
        </p:blipFill>
        <p:spPr>
          <a:xfrm>
            <a:off x="435099" y="716284"/>
            <a:ext cx="9840873" cy="2110154"/>
          </a:xfrm>
          <a:prstGeom prst="rect">
            <a:avLst/>
          </a:prstGeom>
        </p:spPr>
      </p:pic>
      <p:sp>
        <p:nvSpPr>
          <p:cNvPr id="7" name="CuadroTexto 6"/>
          <p:cNvSpPr txBox="1"/>
          <p:nvPr/>
        </p:nvSpPr>
        <p:spPr>
          <a:xfrm>
            <a:off x="450166" y="2869813"/>
            <a:ext cx="9988062" cy="1015663"/>
          </a:xfrm>
          <a:prstGeom prst="rect">
            <a:avLst/>
          </a:prstGeom>
          <a:noFill/>
        </p:spPr>
        <p:txBody>
          <a:bodyPr wrap="square" rtlCol="0">
            <a:spAutoFit/>
          </a:bodyPr>
          <a:lstStyle/>
          <a:p>
            <a:pPr algn="just"/>
            <a:r>
              <a:rPr lang="es-AR" sz="2000" dirty="0" err="1" smtClean="0">
                <a:solidFill>
                  <a:schemeClr val="bg1"/>
                </a:solidFill>
                <a:latin typeface="Arial" panose="020B0604020202020204" pitchFamily="34" charset="0"/>
                <a:cs typeface="Arial" panose="020B0604020202020204" pitchFamily="34" charset="0"/>
              </a:rPr>
              <a:t>Metaanálisis</a:t>
            </a:r>
            <a:r>
              <a:rPr lang="es-AR" sz="2000" dirty="0" smtClean="0">
                <a:solidFill>
                  <a:schemeClr val="bg1"/>
                </a:solidFill>
                <a:latin typeface="Arial" panose="020B0604020202020204" pitchFamily="34" charset="0"/>
                <a:cs typeface="Arial" panose="020B0604020202020204" pitchFamily="34" charset="0"/>
              </a:rPr>
              <a:t> de </a:t>
            </a:r>
            <a:r>
              <a:rPr lang="es-AR" sz="2000" dirty="0" err="1" smtClean="0">
                <a:solidFill>
                  <a:schemeClr val="bg1"/>
                </a:solidFill>
                <a:latin typeface="Arial" panose="020B0604020202020204" pitchFamily="34" charset="0"/>
                <a:cs typeface="Arial" panose="020B0604020202020204" pitchFamily="34" charset="0"/>
              </a:rPr>
              <a:t>Cortazar</a:t>
            </a:r>
            <a:r>
              <a:rPr lang="es-AR" sz="2000" dirty="0" smtClean="0">
                <a:solidFill>
                  <a:schemeClr val="bg1"/>
                </a:solidFill>
                <a:latin typeface="Arial" panose="020B0604020202020204" pitchFamily="34" charset="0"/>
                <a:cs typeface="Arial" panose="020B0604020202020204" pitchFamily="34" charset="0"/>
              </a:rPr>
              <a:t> et al. 12 estudios </a:t>
            </a:r>
            <a:r>
              <a:rPr lang="es-AR" sz="2000" dirty="0" err="1" smtClean="0">
                <a:solidFill>
                  <a:schemeClr val="bg1"/>
                </a:solidFill>
                <a:latin typeface="Arial" panose="020B0604020202020204" pitchFamily="34" charset="0"/>
                <a:cs typeface="Arial" panose="020B0604020202020204" pitchFamily="34" charset="0"/>
              </a:rPr>
              <a:t>randomizados</a:t>
            </a:r>
            <a:r>
              <a:rPr lang="es-AR" sz="2000" dirty="0" smtClean="0">
                <a:solidFill>
                  <a:schemeClr val="bg1"/>
                </a:solidFill>
                <a:latin typeface="Arial" panose="020B0604020202020204" pitchFamily="34" charset="0"/>
                <a:cs typeface="Arial" panose="020B0604020202020204" pitchFamily="34" charset="0"/>
              </a:rPr>
              <a:t> – 11869 </a:t>
            </a:r>
            <a:r>
              <a:rPr lang="es-AR" sz="2000" dirty="0" err="1" smtClean="0">
                <a:solidFill>
                  <a:schemeClr val="bg1"/>
                </a:solidFill>
                <a:latin typeface="Arial" panose="020B0604020202020204" pitchFamily="34" charset="0"/>
                <a:cs typeface="Arial" panose="020B0604020202020204" pitchFamily="34" charset="0"/>
              </a:rPr>
              <a:t>ptes</a:t>
            </a:r>
            <a:r>
              <a:rPr lang="es-AR" sz="2000" dirty="0" smtClean="0">
                <a:solidFill>
                  <a:schemeClr val="bg1"/>
                </a:solidFill>
                <a:latin typeface="Arial" panose="020B0604020202020204" pitchFamily="34" charset="0"/>
                <a:cs typeface="Arial" panose="020B0604020202020204" pitchFamily="34" charset="0"/>
              </a:rPr>
              <a:t> </a:t>
            </a:r>
          </a:p>
          <a:p>
            <a:pPr algn="just"/>
            <a:r>
              <a:rPr lang="es-AR" sz="2000" dirty="0" smtClean="0">
                <a:solidFill>
                  <a:schemeClr val="bg1"/>
                </a:solidFill>
                <a:latin typeface="Arial" panose="020B0604020202020204" pitchFamily="34" charset="0"/>
                <a:cs typeface="Arial" panose="020B0604020202020204" pitchFamily="34" charset="0"/>
              </a:rPr>
              <a:t>La frecuencia de respuestas patológicas en pacientes con RH + y GH 1 o 2 fue baja y fue más del doble en aquellos con GH 3 o HER2 +</a:t>
            </a:r>
            <a:endParaRPr lang="es-AR" sz="2000" dirty="0">
              <a:solidFill>
                <a:schemeClr val="bg1"/>
              </a:solidFill>
              <a:latin typeface="Arial" panose="020B0604020202020204" pitchFamily="34" charset="0"/>
              <a:cs typeface="Arial" panose="020B0604020202020204" pitchFamily="34" charset="0"/>
            </a:endParaRPr>
          </a:p>
        </p:txBody>
      </p:sp>
      <p:pic>
        <p:nvPicPr>
          <p:cNvPr id="8" name="Imagen 7"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6" y="3896756"/>
            <a:ext cx="6944694" cy="2005646"/>
          </a:xfrm>
          <a:prstGeom prst="rect">
            <a:avLst/>
          </a:prstGeom>
        </p:spPr>
      </p:pic>
      <p:pic>
        <p:nvPicPr>
          <p:cNvPr id="9" name="Imagen 8"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9653" y="3954043"/>
            <a:ext cx="2286319" cy="1962424"/>
          </a:xfrm>
          <a:prstGeom prst="rect">
            <a:avLst/>
          </a:prstGeom>
        </p:spPr>
      </p:pic>
      <p:sp>
        <p:nvSpPr>
          <p:cNvPr id="10" name="CuadroTexto 9"/>
          <p:cNvSpPr txBox="1"/>
          <p:nvPr/>
        </p:nvSpPr>
        <p:spPr>
          <a:xfrm>
            <a:off x="450166" y="5978769"/>
            <a:ext cx="9825806" cy="707886"/>
          </a:xfrm>
          <a:prstGeom prst="rect">
            <a:avLst/>
          </a:prstGeom>
          <a:noFill/>
        </p:spPr>
        <p:txBody>
          <a:bodyPr wrap="square" rtlCol="0">
            <a:spAutoFit/>
          </a:bodyPr>
          <a:lstStyle/>
          <a:p>
            <a:pPr algn="just"/>
            <a:r>
              <a:rPr lang="es-AR" sz="2000" dirty="0" smtClean="0">
                <a:solidFill>
                  <a:schemeClr val="bg1"/>
                </a:solidFill>
                <a:latin typeface="Arial" panose="020B0604020202020204" pitchFamily="34" charset="0"/>
                <a:cs typeface="Arial" panose="020B0604020202020204" pitchFamily="34" charset="0"/>
              </a:rPr>
              <a:t>La RPC se correlacionó con SLE (HR =.49) y SG (HR 0.43) globalmente en la población RH + y HER 2 negativo</a:t>
            </a:r>
            <a:endParaRPr lang="es-A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4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3291840" y="2630658"/>
            <a:ext cx="5613009" cy="1815882"/>
          </a:xfrm>
          <a:prstGeom prst="rect">
            <a:avLst/>
          </a:prstGeom>
          <a:noFill/>
        </p:spPr>
        <p:txBody>
          <a:bodyPr wrap="square" rtlCol="0">
            <a:spAutoFit/>
          </a:bodyPr>
          <a:lstStyle/>
          <a:p>
            <a:pPr algn="ctr"/>
            <a:r>
              <a:rPr lang="es-AR" sz="2800" b="1" dirty="0" smtClean="0">
                <a:solidFill>
                  <a:srgbClr val="C00000"/>
                </a:solidFill>
                <a:latin typeface="Arial" panose="020B0604020202020204" pitchFamily="34" charset="0"/>
                <a:cs typeface="Arial" panose="020B0604020202020204" pitchFamily="34" charset="0"/>
              </a:rPr>
              <a:t>¿Cómo optimizar el tratamiento hormonal? </a:t>
            </a:r>
          </a:p>
          <a:p>
            <a:pPr algn="ctr"/>
            <a:r>
              <a:rPr lang="es-AR" sz="2800" b="1" dirty="0" smtClean="0">
                <a:solidFill>
                  <a:srgbClr val="C00000"/>
                </a:solidFill>
                <a:latin typeface="Arial" panose="020B0604020202020204" pitchFamily="34" charset="0"/>
                <a:cs typeface="Arial" panose="020B0604020202020204" pitchFamily="34" charset="0"/>
              </a:rPr>
              <a:t> Integración de Nuevos Agentes en </a:t>
            </a:r>
            <a:r>
              <a:rPr lang="es-AR" sz="2800" b="1" dirty="0" err="1" smtClean="0">
                <a:solidFill>
                  <a:srgbClr val="C00000"/>
                </a:solidFill>
                <a:latin typeface="Arial" panose="020B0604020202020204" pitchFamily="34" charset="0"/>
                <a:cs typeface="Arial" panose="020B0604020202020204" pitchFamily="34" charset="0"/>
              </a:rPr>
              <a:t>Neoadyuvancia</a:t>
            </a:r>
            <a:endParaRPr lang="es-AR"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49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l="1231" t="17253" r="1077" b="8176"/>
          <a:stretch/>
        </p:blipFill>
        <p:spPr>
          <a:xfrm>
            <a:off x="1617785" y="1792266"/>
            <a:ext cx="8932984" cy="2672489"/>
          </a:xfrm>
          <a:prstGeom prst="rect">
            <a:avLst/>
          </a:prstGeom>
        </p:spPr>
      </p:pic>
      <p:sp>
        <p:nvSpPr>
          <p:cNvPr id="5" name="CuadroTexto 4"/>
          <p:cNvSpPr txBox="1"/>
          <p:nvPr/>
        </p:nvSpPr>
        <p:spPr>
          <a:xfrm>
            <a:off x="1547446" y="5219114"/>
            <a:ext cx="9242474" cy="1200329"/>
          </a:xfrm>
          <a:prstGeom prst="rect">
            <a:avLst/>
          </a:prstGeom>
          <a:noFill/>
        </p:spPr>
        <p:txBody>
          <a:bodyPr wrap="square" rtlCol="0">
            <a:spAutoFit/>
          </a:bodyPr>
          <a:lstStyle/>
          <a:p>
            <a:pPr algn="ctr"/>
            <a:r>
              <a:rPr lang="es-AR" sz="2400" dirty="0" smtClean="0">
                <a:solidFill>
                  <a:schemeClr val="bg1"/>
                </a:solidFill>
                <a:latin typeface="Arial" panose="020B0604020202020204" pitchFamily="34" charset="0"/>
                <a:cs typeface="Arial" panose="020B0604020202020204" pitchFamily="34" charset="0"/>
              </a:rPr>
              <a:t>Gran parte de las pacientes presentan recurrencias tempranas (Resistencia De Novo) o tardías al </a:t>
            </a:r>
            <a:r>
              <a:rPr lang="es-AR" sz="2400" dirty="0" err="1" smtClean="0">
                <a:solidFill>
                  <a:schemeClr val="bg1"/>
                </a:solidFill>
                <a:latin typeface="Arial" panose="020B0604020202020204" pitchFamily="34" charset="0"/>
                <a:cs typeface="Arial" panose="020B0604020202020204" pitchFamily="34" charset="0"/>
              </a:rPr>
              <a:t>tto</a:t>
            </a:r>
            <a:r>
              <a:rPr lang="es-AR" sz="2400" dirty="0" smtClean="0">
                <a:solidFill>
                  <a:schemeClr val="bg1"/>
                </a:solidFill>
                <a:latin typeface="Arial" panose="020B0604020202020204" pitchFamily="34" charset="0"/>
                <a:cs typeface="Arial" panose="020B0604020202020204" pitchFamily="34" charset="0"/>
              </a:rPr>
              <a:t> hormonal (Resistencia Secundaria)</a:t>
            </a:r>
            <a:endParaRPr lang="es-AR" sz="2400"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1702191" y="407963"/>
            <a:ext cx="8623495"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Evolución del tratamiento hormonal</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46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1899138" y="422031"/>
            <a:ext cx="8215533"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Resistencia al </a:t>
            </a:r>
            <a:r>
              <a:rPr lang="es-AR" sz="2400" b="1" dirty="0" err="1" smtClean="0">
                <a:solidFill>
                  <a:srgbClr val="C00000"/>
                </a:solidFill>
                <a:latin typeface="Arial" panose="020B0604020202020204" pitchFamily="34" charset="0"/>
                <a:cs typeface="Arial" panose="020B0604020202020204" pitchFamily="34" charset="0"/>
              </a:rPr>
              <a:t>tto</a:t>
            </a:r>
            <a:r>
              <a:rPr lang="es-AR" sz="2400" b="1" dirty="0" smtClean="0">
                <a:solidFill>
                  <a:srgbClr val="C00000"/>
                </a:solidFill>
                <a:latin typeface="Arial" panose="020B0604020202020204" pitchFamily="34" charset="0"/>
                <a:cs typeface="Arial" panose="020B0604020202020204" pitchFamily="34" charset="0"/>
              </a:rPr>
              <a:t> hormonal</a:t>
            </a:r>
            <a:endParaRPr lang="es-AR" sz="2400" b="1" dirty="0">
              <a:solidFill>
                <a:srgbClr val="C00000"/>
              </a:solidFill>
              <a:latin typeface="Arial" panose="020B0604020202020204" pitchFamily="34" charset="0"/>
              <a:cs typeface="Arial" panose="020B0604020202020204" pitchFamily="34" charset="0"/>
            </a:endParaRPr>
          </a:p>
        </p:txBody>
      </p:sp>
      <p:pic>
        <p:nvPicPr>
          <p:cNvPr id="5" name="Imagen 4" descr="Recorte de pantalla"/>
          <p:cNvPicPr>
            <a:picLocks noChangeAspect="1"/>
          </p:cNvPicPr>
          <p:nvPr/>
        </p:nvPicPr>
        <p:blipFill rotWithShape="1">
          <a:blip r:embed="rId3">
            <a:extLst>
              <a:ext uri="{28A0092B-C50C-407E-A947-70E740481C1C}">
                <a14:useLocalDpi xmlns:a14="http://schemas.microsoft.com/office/drawing/2010/main" val="0"/>
              </a:ext>
            </a:extLst>
          </a:blip>
          <a:srcRect l="5380" t="5867" r="1820" b="1932"/>
          <a:stretch/>
        </p:blipFill>
        <p:spPr>
          <a:xfrm>
            <a:off x="1336432" y="1449810"/>
            <a:ext cx="9101796" cy="4442543"/>
          </a:xfrm>
          <a:prstGeom prst="rect">
            <a:avLst/>
          </a:prstGeom>
        </p:spPr>
      </p:pic>
      <p:sp>
        <p:nvSpPr>
          <p:cNvPr id="6" name="Rectángulo 5"/>
          <p:cNvSpPr/>
          <p:nvPr/>
        </p:nvSpPr>
        <p:spPr>
          <a:xfrm>
            <a:off x="7948246" y="1432340"/>
            <a:ext cx="2489982" cy="2981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Adquirida</a:t>
            </a:r>
          </a:p>
          <a:p>
            <a:pPr algn="ctr"/>
            <a:endParaRPr lang="es-AR" dirty="0" smtClean="0">
              <a:solidFill>
                <a:schemeClr val="bg1"/>
              </a:solidFill>
            </a:endParaRPr>
          </a:p>
          <a:p>
            <a:pPr marL="285750" indent="-285750" algn="ctr">
              <a:buFont typeface="Wingdings" panose="05000000000000000000" pitchFamily="2" charset="2"/>
              <a:buChar char="ü"/>
            </a:pPr>
            <a:r>
              <a:rPr lang="es-AR" dirty="0" smtClean="0">
                <a:solidFill>
                  <a:schemeClr val="bg1"/>
                </a:solidFill>
              </a:rPr>
              <a:t>Activación de la vía de la Pi3k</a:t>
            </a:r>
            <a:endParaRPr lang="es-AR" dirty="0">
              <a:solidFill>
                <a:schemeClr val="bg1"/>
              </a:solidFill>
            </a:endParaRPr>
          </a:p>
        </p:txBody>
      </p:sp>
      <p:sp>
        <p:nvSpPr>
          <p:cNvPr id="7" name="Rectángulo 6"/>
          <p:cNvSpPr/>
          <p:nvPr/>
        </p:nvSpPr>
        <p:spPr>
          <a:xfrm>
            <a:off x="1336432" y="1449810"/>
            <a:ext cx="1941340" cy="11808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De Novo</a:t>
            </a:r>
          </a:p>
          <a:p>
            <a:pPr marL="285750" indent="-285750" algn="ctr">
              <a:buFont typeface="Wingdings" panose="05000000000000000000" pitchFamily="2" charset="2"/>
              <a:buChar char="ü"/>
            </a:pPr>
            <a:r>
              <a:rPr lang="es-AR" dirty="0" smtClean="0">
                <a:solidFill>
                  <a:schemeClr val="bg1"/>
                </a:solidFill>
              </a:rPr>
              <a:t>Pérdida o </a:t>
            </a:r>
            <a:r>
              <a:rPr lang="es-AR" dirty="0" err="1" smtClean="0">
                <a:solidFill>
                  <a:schemeClr val="bg1"/>
                </a:solidFill>
              </a:rPr>
              <a:t>Metilacion</a:t>
            </a:r>
            <a:r>
              <a:rPr lang="es-AR" dirty="0" smtClean="0">
                <a:solidFill>
                  <a:schemeClr val="bg1"/>
                </a:solidFill>
              </a:rPr>
              <a:t> </a:t>
            </a:r>
          </a:p>
          <a:p>
            <a:pPr algn="ctr"/>
            <a:r>
              <a:rPr lang="es-AR" dirty="0" smtClean="0">
                <a:solidFill>
                  <a:schemeClr val="bg1"/>
                </a:solidFill>
              </a:rPr>
              <a:t>R </a:t>
            </a:r>
            <a:r>
              <a:rPr lang="es-AR" dirty="0" err="1" smtClean="0">
                <a:solidFill>
                  <a:schemeClr val="bg1"/>
                </a:solidFill>
              </a:rPr>
              <a:t>Eg</a:t>
            </a:r>
            <a:endParaRPr lang="es-AR" dirty="0">
              <a:solidFill>
                <a:schemeClr val="bg1"/>
              </a:solidFill>
            </a:endParaRPr>
          </a:p>
        </p:txBody>
      </p:sp>
      <p:sp>
        <p:nvSpPr>
          <p:cNvPr id="8" name="Rectángulo 7"/>
          <p:cNvSpPr/>
          <p:nvPr/>
        </p:nvSpPr>
        <p:spPr>
          <a:xfrm>
            <a:off x="759655" y="5022166"/>
            <a:ext cx="2518117" cy="1779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De Novo</a:t>
            </a:r>
          </a:p>
          <a:p>
            <a:pPr marL="285750" indent="-285750" algn="ctr">
              <a:buFont typeface="Wingdings" panose="05000000000000000000" pitchFamily="2" charset="2"/>
              <a:buChar char="ü"/>
            </a:pPr>
            <a:r>
              <a:rPr lang="es-AR" dirty="0" smtClean="0">
                <a:solidFill>
                  <a:schemeClr val="bg1"/>
                </a:solidFill>
              </a:rPr>
              <a:t>Amplificación/Sobrexpresión de </a:t>
            </a:r>
            <a:r>
              <a:rPr lang="es-AR" dirty="0" err="1" smtClean="0">
                <a:solidFill>
                  <a:schemeClr val="bg1"/>
                </a:solidFill>
              </a:rPr>
              <a:t>CoA</a:t>
            </a:r>
            <a:r>
              <a:rPr lang="es-AR" dirty="0" smtClean="0">
                <a:solidFill>
                  <a:schemeClr val="bg1"/>
                </a:solidFill>
              </a:rPr>
              <a:t> del Receptor Nuclear</a:t>
            </a:r>
            <a:endParaRPr lang="es-AR" dirty="0">
              <a:solidFill>
                <a:schemeClr val="bg1"/>
              </a:solidFill>
            </a:endParaRPr>
          </a:p>
        </p:txBody>
      </p:sp>
      <p:sp>
        <p:nvSpPr>
          <p:cNvPr id="9" name="Rectángulo 8"/>
          <p:cNvSpPr/>
          <p:nvPr/>
        </p:nvSpPr>
        <p:spPr>
          <a:xfrm>
            <a:off x="8567224" y="4811151"/>
            <a:ext cx="3139867" cy="1739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De Novo </a:t>
            </a:r>
          </a:p>
          <a:p>
            <a:pPr algn="ctr"/>
            <a:r>
              <a:rPr lang="es-AR" dirty="0" smtClean="0">
                <a:solidFill>
                  <a:schemeClr val="bg1"/>
                </a:solidFill>
              </a:rPr>
              <a:t>Alteraciones del Ciclo Celular</a:t>
            </a:r>
          </a:p>
          <a:p>
            <a:pPr algn="ctr"/>
            <a:r>
              <a:rPr lang="es-AR" dirty="0" smtClean="0">
                <a:solidFill>
                  <a:schemeClr val="bg1"/>
                </a:solidFill>
              </a:rPr>
              <a:t>Amplificación/Sobreexpresión de </a:t>
            </a:r>
            <a:r>
              <a:rPr lang="es-AR" dirty="0" err="1" smtClean="0">
                <a:solidFill>
                  <a:schemeClr val="bg1"/>
                </a:solidFill>
              </a:rPr>
              <a:t>Ciclina</a:t>
            </a:r>
            <a:r>
              <a:rPr lang="es-AR" dirty="0" smtClean="0">
                <a:solidFill>
                  <a:schemeClr val="bg1"/>
                </a:solidFill>
              </a:rPr>
              <a:t> D o MYC</a:t>
            </a:r>
            <a:endParaRPr lang="es-AR" dirty="0">
              <a:solidFill>
                <a:schemeClr val="bg1"/>
              </a:solidFill>
            </a:endParaRPr>
          </a:p>
        </p:txBody>
      </p:sp>
      <p:sp>
        <p:nvSpPr>
          <p:cNvPr id="2" name="Rectángulo redondeado 1"/>
          <p:cNvSpPr/>
          <p:nvPr/>
        </p:nvSpPr>
        <p:spPr>
          <a:xfrm>
            <a:off x="7948246" y="2040234"/>
            <a:ext cx="2489982" cy="2067532"/>
          </a:xfrm>
          <a:prstGeom prst="roundRect">
            <a:avLst/>
          </a:prstGeom>
          <a:noFill/>
          <a:ln w="50800">
            <a:solidFill>
              <a:srgbClr val="A32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redondeado 2"/>
          <p:cNvSpPr/>
          <p:nvPr/>
        </p:nvSpPr>
        <p:spPr>
          <a:xfrm>
            <a:off x="8595360" y="4767465"/>
            <a:ext cx="3111731" cy="1783335"/>
          </a:xfrm>
          <a:prstGeom prst="roundRect">
            <a:avLst/>
          </a:prstGeom>
          <a:noFill/>
          <a:ln w="50800">
            <a:solidFill>
              <a:srgbClr val="A32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redondeado 9"/>
          <p:cNvSpPr/>
          <p:nvPr/>
        </p:nvSpPr>
        <p:spPr>
          <a:xfrm>
            <a:off x="1364563" y="1449810"/>
            <a:ext cx="1941340" cy="1195754"/>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redondeado 10"/>
          <p:cNvSpPr/>
          <p:nvPr/>
        </p:nvSpPr>
        <p:spPr>
          <a:xfrm>
            <a:off x="759656" y="4979963"/>
            <a:ext cx="2515140" cy="1878037"/>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493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3">
            <a:extLst>
              <a:ext uri="{28A0092B-C50C-407E-A947-70E740481C1C}">
                <a14:useLocalDpi xmlns:a14="http://schemas.microsoft.com/office/drawing/2010/main" val="0"/>
              </a:ext>
            </a:extLst>
          </a:blip>
          <a:srcRect l="7239" t="1936" r="982"/>
          <a:stretch/>
        </p:blipFill>
        <p:spPr>
          <a:xfrm>
            <a:off x="998806" y="911216"/>
            <a:ext cx="8975188" cy="5544968"/>
          </a:xfrm>
          <a:prstGeom prst="rect">
            <a:avLst/>
          </a:prstGeom>
        </p:spPr>
      </p:pic>
      <p:sp>
        <p:nvSpPr>
          <p:cNvPr id="4" name="Marcador de pie de página 3"/>
          <p:cNvSpPr>
            <a:spLocks noGrp="1"/>
          </p:cNvSpPr>
          <p:nvPr>
            <p:ph type="ftr" sz="quarter" idx="11"/>
          </p:nvPr>
        </p:nvSpPr>
        <p:spPr>
          <a:xfrm rot="5400000">
            <a:off x="8914762" y="3262110"/>
            <a:ext cx="3844638" cy="216021"/>
          </a:xfrm>
        </p:spPr>
        <p:txBody>
          <a:bodyPr/>
          <a:lstStyle/>
          <a:p>
            <a:r>
              <a:rPr lang="fr-FR" b="1" dirty="0" err="1" smtClean="0">
                <a:solidFill>
                  <a:schemeClr val="bg1"/>
                </a:solidFill>
              </a:rPr>
              <a:t>Zardavas</a:t>
            </a:r>
            <a:r>
              <a:rPr lang="fr-FR" b="1" dirty="0" smtClean="0">
                <a:solidFill>
                  <a:schemeClr val="bg1"/>
                </a:solidFill>
              </a:rPr>
              <a:t>; Nat </a:t>
            </a:r>
            <a:r>
              <a:rPr lang="fr-FR" b="1" dirty="0" err="1" smtClean="0">
                <a:solidFill>
                  <a:schemeClr val="bg1"/>
                </a:solidFill>
              </a:rPr>
              <a:t>Rev</a:t>
            </a:r>
            <a:r>
              <a:rPr lang="fr-FR" b="1" dirty="0" smtClean="0">
                <a:solidFill>
                  <a:schemeClr val="bg1"/>
                </a:solidFill>
              </a:rPr>
              <a:t> Clin </a:t>
            </a:r>
            <a:r>
              <a:rPr lang="fr-FR" b="1" dirty="0" err="1" smtClean="0">
                <a:solidFill>
                  <a:schemeClr val="bg1"/>
                </a:solidFill>
              </a:rPr>
              <a:t>Oncol</a:t>
            </a:r>
            <a:r>
              <a:rPr lang="fr-FR" b="1" dirty="0" smtClean="0">
                <a:solidFill>
                  <a:schemeClr val="bg1"/>
                </a:solidFill>
              </a:rPr>
              <a:t>/nrclinonc.2013.29</a:t>
            </a:r>
            <a:endParaRPr lang="en-US" b="1" dirty="0">
              <a:solidFill>
                <a:schemeClr val="bg1"/>
              </a:solidFill>
            </a:endParaRPr>
          </a:p>
        </p:txBody>
      </p:sp>
      <p:sp>
        <p:nvSpPr>
          <p:cNvPr id="5" name="CuadroTexto 4"/>
          <p:cNvSpPr txBox="1"/>
          <p:nvPr/>
        </p:nvSpPr>
        <p:spPr>
          <a:xfrm>
            <a:off x="1252025" y="253218"/>
            <a:ext cx="8384344"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Blancos Terapéuticos en Cáncer de Mama RH +</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11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25" y="159087"/>
            <a:ext cx="10341487" cy="6551202"/>
          </a:xfrm>
          <a:prstGeom prst="rect">
            <a:avLst/>
          </a:prstGeom>
        </p:spPr>
      </p:pic>
    </p:spTree>
    <p:extLst>
      <p:ext uri="{BB962C8B-B14F-4D97-AF65-F5344CB8AC3E}">
        <p14:creationId xmlns:p14="http://schemas.microsoft.com/office/powerpoint/2010/main" val="157652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uadroTexto 2"/>
          <p:cNvSpPr txBox="1"/>
          <p:nvPr/>
        </p:nvSpPr>
        <p:spPr>
          <a:xfrm>
            <a:off x="1955408" y="309485"/>
            <a:ext cx="8328074"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Inhibidores VEGF</a:t>
            </a:r>
            <a:endParaRPr lang="es-AR" sz="2400" b="1" dirty="0">
              <a:solidFill>
                <a:srgbClr val="C00000"/>
              </a:solidFill>
              <a:latin typeface="Arial" panose="020B0604020202020204" pitchFamily="34" charset="0"/>
              <a:cs typeface="Arial" panose="020B0604020202020204" pitchFamily="34" charset="0"/>
            </a:endParaRPr>
          </a:p>
        </p:txBody>
      </p:sp>
      <p:pic>
        <p:nvPicPr>
          <p:cNvPr id="4" name="Imagen 3" descr="Recorte de pantalla"/>
          <p:cNvPicPr>
            <a:picLocks noChangeAspect="1"/>
          </p:cNvPicPr>
          <p:nvPr/>
        </p:nvPicPr>
        <p:blipFill rotWithShape="1">
          <a:blip r:embed="rId3">
            <a:extLst>
              <a:ext uri="{28A0092B-C50C-407E-A947-70E740481C1C}">
                <a14:useLocalDpi xmlns:a14="http://schemas.microsoft.com/office/drawing/2010/main" val="0"/>
              </a:ext>
            </a:extLst>
          </a:blip>
          <a:srcRect b="11569"/>
          <a:stretch/>
        </p:blipFill>
        <p:spPr>
          <a:xfrm>
            <a:off x="185990" y="1352613"/>
            <a:ext cx="5975659" cy="2656684"/>
          </a:xfrm>
          <a:prstGeom prst="rect">
            <a:avLst/>
          </a:prstGeom>
        </p:spPr>
      </p:pic>
      <p:sp>
        <p:nvSpPr>
          <p:cNvPr id="5" name="CuadroTexto 4"/>
          <p:cNvSpPr txBox="1"/>
          <p:nvPr/>
        </p:nvSpPr>
        <p:spPr>
          <a:xfrm>
            <a:off x="506437" y="829989"/>
            <a:ext cx="4684541" cy="400110"/>
          </a:xfrm>
          <a:prstGeom prst="rect">
            <a:avLst/>
          </a:prstGeom>
          <a:noFill/>
        </p:spPr>
        <p:txBody>
          <a:bodyPr wrap="square" rtlCol="0">
            <a:spAutoFit/>
          </a:bodyPr>
          <a:lstStyle/>
          <a:p>
            <a:pPr algn="ctr"/>
            <a:r>
              <a:rPr lang="es-AR" sz="2000" dirty="0" err="1" smtClean="0">
                <a:solidFill>
                  <a:schemeClr val="bg1"/>
                </a:solidFill>
                <a:latin typeface="Arial" panose="020B0604020202020204" pitchFamily="34" charset="0"/>
                <a:cs typeface="Arial" panose="020B0604020202020204" pitchFamily="34" charset="0"/>
              </a:rPr>
              <a:t>Letrozole</a:t>
            </a:r>
            <a:r>
              <a:rPr lang="es-AR" sz="2000" dirty="0" smtClean="0">
                <a:solidFill>
                  <a:schemeClr val="bg1"/>
                </a:solidFill>
                <a:latin typeface="Arial" panose="020B0604020202020204" pitchFamily="34" charset="0"/>
                <a:cs typeface="Arial" panose="020B0604020202020204" pitchFamily="34" charset="0"/>
              </a:rPr>
              <a:t> más </a:t>
            </a:r>
            <a:r>
              <a:rPr lang="es-AR" sz="2000" dirty="0" err="1" smtClean="0">
                <a:solidFill>
                  <a:schemeClr val="bg1"/>
                </a:solidFill>
                <a:latin typeface="Arial" panose="020B0604020202020204" pitchFamily="34" charset="0"/>
                <a:cs typeface="Arial" panose="020B0604020202020204" pitchFamily="34" charset="0"/>
              </a:rPr>
              <a:t>Bevacizumab</a:t>
            </a:r>
            <a:endParaRPr lang="es-AR" sz="2000" dirty="0">
              <a:solidFill>
                <a:schemeClr val="bg1"/>
              </a:solidFill>
              <a:latin typeface="Arial" panose="020B0604020202020204" pitchFamily="34" charset="0"/>
              <a:cs typeface="Arial" panose="020B0604020202020204" pitchFamily="34" charset="0"/>
            </a:endParaRPr>
          </a:p>
        </p:txBody>
      </p:sp>
      <p:pic>
        <p:nvPicPr>
          <p:cNvPr id="7" name="Imagen 6" descr="Recorte de pantalla"/>
          <p:cNvPicPr>
            <a:picLocks noChangeAspect="1"/>
          </p:cNvPicPr>
          <p:nvPr/>
        </p:nvPicPr>
        <p:blipFill rotWithShape="1">
          <a:blip r:embed="rId4">
            <a:extLst>
              <a:ext uri="{28A0092B-C50C-407E-A947-70E740481C1C}">
                <a14:useLocalDpi xmlns:a14="http://schemas.microsoft.com/office/drawing/2010/main" val="0"/>
              </a:ext>
            </a:extLst>
          </a:blip>
          <a:srcRect l="8492"/>
          <a:stretch/>
        </p:blipFill>
        <p:spPr>
          <a:xfrm>
            <a:off x="6338852" y="3018412"/>
            <a:ext cx="5070049" cy="3424591"/>
          </a:xfrm>
          <a:prstGeom prst="rect">
            <a:avLst/>
          </a:prstGeom>
        </p:spPr>
      </p:pic>
      <p:sp>
        <p:nvSpPr>
          <p:cNvPr id="2" name="Marcador de pie de página 1"/>
          <p:cNvSpPr>
            <a:spLocks noGrp="1"/>
          </p:cNvSpPr>
          <p:nvPr>
            <p:ph type="ftr" sz="quarter" idx="11"/>
          </p:nvPr>
        </p:nvSpPr>
        <p:spPr>
          <a:xfrm rot="5400000">
            <a:off x="9739365" y="3225297"/>
            <a:ext cx="3859795" cy="304801"/>
          </a:xfrm>
        </p:spPr>
        <p:txBody>
          <a:bodyPr/>
          <a:lstStyle/>
          <a:p>
            <a:r>
              <a:rPr lang="en-US" dirty="0" err="1" smtClean="0"/>
              <a:t>F</a:t>
            </a:r>
            <a:r>
              <a:rPr lang="en-US" dirty="0" err="1" smtClean="0">
                <a:solidFill>
                  <a:schemeClr val="bg1">
                    <a:alpha val="60000"/>
                  </a:schemeClr>
                </a:solidFill>
              </a:rPr>
              <a:t>orero</a:t>
            </a:r>
            <a:r>
              <a:rPr lang="en-US" dirty="0" smtClean="0">
                <a:solidFill>
                  <a:schemeClr val="bg1">
                    <a:alpha val="60000"/>
                  </a:schemeClr>
                </a:solidFill>
              </a:rPr>
              <a:t> Torres; Clinical Breast Cancer 2010 - 4: 275</a:t>
            </a:r>
            <a:endParaRPr lang="en-US" dirty="0">
              <a:solidFill>
                <a:schemeClr val="bg1">
                  <a:alpha val="60000"/>
                </a:schemeClr>
              </a:solidFill>
            </a:endParaRPr>
          </a:p>
        </p:txBody>
      </p:sp>
      <p:pic>
        <p:nvPicPr>
          <p:cNvPr id="6" name="Imagen 5"/>
          <p:cNvPicPr>
            <a:picLocks noChangeAspect="1"/>
          </p:cNvPicPr>
          <p:nvPr/>
        </p:nvPicPr>
        <p:blipFill rotWithShape="1">
          <a:blip r:embed="rId5"/>
          <a:srcRect l="30940" t="6913" r="29129" b="64867"/>
          <a:stretch/>
        </p:blipFill>
        <p:spPr>
          <a:xfrm>
            <a:off x="6563674" y="1230099"/>
            <a:ext cx="4551163" cy="1808328"/>
          </a:xfrm>
          <a:prstGeom prst="rect">
            <a:avLst/>
          </a:prstGeom>
        </p:spPr>
      </p:pic>
    </p:spTree>
    <p:extLst>
      <p:ext uri="{BB962C8B-B14F-4D97-AF65-F5344CB8AC3E}">
        <p14:creationId xmlns:p14="http://schemas.microsoft.com/office/powerpoint/2010/main" val="3507365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23793" t="4492" r="23608" b="64844"/>
          <a:stretch/>
        </p:blipFill>
        <p:spPr>
          <a:xfrm>
            <a:off x="2686050" y="100013"/>
            <a:ext cx="6843714" cy="2243138"/>
          </a:xfrm>
          <a:prstGeom prst="rect">
            <a:avLst/>
          </a:prstGeom>
        </p:spPr>
      </p:pic>
      <p:pic>
        <p:nvPicPr>
          <p:cNvPr id="4" name="Imagen 3"/>
          <p:cNvPicPr>
            <a:picLocks noChangeAspect="1"/>
          </p:cNvPicPr>
          <p:nvPr/>
        </p:nvPicPr>
        <p:blipFill rotWithShape="1">
          <a:blip r:embed="rId4"/>
          <a:srcRect l="49487" t="51171" r="23170" b="8985"/>
          <a:stretch/>
        </p:blipFill>
        <p:spPr>
          <a:xfrm>
            <a:off x="4329113" y="2655936"/>
            <a:ext cx="3557588" cy="2914650"/>
          </a:xfrm>
          <a:prstGeom prst="rect">
            <a:avLst/>
          </a:prstGeom>
        </p:spPr>
      </p:pic>
      <p:sp>
        <p:nvSpPr>
          <p:cNvPr id="5" name="CuadroTexto 4"/>
          <p:cNvSpPr txBox="1"/>
          <p:nvPr/>
        </p:nvSpPr>
        <p:spPr>
          <a:xfrm>
            <a:off x="2447778" y="6119443"/>
            <a:ext cx="7990450" cy="461665"/>
          </a:xfrm>
          <a:prstGeom prst="rect">
            <a:avLst/>
          </a:prstGeom>
          <a:noFill/>
        </p:spPr>
        <p:txBody>
          <a:bodyPr wrap="square" rtlCol="0">
            <a:spAutoFit/>
          </a:bodyPr>
          <a:lstStyle/>
          <a:p>
            <a:pPr algn="ctr"/>
            <a:r>
              <a:rPr lang="es-AR" sz="2400" b="1" dirty="0" smtClean="0">
                <a:solidFill>
                  <a:schemeClr val="bg1"/>
                </a:solidFill>
                <a:latin typeface="Arial" panose="020B0604020202020204" pitchFamily="34" charset="0"/>
                <a:cs typeface="Arial" panose="020B0604020202020204" pitchFamily="34" charset="0"/>
              </a:rPr>
              <a:t>Sin diferencias significativas en SLP o SG!</a:t>
            </a:r>
            <a:endParaRPr lang="es-AR" sz="2400" b="1" dirty="0">
              <a:solidFill>
                <a:schemeClr val="bg1"/>
              </a:solidFill>
              <a:latin typeface="Arial" panose="020B0604020202020204" pitchFamily="34" charset="0"/>
              <a:cs typeface="Arial" panose="020B0604020202020204" pitchFamily="34" charset="0"/>
            </a:endParaRPr>
          </a:p>
        </p:txBody>
      </p:sp>
      <p:sp>
        <p:nvSpPr>
          <p:cNvPr id="6" name="Marcador de pie de página 5"/>
          <p:cNvSpPr>
            <a:spLocks noGrp="1"/>
          </p:cNvSpPr>
          <p:nvPr>
            <p:ph type="ftr" sz="quarter" idx="11"/>
          </p:nvPr>
        </p:nvSpPr>
        <p:spPr>
          <a:xfrm rot="5400000">
            <a:off x="8958243" y="3218626"/>
            <a:ext cx="3813517" cy="271865"/>
          </a:xfrm>
        </p:spPr>
        <p:txBody>
          <a:bodyPr/>
          <a:lstStyle/>
          <a:p>
            <a:r>
              <a:rPr lang="it-IT" dirty="0" smtClean="0">
                <a:solidFill>
                  <a:schemeClr val="bg1">
                    <a:alpha val="60000"/>
                  </a:schemeClr>
                </a:solidFill>
              </a:rPr>
              <a:t>Martin; J Clin Oncol 2015 - 33:1045</a:t>
            </a:r>
            <a:endParaRPr lang="en-US" dirty="0">
              <a:solidFill>
                <a:schemeClr val="bg1">
                  <a:alpha val="60000"/>
                </a:schemeClr>
              </a:solidFill>
            </a:endParaRPr>
          </a:p>
        </p:txBody>
      </p:sp>
    </p:spTree>
    <p:extLst>
      <p:ext uri="{BB962C8B-B14F-4D97-AF65-F5344CB8AC3E}">
        <p14:creationId xmlns:p14="http://schemas.microsoft.com/office/powerpoint/2010/main" val="3949328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uadroTexto 2"/>
          <p:cNvSpPr txBox="1"/>
          <p:nvPr/>
        </p:nvSpPr>
        <p:spPr>
          <a:xfrm>
            <a:off x="1659988" y="295417"/>
            <a:ext cx="7835704" cy="461665"/>
          </a:xfrm>
          <a:prstGeom prst="rect">
            <a:avLst/>
          </a:prstGeom>
          <a:noFill/>
        </p:spPr>
        <p:txBody>
          <a:bodyPr wrap="square" rtlCol="0">
            <a:spAutoFit/>
          </a:bodyPr>
          <a:lstStyle/>
          <a:p>
            <a:pPr algn="ctr"/>
            <a:r>
              <a:rPr lang="es-AR" sz="2400" b="1" dirty="0" smtClean="0">
                <a:solidFill>
                  <a:srgbClr val="A32F0B"/>
                </a:solidFill>
                <a:latin typeface="Arial" panose="020B0604020202020204" pitchFamily="34" charset="0"/>
                <a:cs typeface="Arial" panose="020B0604020202020204" pitchFamily="34" charset="0"/>
              </a:rPr>
              <a:t>Inhibidores de Pi3K/</a:t>
            </a:r>
            <a:r>
              <a:rPr lang="es-AR" sz="2400" b="1" dirty="0" err="1" smtClean="0">
                <a:solidFill>
                  <a:srgbClr val="A32F0B"/>
                </a:solidFill>
                <a:latin typeface="Arial" panose="020B0604020202020204" pitchFamily="34" charset="0"/>
                <a:cs typeface="Arial" panose="020B0604020202020204" pitchFamily="34" charset="0"/>
              </a:rPr>
              <a:t>Akt</a:t>
            </a:r>
            <a:r>
              <a:rPr lang="es-AR" sz="2400" b="1" dirty="0" smtClean="0">
                <a:solidFill>
                  <a:srgbClr val="A32F0B"/>
                </a:solidFill>
                <a:latin typeface="Arial" panose="020B0604020202020204" pitchFamily="34" charset="0"/>
                <a:cs typeface="Arial" panose="020B0604020202020204" pitchFamily="34" charset="0"/>
              </a:rPr>
              <a:t>/</a:t>
            </a:r>
            <a:r>
              <a:rPr lang="es-AR" sz="2400" b="1" dirty="0" err="1" smtClean="0">
                <a:solidFill>
                  <a:srgbClr val="A32F0B"/>
                </a:solidFill>
                <a:latin typeface="Arial" panose="020B0604020202020204" pitchFamily="34" charset="0"/>
                <a:cs typeface="Arial" panose="020B0604020202020204" pitchFamily="34" charset="0"/>
              </a:rPr>
              <a:t>mTOR</a:t>
            </a:r>
            <a:endParaRPr lang="es-AR" sz="2400" b="1" dirty="0">
              <a:solidFill>
                <a:srgbClr val="A32F0B"/>
              </a:solidFill>
              <a:latin typeface="Arial" panose="020B0604020202020204" pitchFamily="34" charset="0"/>
              <a:cs typeface="Arial" panose="020B0604020202020204" pitchFamily="34" charset="0"/>
            </a:endParaRPr>
          </a:p>
        </p:txBody>
      </p:sp>
      <p:grpSp>
        <p:nvGrpSpPr>
          <p:cNvPr id="4" name="Group 1"/>
          <p:cNvGrpSpPr>
            <a:grpSpLocks/>
          </p:cNvGrpSpPr>
          <p:nvPr/>
        </p:nvGrpSpPr>
        <p:grpSpPr bwMode="auto">
          <a:xfrm>
            <a:off x="245158" y="1328737"/>
            <a:ext cx="5798455" cy="4711703"/>
            <a:chOff x="76200" y="715963"/>
            <a:chExt cx="3792538" cy="2760662"/>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4082" t="1785" r="4005" b="49934"/>
            <a:stretch>
              <a:fillRect/>
            </a:stretch>
          </p:blipFill>
          <p:spPr bwMode="auto">
            <a:xfrm>
              <a:off x="76200" y="715963"/>
              <a:ext cx="3792538" cy="206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4082" t="81604" r="4005" b="2432"/>
            <a:stretch>
              <a:fillRect/>
            </a:stretch>
          </p:blipFill>
          <p:spPr bwMode="auto">
            <a:xfrm>
              <a:off x="76200" y="2792314"/>
              <a:ext cx="3792538" cy="68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Marcador de pie de página 1"/>
          <p:cNvSpPr>
            <a:spLocks noGrp="1"/>
          </p:cNvSpPr>
          <p:nvPr>
            <p:ph type="ftr" sz="quarter" idx="11"/>
          </p:nvPr>
        </p:nvSpPr>
        <p:spPr>
          <a:xfrm rot="5400000">
            <a:off x="9755139" y="3225297"/>
            <a:ext cx="3859795" cy="304801"/>
          </a:xfrm>
        </p:spPr>
        <p:txBody>
          <a:bodyPr/>
          <a:lstStyle/>
          <a:p>
            <a:r>
              <a:rPr lang="en-US" dirty="0" err="1" smtClean="0">
                <a:solidFill>
                  <a:schemeClr val="bg1">
                    <a:alpha val="60000"/>
                  </a:schemeClr>
                </a:solidFill>
              </a:rPr>
              <a:t>Baselga</a:t>
            </a:r>
            <a:r>
              <a:rPr lang="en-US" dirty="0" smtClean="0">
                <a:solidFill>
                  <a:schemeClr val="bg1">
                    <a:alpha val="60000"/>
                  </a:schemeClr>
                </a:solidFill>
              </a:rPr>
              <a:t>; J </a:t>
            </a:r>
            <a:r>
              <a:rPr lang="en-US" dirty="0" err="1" smtClean="0">
                <a:solidFill>
                  <a:schemeClr val="bg1">
                    <a:alpha val="60000"/>
                  </a:schemeClr>
                </a:solidFill>
              </a:rPr>
              <a:t>Clin</a:t>
            </a:r>
            <a:r>
              <a:rPr lang="en-US" dirty="0" smtClean="0">
                <a:solidFill>
                  <a:schemeClr val="bg1">
                    <a:alpha val="60000"/>
                  </a:schemeClr>
                </a:solidFill>
              </a:rPr>
              <a:t> </a:t>
            </a:r>
            <a:r>
              <a:rPr lang="en-US" dirty="0" err="1" smtClean="0">
                <a:solidFill>
                  <a:schemeClr val="bg1">
                    <a:alpha val="60000"/>
                  </a:schemeClr>
                </a:solidFill>
              </a:rPr>
              <a:t>Oncol</a:t>
            </a:r>
            <a:r>
              <a:rPr lang="en-US" dirty="0" smtClean="0">
                <a:solidFill>
                  <a:schemeClr val="bg1">
                    <a:alpha val="60000"/>
                  </a:schemeClr>
                </a:solidFill>
              </a:rPr>
              <a:t> 2009 - 27: 2630</a:t>
            </a:r>
            <a:endParaRPr lang="en-US" dirty="0">
              <a:solidFill>
                <a:schemeClr val="bg1">
                  <a:alpha val="60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905136763"/>
              </p:ext>
            </p:extLst>
          </p:nvPr>
        </p:nvGraphicFramePr>
        <p:xfrm>
          <a:off x="6157912" y="4143155"/>
          <a:ext cx="5786454" cy="1610629"/>
        </p:xfrm>
        <a:graphic>
          <a:graphicData uri="http://schemas.openxmlformats.org/drawingml/2006/table">
            <a:tbl>
              <a:tblPr firstRow="1" bandRow="1">
                <a:tableStyleId>{5C22544A-7EE6-4342-B048-85BDC9FD1C3A}</a:tableStyleId>
              </a:tblPr>
              <a:tblGrid>
                <a:gridCol w="2240500"/>
                <a:gridCol w="1617136"/>
                <a:gridCol w="1928818"/>
              </a:tblGrid>
              <a:tr h="351644">
                <a:tc>
                  <a:txBody>
                    <a:bodyPr/>
                    <a:lstStyle/>
                    <a:p>
                      <a:endParaRPr lang="es-AR" dirty="0"/>
                    </a:p>
                  </a:txBody>
                  <a:tcPr/>
                </a:tc>
                <a:tc>
                  <a:txBody>
                    <a:bodyPr/>
                    <a:lstStyle/>
                    <a:p>
                      <a:r>
                        <a:rPr lang="es-AR" dirty="0" err="1" smtClean="0"/>
                        <a:t>Letro</a:t>
                      </a:r>
                      <a:r>
                        <a:rPr lang="es-AR" dirty="0" smtClean="0"/>
                        <a:t> + </a:t>
                      </a:r>
                      <a:r>
                        <a:rPr lang="es-AR" dirty="0" err="1" smtClean="0"/>
                        <a:t>Pcbo</a:t>
                      </a:r>
                      <a:endParaRPr lang="es-AR" dirty="0"/>
                    </a:p>
                  </a:txBody>
                  <a:tcPr/>
                </a:tc>
                <a:tc>
                  <a:txBody>
                    <a:bodyPr/>
                    <a:lstStyle/>
                    <a:p>
                      <a:r>
                        <a:rPr lang="es-AR" dirty="0" err="1" smtClean="0"/>
                        <a:t>Letro</a:t>
                      </a:r>
                      <a:r>
                        <a:rPr lang="es-AR" dirty="0" smtClean="0"/>
                        <a:t> + </a:t>
                      </a:r>
                      <a:r>
                        <a:rPr lang="es-AR" dirty="0" err="1" smtClean="0"/>
                        <a:t>Eve</a:t>
                      </a:r>
                      <a:endParaRPr lang="es-AR" dirty="0"/>
                    </a:p>
                  </a:txBody>
                  <a:tcPr/>
                </a:tc>
              </a:tr>
              <a:tr h="351644">
                <a:tc>
                  <a:txBody>
                    <a:bodyPr/>
                    <a:lstStyle/>
                    <a:p>
                      <a:r>
                        <a:rPr lang="es-AR" dirty="0" smtClean="0"/>
                        <a:t>RO</a:t>
                      </a:r>
                      <a:endParaRPr lang="es-AR" dirty="0"/>
                    </a:p>
                  </a:txBody>
                  <a:tcPr/>
                </a:tc>
                <a:tc>
                  <a:txBody>
                    <a:bodyPr/>
                    <a:lstStyle/>
                    <a:p>
                      <a:r>
                        <a:rPr lang="es-AR" dirty="0" smtClean="0"/>
                        <a:t>58%</a:t>
                      </a:r>
                      <a:endParaRPr lang="es-AR" dirty="0"/>
                    </a:p>
                  </a:txBody>
                  <a:tcPr/>
                </a:tc>
                <a:tc>
                  <a:txBody>
                    <a:bodyPr/>
                    <a:lstStyle/>
                    <a:p>
                      <a:r>
                        <a:rPr lang="es-AR" dirty="0" smtClean="0"/>
                        <a:t>69%</a:t>
                      </a:r>
                      <a:endParaRPr lang="es-AR" dirty="0"/>
                    </a:p>
                  </a:txBody>
                  <a:tcPr/>
                </a:tc>
              </a:tr>
              <a:tr h="879109">
                <a:tc>
                  <a:txBody>
                    <a:bodyPr/>
                    <a:lstStyle/>
                    <a:p>
                      <a:r>
                        <a:rPr lang="es-AR" dirty="0" smtClean="0"/>
                        <a:t>% </a:t>
                      </a:r>
                      <a:r>
                        <a:rPr lang="es-AR" dirty="0" err="1" smtClean="0"/>
                        <a:t>ptes</a:t>
                      </a:r>
                      <a:r>
                        <a:rPr lang="es-AR" dirty="0" smtClean="0"/>
                        <a:t> con cambio</a:t>
                      </a:r>
                      <a:r>
                        <a:rPr lang="es-AR" baseline="0" dirty="0" smtClean="0"/>
                        <a:t> en Ki 67</a:t>
                      </a:r>
                      <a:endParaRPr lang="es-AR" dirty="0"/>
                    </a:p>
                  </a:txBody>
                  <a:tcPr/>
                </a:tc>
                <a:tc>
                  <a:txBody>
                    <a:bodyPr/>
                    <a:lstStyle/>
                    <a:p>
                      <a:r>
                        <a:rPr lang="es-AR" dirty="0" smtClean="0"/>
                        <a:t>30</a:t>
                      </a:r>
                      <a:endParaRPr lang="es-AR" dirty="0"/>
                    </a:p>
                  </a:txBody>
                  <a:tcPr/>
                </a:tc>
                <a:tc>
                  <a:txBody>
                    <a:bodyPr/>
                    <a:lstStyle/>
                    <a:p>
                      <a:r>
                        <a:rPr lang="es-AR" dirty="0" smtClean="0"/>
                        <a:t>57</a:t>
                      </a:r>
                      <a:endParaRPr lang="es-AR" dirty="0"/>
                    </a:p>
                  </a:txBody>
                  <a:tcPr/>
                </a:tc>
              </a:tr>
            </a:tbl>
          </a:graphicData>
        </a:graphic>
      </p:graphicFrame>
      <p:pic>
        <p:nvPicPr>
          <p:cNvPr id="8" name="Imagen 7"/>
          <p:cNvPicPr>
            <a:picLocks noChangeAspect="1"/>
          </p:cNvPicPr>
          <p:nvPr/>
        </p:nvPicPr>
        <p:blipFill rotWithShape="1">
          <a:blip r:embed="rId4"/>
          <a:srcRect l="31792" t="33239" r="25616" b="40814"/>
          <a:stretch/>
        </p:blipFill>
        <p:spPr>
          <a:xfrm>
            <a:off x="6235040" y="1440110"/>
            <a:ext cx="5139546" cy="1760294"/>
          </a:xfrm>
          <a:prstGeom prst="rect">
            <a:avLst/>
          </a:prstGeom>
        </p:spPr>
      </p:pic>
    </p:spTree>
    <p:extLst>
      <p:ext uri="{BB962C8B-B14F-4D97-AF65-F5344CB8AC3E}">
        <p14:creationId xmlns:p14="http://schemas.microsoft.com/office/powerpoint/2010/main" val="1840770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3">
            <a:extLst>
              <a:ext uri="{28A0092B-C50C-407E-A947-70E740481C1C}">
                <a14:useLocalDpi xmlns:a14="http://schemas.microsoft.com/office/drawing/2010/main" val="0"/>
              </a:ext>
            </a:extLst>
          </a:blip>
          <a:srcRect t="1609"/>
          <a:stretch/>
        </p:blipFill>
        <p:spPr>
          <a:xfrm>
            <a:off x="1443037" y="1179337"/>
            <a:ext cx="9429749" cy="5009388"/>
          </a:xfrm>
          <a:prstGeom prst="rect">
            <a:avLst/>
          </a:prstGeom>
        </p:spPr>
      </p:pic>
      <p:sp>
        <p:nvSpPr>
          <p:cNvPr id="2" name="CuadroTexto 1"/>
          <p:cNvSpPr txBox="1"/>
          <p:nvPr/>
        </p:nvSpPr>
        <p:spPr>
          <a:xfrm>
            <a:off x="984738" y="356968"/>
            <a:ext cx="9451949" cy="473026"/>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BOLERO II: </a:t>
            </a:r>
            <a:r>
              <a:rPr lang="es-AR" sz="2400" b="1" dirty="0" err="1" smtClean="0">
                <a:solidFill>
                  <a:srgbClr val="C00000"/>
                </a:solidFill>
                <a:latin typeface="Arial" panose="020B0604020202020204" pitchFamily="34" charset="0"/>
                <a:cs typeface="Arial" panose="020B0604020202020204" pitchFamily="34" charset="0"/>
              </a:rPr>
              <a:t>Everolimus</a:t>
            </a:r>
            <a:r>
              <a:rPr lang="es-AR" sz="2400" b="1" dirty="0" smtClean="0">
                <a:solidFill>
                  <a:srgbClr val="C00000"/>
                </a:solidFill>
                <a:latin typeface="Arial" panose="020B0604020202020204" pitchFamily="34" charset="0"/>
                <a:cs typeface="Arial" panose="020B0604020202020204" pitchFamily="34" charset="0"/>
              </a:rPr>
              <a:t> – </a:t>
            </a:r>
            <a:r>
              <a:rPr lang="es-AR" sz="2400" b="1" dirty="0" err="1" smtClean="0">
                <a:solidFill>
                  <a:srgbClr val="C00000"/>
                </a:solidFill>
                <a:latin typeface="Arial" panose="020B0604020202020204" pitchFamily="34" charset="0"/>
                <a:cs typeface="Arial" panose="020B0604020202020204" pitchFamily="34" charset="0"/>
              </a:rPr>
              <a:t>Exemestane</a:t>
            </a:r>
            <a:r>
              <a:rPr lang="es-AR" sz="2400" b="1" dirty="0" smtClean="0">
                <a:solidFill>
                  <a:srgbClr val="C00000"/>
                </a:solidFill>
                <a:latin typeface="Arial" panose="020B0604020202020204" pitchFamily="34" charset="0"/>
                <a:cs typeface="Arial" panose="020B0604020202020204" pitchFamily="34" charset="0"/>
              </a:rPr>
              <a:t> en enfermedad avanzada</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01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4112"/>
          </a:xfrm>
          <a:prstGeom prst="rect">
            <a:avLst/>
          </a:prstGeom>
        </p:spPr>
      </p:pic>
    </p:spTree>
    <p:extLst>
      <p:ext uri="{BB962C8B-B14F-4D97-AF65-F5344CB8AC3E}">
        <p14:creationId xmlns:p14="http://schemas.microsoft.com/office/powerpoint/2010/main" val="2224133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1189323"/>
            <a:ext cx="5285207" cy="5096967"/>
          </a:xfrm>
          <a:prstGeom prst="rect">
            <a:avLst/>
          </a:prstGeom>
        </p:spPr>
      </p:pic>
      <p:pic>
        <p:nvPicPr>
          <p:cNvPr id="6" name="Imagen 5" descr="Recorte de pantalla"/>
          <p:cNvPicPr>
            <a:picLocks noChangeAspect="1"/>
          </p:cNvPicPr>
          <p:nvPr/>
        </p:nvPicPr>
        <p:blipFill rotWithShape="1">
          <a:blip r:embed="rId4">
            <a:extLst>
              <a:ext uri="{28A0092B-C50C-407E-A947-70E740481C1C}">
                <a14:useLocalDpi xmlns:a14="http://schemas.microsoft.com/office/drawing/2010/main" val="0"/>
              </a:ext>
            </a:extLst>
          </a:blip>
          <a:srcRect l="4839" t="5097" r="5066" b="5584"/>
          <a:stretch/>
        </p:blipFill>
        <p:spPr>
          <a:xfrm>
            <a:off x="6738052" y="403711"/>
            <a:ext cx="4948150" cy="5096967"/>
          </a:xfrm>
          <a:prstGeom prst="rect">
            <a:avLst/>
          </a:prstGeom>
        </p:spPr>
      </p:pic>
      <p:sp>
        <p:nvSpPr>
          <p:cNvPr id="2" name="CuadroTexto 1"/>
          <p:cNvSpPr txBox="1"/>
          <p:nvPr/>
        </p:nvSpPr>
        <p:spPr>
          <a:xfrm>
            <a:off x="314319" y="285754"/>
            <a:ext cx="5456663"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Inhibición de TORC1 puede activar</a:t>
            </a:r>
          </a:p>
          <a:p>
            <a:pPr algn="ctr"/>
            <a:r>
              <a:rPr lang="es-AR" sz="2400" b="1" dirty="0" smtClean="0">
                <a:solidFill>
                  <a:srgbClr val="C00000"/>
                </a:solidFill>
                <a:latin typeface="Arial" panose="020B0604020202020204" pitchFamily="34" charset="0"/>
                <a:cs typeface="Arial" panose="020B0604020202020204" pitchFamily="34" charset="0"/>
              </a:rPr>
              <a:t> RTK/Pi3k/</a:t>
            </a:r>
            <a:r>
              <a:rPr lang="es-AR" sz="2400" b="1" dirty="0" err="1" smtClean="0">
                <a:solidFill>
                  <a:srgbClr val="C00000"/>
                </a:solidFill>
                <a:latin typeface="Arial" panose="020B0604020202020204" pitchFamily="34" charset="0"/>
                <a:cs typeface="Arial" panose="020B0604020202020204" pitchFamily="34" charset="0"/>
              </a:rPr>
              <a:t>Akt</a:t>
            </a:r>
            <a:endParaRPr lang="es-AR" sz="2400" b="1"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6529388" y="5772150"/>
            <a:ext cx="5343525" cy="830997"/>
          </a:xfrm>
          <a:prstGeom prst="rect">
            <a:avLst/>
          </a:prstGeom>
          <a:noFill/>
        </p:spPr>
        <p:txBody>
          <a:bodyPr wrap="square" rtlCol="0">
            <a:spAutoFit/>
          </a:bodyPr>
          <a:lstStyle/>
          <a:p>
            <a:pPr algn="ctr"/>
            <a:r>
              <a:rPr lang="es-AR" sz="2400" b="1" dirty="0" smtClean="0">
                <a:solidFill>
                  <a:schemeClr val="bg1"/>
                </a:solidFill>
                <a:latin typeface="Arial" panose="020B0604020202020204" pitchFamily="34" charset="0"/>
                <a:cs typeface="Arial" panose="020B0604020202020204" pitchFamily="34" charset="0"/>
              </a:rPr>
              <a:t>La inhibición dual es una opción atractiva</a:t>
            </a:r>
            <a:endParaRPr lang="es-AR" sz="24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745586" y="5036231"/>
            <a:ext cx="4670474" cy="1323439"/>
          </a:xfrm>
          <a:prstGeom prst="rect">
            <a:avLst/>
          </a:prstGeom>
          <a:solidFill>
            <a:schemeClr val="tx1"/>
          </a:solidFill>
        </p:spPr>
        <p:txBody>
          <a:bodyPr wrap="square" rtlCol="0">
            <a:spAutoFit/>
          </a:bodyPr>
          <a:lstStyle/>
          <a:p>
            <a:pPr algn="just"/>
            <a:r>
              <a:rPr lang="es-AR" sz="2000" dirty="0" smtClean="0">
                <a:solidFill>
                  <a:schemeClr val="bg1"/>
                </a:solidFill>
                <a:latin typeface="Arial" panose="020B0604020202020204" pitchFamily="34" charset="0"/>
                <a:cs typeface="Arial" panose="020B0604020202020204" pitchFamily="34" charset="0"/>
              </a:rPr>
              <a:t>La inhibición de TORC1 anula el mecanismo de </a:t>
            </a:r>
            <a:r>
              <a:rPr lang="es-AR" sz="2000" dirty="0" err="1" smtClean="0">
                <a:solidFill>
                  <a:schemeClr val="bg1"/>
                </a:solidFill>
                <a:latin typeface="Arial" panose="020B0604020202020204" pitchFamily="34" charset="0"/>
                <a:cs typeface="Arial" panose="020B0604020202020204" pitchFamily="34" charset="0"/>
              </a:rPr>
              <a:t>autoinhibición</a:t>
            </a:r>
            <a:r>
              <a:rPr lang="es-AR" sz="2000" dirty="0" smtClean="0">
                <a:solidFill>
                  <a:schemeClr val="bg1"/>
                </a:solidFill>
                <a:latin typeface="Arial" panose="020B0604020202020204" pitchFamily="34" charset="0"/>
                <a:cs typeface="Arial" panose="020B0604020202020204" pitchFamily="34" charset="0"/>
              </a:rPr>
              <a:t> del receptor </a:t>
            </a:r>
            <a:r>
              <a:rPr lang="el-GR" sz="2000" dirty="0" smtClean="0">
                <a:solidFill>
                  <a:schemeClr val="bg1"/>
                </a:solidFill>
                <a:latin typeface="Arial" panose="020B0604020202020204" pitchFamily="34" charset="0"/>
                <a:cs typeface="Arial" panose="020B0604020202020204" pitchFamily="34" charset="0"/>
              </a:rPr>
              <a:t>α</a:t>
            </a:r>
            <a:r>
              <a:rPr lang="es-AR" sz="2000" dirty="0" smtClean="0">
                <a:solidFill>
                  <a:schemeClr val="bg1"/>
                </a:solidFill>
                <a:latin typeface="Arial" panose="020B0604020202020204" pitchFamily="34" charset="0"/>
                <a:cs typeface="Arial" panose="020B0604020202020204" pitchFamily="34" charset="0"/>
              </a:rPr>
              <a:t> de Pi3k con la consecuente activación de la vía</a:t>
            </a:r>
            <a:endParaRPr lang="es-A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10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p:cNvPicPr>
            <a:picLocks noChangeAspect="1"/>
          </p:cNvPicPr>
          <p:nvPr/>
        </p:nvPicPr>
        <p:blipFill>
          <a:blip r:embed="rId3">
            <a:extLst>
              <a:ext uri="{28A0092B-C50C-407E-A947-70E740481C1C}">
                <a14:useLocalDpi xmlns:a14="http://schemas.microsoft.com/office/drawing/2010/main" val="0"/>
              </a:ext>
            </a:extLst>
          </a:blip>
          <a:srcRect l="1076" t="6683"/>
          <a:stretch>
            <a:fillRect/>
          </a:stretch>
        </p:blipFill>
        <p:spPr bwMode="auto">
          <a:xfrm>
            <a:off x="2208631" y="2790363"/>
            <a:ext cx="7960607" cy="382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1139484" y="239151"/>
            <a:ext cx="9242474"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Inhibición completa de Pi3k: </a:t>
            </a:r>
            <a:r>
              <a:rPr lang="es-AR" sz="2400" b="1" dirty="0" err="1" smtClean="0">
                <a:solidFill>
                  <a:srgbClr val="C00000"/>
                </a:solidFill>
                <a:latin typeface="Arial" panose="020B0604020202020204" pitchFamily="34" charset="0"/>
                <a:cs typeface="Arial" panose="020B0604020202020204" pitchFamily="34" charset="0"/>
              </a:rPr>
              <a:t>Buparlisib</a:t>
            </a:r>
            <a:r>
              <a:rPr lang="es-AR" sz="2400" b="1" dirty="0" smtClean="0">
                <a:solidFill>
                  <a:srgbClr val="C00000"/>
                </a:solidFill>
                <a:latin typeface="Arial" panose="020B0604020202020204" pitchFamily="34" charset="0"/>
                <a:cs typeface="Arial" panose="020B0604020202020204" pitchFamily="34" charset="0"/>
              </a:rPr>
              <a:t> más </a:t>
            </a:r>
            <a:r>
              <a:rPr lang="es-AR" sz="2400" b="1" dirty="0" err="1" smtClean="0">
                <a:solidFill>
                  <a:srgbClr val="C00000"/>
                </a:solidFill>
                <a:latin typeface="Arial" panose="020B0604020202020204" pitchFamily="34" charset="0"/>
                <a:cs typeface="Arial" panose="020B0604020202020204" pitchFamily="34" charset="0"/>
              </a:rPr>
              <a:t>letrozole</a:t>
            </a:r>
            <a:r>
              <a:rPr lang="es-AR" sz="2400" b="1" dirty="0" smtClean="0">
                <a:solidFill>
                  <a:srgbClr val="C00000"/>
                </a:solidFill>
                <a:latin typeface="Arial" panose="020B0604020202020204" pitchFamily="34" charset="0"/>
                <a:cs typeface="Arial" panose="020B0604020202020204" pitchFamily="34" charset="0"/>
              </a:rPr>
              <a:t> – Fase IB </a:t>
            </a:r>
            <a:r>
              <a:rPr lang="es-AR" sz="2400" b="1" dirty="0" err="1" smtClean="0">
                <a:solidFill>
                  <a:srgbClr val="C00000"/>
                </a:solidFill>
                <a:latin typeface="Arial" panose="020B0604020202020204" pitchFamily="34" charset="0"/>
                <a:cs typeface="Arial" panose="020B0604020202020204" pitchFamily="34" charset="0"/>
              </a:rPr>
              <a:t>neoadyuvancia</a:t>
            </a:r>
            <a:endParaRPr lang="es-AR" sz="2400" b="1" dirty="0">
              <a:solidFill>
                <a:srgbClr val="C00000"/>
              </a:solidFill>
              <a:latin typeface="Arial" panose="020B0604020202020204" pitchFamily="34" charset="0"/>
              <a:cs typeface="Arial" panose="020B0604020202020204" pitchFamily="34" charset="0"/>
            </a:endParaRPr>
          </a:p>
        </p:txBody>
      </p:sp>
      <p:sp>
        <p:nvSpPr>
          <p:cNvPr id="2" name="Marcador de pie de página 1"/>
          <p:cNvSpPr>
            <a:spLocks noGrp="1"/>
          </p:cNvSpPr>
          <p:nvPr>
            <p:ph type="ftr" sz="quarter" idx="11"/>
          </p:nvPr>
        </p:nvSpPr>
        <p:spPr>
          <a:xfrm rot="5400000">
            <a:off x="9582804" y="3214216"/>
            <a:ext cx="3886758" cy="300001"/>
          </a:xfrm>
        </p:spPr>
        <p:txBody>
          <a:bodyPr/>
          <a:lstStyle/>
          <a:p>
            <a:r>
              <a:rPr lang="en-US" dirty="0" smtClean="0">
                <a:solidFill>
                  <a:schemeClr val="bg1">
                    <a:alpha val="60000"/>
                  </a:schemeClr>
                </a:solidFill>
              </a:rPr>
              <a:t>Mayer; J </a:t>
            </a:r>
            <a:r>
              <a:rPr lang="en-US" dirty="0" err="1" smtClean="0">
                <a:solidFill>
                  <a:schemeClr val="bg1">
                    <a:alpha val="60000"/>
                  </a:schemeClr>
                </a:solidFill>
              </a:rPr>
              <a:t>Clin</a:t>
            </a:r>
            <a:r>
              <a:rPr lang="en-US" dirty="0" smtClean="0">
                <a:solidFill>
                  <a:schemeClr val="bg1">
                    <a:alpha val="60000"/>
                  </a:schemeClr>
                </a:solidFill>
              </a:rPr>
              <a:t> </a:t>
            </a:r>
            <a:r>
              <a:rPr lang="en-US" dirty="0" err="1" smtClean="0">
                <a:solidFill>
                  <a:schemeClr val="bg1">
                    <a:alpha val="60000"/>
                  </a:schemeClr>
                </a:solidFill>
              </a:rPr>
              <a:t>Oncol</a:t>
            </a:r>
            <a:r>
              <a:rPr lang="en-US" dirty="0" smtClean="0">
                <a:solidFill>
                  <a:schemeClr val="bg1">
                    <a:alpha val="60000"/>
                  </a:schemeClr>
                </a:solidFill>
              </a:rPr>
              <a:t> 2014 - 32: 1202</a:t>
            </a:r>
            <a:endParaRPr lang="en-US" dirty="0">
              <a:solidFill>
                <a:schemeClr val="bg1">
                  <a:alpha val="60000"/>
                </a:schemeClr>
              </a:solidFill>
            </a:endParaRPr>
          </a:p>
        </p:txBody>
      </p:sp>
      <p:pic>
        <p:nvPicPr>
          <p:cNvPr id="4" name="Imagen 3"/>
          <p:cNvPicPr>
            <a:picLocks noChangeAspect="1"/>
          </p:cNvPicPr>
          <p:nvPr/>
        </p:nvPicPr>
        <p:blipFill rotWithShape="1">
          <a:blip r:embed="rId4"/>
          <a:srcRect l="28384" t="35133" r="33708" b="43845"/>
          <a:stretch/>
        </p:blipFill>
        <p:spPr>
          <a:xfrm>
            <a:off x="3574473" y="1094149"/>
            <a:ext cx="5167745" cy="1611292"/>
          </a:xfrm>
          <a:prstGeom prst="rect">
            <a:avLst/>
          </a:prstGeom>
        </p:spPr>
      </p:pic>
    </p:spTree>
    <p:extLst>
      <p:ext uri="{BB962C8B-B14F-4D97-AF65-F5344CB8AC3E}">
        <p14:creationId xmlns:p14="http://schemas.microsoft.com/office/powerpoint/2010/main" val="2877048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212" y="323800"/>
            <a:ext cx="9847385" cy="6324849"/>
          </a:xfrm>
          <a:prstGeom prst="rect">
            <a:avLst/>
          </a:prstGeom>
        </p:spPr>
      </p:pic>
    </p:spTree>
    <p:extLst>
      <p:ext uri="{BB962C8B-B14F-4D97-AF65-F5344CB8AC3E}">
        <p14:creationId xmlns:p14="http://schemas.microsoft.com/office/powerpoint/2010/main" val="1785536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6" y="197444"/>
            <a:ext cx="10550768" cy="6458518"/>
          </a:xfrm>
          <a:prstGeom prst="rect">
            <a:avLst/>
          </a:prstGeom>
        </p:spPr>
      </p:pic>
    </p:spTree>
    <p:extLst>
      <p:ext uri="{BB962C8B-B14F-4D97-AF65-F5344CB8AC3E}">
        <p14:creationId xmlns:p14="http://schemas.microsoft.com/office/powerpoint/2010/main" val="3280036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3010486" y="2321169"/>
            <a:ext cx="6865034" cy="1384995"/>
          </a:xfrm>
          <a:prstGeom prst="rect">
            <a:avLst/>
          </a:prstGeom>
          <a:noFill/>
        </p:spPr>
        <p:txBody>
          <a:bodyPr wrap="square" rtlCol="0">
            <a:spAutoFit/>
          </a:bodyPr>
          <a:lstStyle/>
          <a:p>
            <a:pPr algn="ctr"/>
            <a:r>
              <a:rPr lang="es-AR" sz="2800" b="1" dirty="0" smtClean="0">
                <a:solidFill>
                  <a:srgbClr val="C00000"/>
                </a:solidFill>
                <a:latin typeface="Arial" panose="020B0604020202020204" pitchFamily="34" charset="0"/>
                <a:cs typeface="Arial" panose="020B0604020202020204" pitchFamily="34" charset="0"/>
              </a:rPr>
              <a:t>¿Cómo seleccionar adecuadamente a los pacientes para cada tratamiento?</a:t>
            </a:r>
          </a:p>
          <a:p>
            <a:pPr algn="ctr"/>
            <a:r>
              <a:rPr lang="es-AR" sz="2800" b="1" dirty="0" err="1" smtClean="0">
                <a:solidFill>
                  <a:srgbClr val="C00000"/>
                </a:solidFill>
                <a:latin typeface="Arial" panose="020B0604020202020204" pitchFamily="34" charset="0"/>
                <a:cs typeface="Arial" panose="020B0604020202020204" pitchFamily="34" charset="0"/>
              </a:rPr>
              <a:t>Biomarcadores</a:t>
            </a:r>
            <a:endParaRPr lang="es-AR"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860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887104" y="818866"/>
            <a:ext cx="3875965" cy="2831544"/>
          </a:xfrm>
          <a:prstGeom prst="rect">
            <a:avLst/>
          </a:prstGeom>
          <a:noFill/>
        </p:spPr>
        <p:txBody>
          <a:bodyPr wrap="square" rtlCol="0">
            <a:spAutoFit/>
          </a:bodyPr>
          <a:lstStyle/>
          <a:p>
            <a:pPr algn="ctr"/>
            <a:r>
              <a:rPr lang="es-AR" sz="2000" b="1" dirty="0" smtClean="0">
                <a:solidFill>
                  <a:srgbClr val="002060"/>
                </a:solidFill>
                <a:latin typeface="Arial" panose="020B0604020202020204" pitchFamily="34" charset="0"/>
                <a:cs typeface="Arial" panose="020B0604020202020204" pitchFamily="34" charset="0"/>
              </a:rPr>
              <a:t>QUIMIOTERAPIA</a:t>
            </a:r>
          </a:p>
          <a:p>
            <a:endParaRPr lang="es-AR" dirty="0" smtClean="0">
              <a:solidFill>
                <a:schemeClr val="bg1"/>
              </a:solidFill>
            </a:endParaRPr>
          </a:p>
          <a:p>
            <a:r>
              <a:rPr lang="es-AR" dirty="0">
                <a:solidFill>
                  <a:schemeClr val="bg1"/>
                </a:solidFill>
              </a:rPr>
              <a:t> </a:t>
            </a:r>
            <a:r>
              <a:rPr lang="es-AR" dirty="0" smtClean="0">
                <a:solidFill>
                  <a:schemeClr val="bg1"/>
                </a:solidFill>
              </a:rPr>
              <a:t>    </a:t>
            </a:r>
            <a:r>
              <a:rPr lang="es-AR" sz="2000" dirty="0" smtClean="0">
                <a:solidFill>
                  <a:schemeClr val="bg1"/>
                </a:solidFill>
                <a:latin typeface="Arial" panose="020B0604020202020204" pitchFamily="34" charset="0"/>
                <a:cs typeface="Arial" panose="020B0604020202020204" pitchFamily="34" charset="0"/>
              </a:rPr>
              <a:t>Proliferación</a:t>
            </a:r>
          </a:p>
          <a:p>
            <a:endParaRPr lang="es-AR" sz="2000" dirty="0">
              <a:solidFill>
                <a:schemeClr val="bg1"/>
              </a:solidFill>
              <a:latin typeface="Arial" panose="020B0604020202020204" pitchFamily="34" charset="0"/>
              <a:cs typeface="Arial" panose="020B0604020202020204" pitchFamily="34" charset="0"/>
            </a:endParaRPr>
          </a:p>
          <a:p>
            <a:r>
              <a:rPr lang="es-AR" sz="2000" dirty="0">
                <a:solidFill>
                  <a:schemeClr val="bg1"/>
                </a:solidFill>
                <a:latin typeface="Arial" panose="020B0604020202020204" pitchFamily="34" charset="0"/>
                <a:cs typeface="Arial" panose="020B0604020202020204" pitchFamily="34" charset="0"/>
              </a:rPr>
              <a:t> </a:t>
            </a:r>
            <a:r>
              <a:rPr lang="es-AR" sz="2000" dirty="0" smtClean="0">
                <a:solidFill>
                  <a:schemeClr val="bg1"/>
                </a:solidFill>
                <a:latin typeface="Arial" panose="020B0604020202020204" pitchFamily="34" charset="0"/>
                <a:cs typeface="Arial" panose="020B0604020202020204" pitchFamily="34" charset="0"/>
              </a:rPr>
              <a:t>    Apoptosis</a:t>
            </a:r>
          </a:p>
          <a:p>
            <a:endParaRPr lang="es-AR" sz="2000" dirty="0">
              <a:solidFill>
                <a:schemeClr val="bg1"/>
              </a:solidFill>
              <a:latin typeface="Arial" panose="020B0604020202020204" pitchFamily="34" charset="0"/>
              <a:cs typeface="Arial" panose="020B0604020202020204" pitchFamily="34" charset="0"/>
            </a:endParaRPr>
          </a:p>
          <a:p>
            <a:r>
              <a:rPr lang="es-AR" sz="2000" dirty="0" smtClean="0">
                <a:solidFill>
                  <a:schemeClr val="bg1"/>
                </a:solidFill>
                <a:latin typeface="Arial" panose="020B0604020202020204" pitchFamily="34" charset="0"/>
                <a:cs typeface="Arial" panose="020B0604020202020204" pitchFamily="34" charset="0"/>
              </a:rPr>
              <a:t>Muerte celular de clones con mayor tasa de proliferación</a:t>
            </a:r>
            <a:endParaRPr lang="es-AR" sz="2000" dirty="0">
              <a:solidFill>
                <a:schemeClr val="bg1"/>
              </a:solidFill>
              <a:latin typeface="Arial" panose="020B0604020202020204" pitchFamily="34" charset="0"/>
              <a:cs typeface="Arial" panose="020B0604020202020204" pitchFamily="34" charset="0"/>
            </a:endParaRPr>
          </a:p>
          <a:p>
            <a:endParaRPr lang="es-AR" sz="2000"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7111953" y="3657600"/>
            <a:ext cx="4708478" cy="1908215"/>
          </a:xfrm>
          <a:prstGeom prst="rect">
            <a:avLst/>
          </a:prstGeom>
          <a:noFill/>
        </p:spPr>
        <p:txBody>
          <a:bodyPr wrap="square" rtlCol="0">
            <a:spAutoFit/>
          </a:bodyPr>
          <a:lstStyle/>
          <a:p>
            <a:pPr algn="ctr"/>
            <a:r>
              <a:rPr lang="es-AR" sz="2000" b="1" dirty="0" smtClean="0">
                <a:solidFill>
                  <a:srgbClr val="002060"/>
                </a:solidFill>
                <a:latin typeface="Arial" panose="020B0604020202020204" pitchFamily="34" charset="0"/>
                <a:cs typeface="Arial" panose="020B0604020202020204" pitchFamily="34" charset="0"/>
              </a:rPr>
              <a:t>HORMONOTERAPIA</a:t>
            </a:r>
          </a:p>
          <a:p>
            <a:endParaRPr lang="es-AR" dirty="0" smtClean="0">
              <a:solidFill>
                <a:schemeClr val="bg1"/>
              </a:solidFill>
            </a:endParaRPr>
          </a:p>
          <a:p>
            <a:pPr algn="ctr"/>
            <a:r>
              <a:rPr lang="es-AR" sz="2000" dirty="0" smtClean="0">
                <a:solidFill>
                  <a:schemeClr val="bg1"/>
                </a:solidFill>
                <a:latin typeface="Arial" panose="020B0604020202020204" pitchFamily="34" charset="0"/>
                <a:cs typeface="Arial" panose="020B0604020202020204" pitchFamily="34" charset="0"/>
              </a:rPr>
              <a:t>Suprime la proliferación </a:t>
            </a:r>
          </a:p>
          <a:p>
            <a:endParaRPr lang="es-AR" sz="2000" dirty="0">
              <a:solidFill>
                <a:schemeClr val="bg1"/>
              </a:solidFill>
              <a:latin typeface="Arial" panose="020B0604020202020204" pitchFamily="34" charset="0"/>
              <a:cs typeface="Arial" panose="020B0604020202020204" pitchFamily="34" charset="0"/>
            </a:endParaRPr>
          </a:p>
          <a:p>
            <a:pPr algn="ctr"/>
            <a:r>
              <a:rPr lang="es-AR" sz="2000" dirty="0" smtClean="0">
                <a:solidFill>
                  <a:schemeClr val="bg1"/>
                </a:solidFill>
                <a:latin typeface="Arial" panose="020B0604020202020204" pitchFamily="34" charset="0"/>
                <a:cs typeface="Arial" panose="020B0604020202020204" pitchFamily="34" charset="0"/>
              </a:rPr>
              <a:t>No aumenta la apoptosis</a:t>
            </a:r>
          </a:p>
          <a:p>
            <a:endParaRPr lang="es-AR" sz="2000"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7192370" y="941696"/>
            <a:ext cx="3220872" cy="2246769"/>
          </a:xfrm>
          <a:prstGeom prst="rect">
            <a:avLst/>
          </a:prstGeom>
          <a:noFill/>
        </p:spPr>
        <p:txBody>
          <a:bodyPr wrap="square" rtlCol="0">
            <a:spAutoFit/>
          </a:bodyPr>
          <a:lstStyle/>
          <a:p>
            <a:pPr marL="342900" indent="-342900">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Respuestas rápidas</a:t>
            </a:r>
          </a:p>
          <a:p>
            <a:endParaRPr lang="es-AR" sz="2000" dirty="0" smtClean="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Ki 67 predictivo </a:t>
            </a:r>
          </a:p>
          <a:p>
            <a:endParaRPr lang="es-AR" sz="2000" dirty="0" smtClean="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Enfermedad residual pronóstico</a:t>
            </a:r>
          </a:p>
          <a:p>
            <a:pPr marL="342900" indent="-342900">
              <a:buFont typeface="Wingdings" panose="05000000000000000000" pitchFamily="2" charset="2"/>
              <a:buChar char="ü"/>
            </a:pPr>
            <a:endParaRPr lang="es-AR" sz="2000" dirty="0">
              <a:solidFill>
                <a:schemeClr val="bg1"/>
              </a:solidFill>
              <a:latin typeface="Arial" panose="020B0604020202020204" pitchFamily="34" charset="0"/>
              <a:cs typeface="Arial" panose="020B0604020202020204" pitchFamily="34" charset="0"/>
            </a:endParaRPr>
          </a:p>
        </p:txBody>
      </p:sp>
      <p:sp>
        <p:nvSpPr>
          <p:cNvPr id="9" name="Flecha derecha 8"/>
          <p:cNvSpPr/>
          <p:nvPr/>
        </p:nvSpPr>
        <p:spPr>
          <a:xfrm>
            <a:off x="4738083" y="1218114"/>
            <a:ext cx="2197289" cy="996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Flecha abajo 9"/>
          <p:cNvSpPr/>
          <p:nvPr/>
        </p:nvSpPr>
        <p:spPr>
          <a:xfrm>
            <a:off x="876188" y="1443321"/>
            <a:ext cx="311168" cy="27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Flecha arriba 13"/>
          <p:cNvSpPr/>
          <p:nvPr/>
        </p:nvSpPr>
        <p:spPr>
          <a:xfrm>
            <a:off x="901173" y="1955410"/>
            <a:ext cx="286184" cy="2691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CuadroTexto 14"/>
          <p:cNvSpPr txBox="1"/>
          <p:nvPr/>
        </p:nvSpPr>
        <p:spPr>
          <a:xfrm>
            <a:off x="736979" y="4004690"/>
            <a:ext cx="4244454" cy="1938992"/>
          </a:xfrm>
          <a:prstGeom prst="rect">
            <a:avLst/>
          </a:prstGeom>
          <a:noFill/>
        </p:spPr>
        <p:txBody>
          <a:bodyPr wrap="square" rtlCol="0">
            <a:spAutoFit/>
          </a:bodyPr>
          <a:lstStyle/>
          <a:p>
            <a:pPr marL="342900" indent="-342900">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Respuestas Lentas</a:t>
            </a:r>
          </a:p>
          <a:p>
            <a:endParaRPr lang="es-AR" sz="2000" dirty="0" smtClean="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AR" sz="2000" dirty="0">
                <a:solidFill>
                  <a:schemeClr val="bg1"/>
                </a:solidFill>
                <a:latin typeface="Arial" panose="020B0604020202020204" pitchFamily="34" charset="0"/>
                <a:cs typeface="Arial" panose="020B0604020202020204" pitchFamily="34" charset="0"/>
              </a:rPr>
              <a:t>^</a:t>
            </a:r>
            <a:r>
              <a:rPr lang="es-AR" sz="2000" dirty="0" smtClean="0">
                <a:solidFill>
                  <a:schemeClr val="bg1"/>
                </a:solidFill>
                <a:latin typeface="Arial" panose="020B0604020202020204" pitchFamily="34" charset="0"/>
                <a:cs typeface="Arial" panose="020B0604020202020204" pitchFamily="34" charset="0"/>
              </a:rPr>
              <a:t> Ki 67 predice respuesta</a:t>
            </a:r>
          </a:p>
          <a:p>
            <a:endParaRPr lang="es-AR" sz="2000" dirty="0" smtClean="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Ki 67 en enfermedad residual es pronóstico</a:t>
            </a:r>
            <a:endParaRPr lang="es-AR" sz="2000" dirty="0">
              <a:solidFill>
                <a:schemeClr val="bg1"/>
              </a:solidFill>
              <a:latin typeface="Arial" panose="020B0604020202020204" pitchFamily="34" charset="0"/>
              <a:cs typeface="Arial" panose="020B0604020202020204" pitchFamily="34" charset="0"/>
            </a:endParaRPr>
          </a:p>
        </p:txBody>
      </p:sp>
      <p:sp>
        <p:nvSpPr>
          <p:cNvPr id="16" name="Flecha izquierda 15"/>
          <p:cNvSpPr/>
          <p:nvPr/>
        </p:nvSpPr>
        <p:spPr>
          <a:xfrm>
            <a:off x="4876449" y="3892341"/>
            <a:ext cx="2058923" cy="996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516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5"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129" y="1447800"/>
            <a:ext cx="8693624" cy="4689451"/>
          </a:xfrm>
          <a:prstGeom prst="rect">
            <a:avLst/>
          </a:prstGeom>
        </p:spPr>
      </p:pic>
      <p:sp>
        <p:nvSpPr>
          <p:cNvPr id="4" name="CuadroTexto 3"/>
          <p:cNvSpPr txBox="1"/>
          <p:nvPr/>
        </p:nvSpPr>
        <p:spPr>
          <a:xfrm>
            <a:off x="2156346" y="292272"/>
            <a:ext cx="7096836"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Uso de Ki 67 como </a:t>
            </a:r>
            <a:r>
              <a:rPr lang="es-AR" sz="2400" b="1" dirty="0" err="1" smtClean="0">
                <a:solidFill>
                  <a:srgbClr val="C00000"/>
                </a:solidFill>
                <a:latin typeface="Arial" panose="020B0604020202020204" pitchFamily="34" charset="0"/>
                <a:cs typeface="Arial" panose="020B0604020202020204" pitchFamily="34" charset="0"/>
              </a:rPr>
              <a:t>biomarcador</a:t>
            </a:r>
            <a:r>
              <a:rPr lang="es-AR" sz="2400" b="1" dirty="0" smtClean="0">
                <a:solidFill>
                  <a:srgbClr val="C00000"/>
                </a:solidFill>
                <a:latin typeface="Arial" panose="020B0604020202020204" pitchFamily="34" charset="0"/>
                <a:cs typeface="Arial" panose="020B0604020202020204" pitchFamily="34" charset="0"/>
              </a:rPr>
              <a:t> en hormonoterapia </a:t>
            </a:r>
            <a:r>
              <a:rPr lang="es-AR" sz="2400" b="1" dirty="0" err="1" smtClean="0">
                <a:solidFill>
                  <a:srgbClr val="C00000"/>
                </a:solidFill>
                <a:latin typeface="Arial" panose="020B0604020202020204" pitchFamily="34" charset="0"/>
                <a:cs typeface="Arial" panose="020B0604020202020204" pitchFamily="34" charset="0"/>
              </a:rPr>
              <a:t>neoadyuvante</a:t>
            </a:r>
            <a:endParaRPr lang="es-AR" sz="2400" b="1" dirty="0">
              <a:solidFill>
                <a:srgbClr val="C00000"/>
              </a:solidFill>
              <a:latin typeface="Arial" panose="020B0604020202020204" pitchFamily="34" charset="0"/>
              <a:cs typeface="Arial" panose="020B0604020202020204" pitchFamily="34" charset="0"/>
            </a:endParaRPr>
          </a:p>
        </p:txBody>
      </p:sp>
      <p:sp>
        <p:nvSpPr>
          <p:cNvPr id="5" name="Marcador de pie de página 4"/>
          <p:cNvSpPr>
            <a:spLocks noGrp="1"/>
          </p:cNvSpPr>
          <p:nvPr>
            <p:ph type="ftr" sz="quarter" idx="11"/>
          </p:nvPr>
        </p:nvSpPr>
        <p:spPr/>
        <p:txBody>
          <a:bodyPr/>
          <a:lstStyle/>
          <a:p>
            <a:r>
              <a:rPr lang="sv-SE" dirty="0" smtClean="0">
                <a:solidFill>
                  <a:schemeClr val="bg1">
                    <a:alpha val="60000"/>
                  </a:schemeClr>
                </a:solidFill>
              </a:rPr>
              <a:t>Dowsett; JNCI 2011 - 103: 1656</a:t>
            </a:r>
            <a:endParaRPr lang="en-US" dirty="0">
              <a:solidFill>
                <a:schemeClr val="bg1">
                  <a:alpha val="60000"/>
                </a:schemeClr>
              </a:solidFill>
            </a:endParaRPr>
          </a:p>
        </p:txBody>
      </p:sp>
      <p:sp>
        <p:nvSpPr>
          <p:cNvPr id="6" name="Rectángulo 5"/>
          <p:cNvSpPr/>
          <p:nvPr/>
        </p:nvSpPr>
        <p:spPr>
          <a:xfrm>
            <a:off x="2797791" y="4681182"/>
            <a:ext cx="2538490" cy="1254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Diferencia Ki 67: </a:t>
            </a:r>
          </a:p>
          <a:p>
            <a:pPr algn="ctr"/>
            <a:r>
              <a:rPr lang="es-AR" b="1" dirty="0" smtClean="0"/>
              <a:t>Respuesta – Beneficio terapéutico</a:t>
            </a:r>
            <a:endParaRPr lang="es-AR" b="1" dirty="0"/>
          </a:p>
        </p:txBody>
      </p:sp>
      <p:sp>
        <p:nvSpPr>
          <p:cNvPr id="7" name="Rectángulo 6"/>
          <p:cNvSpPr/>
          <p:nvPr/>
        </p:nvSpPr>
        <p:spPr>
          <a:xfrm>
            <a:off x="5991366" y="4626590"/>
            <a:ext cx="2552134" cy="143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Diferencia Ki 67:</a:t>
            </a:r>
          </a:p>
          <a:p>
            <a:pPr algn="ctr"/>
            <a:r>
              <a:rPr lang="es-AR" b="1" dirty="0" smtClean="0"/>
              <a:t>Respuesta persistente o desarrollo de resistencia </a:t>
            </a:r>
            <a:endParaRPr lang="es-AR" b="1" dirty="0"/>
          </a:p>
        </p:txBody>
      </p:sp>
      <p:sp>
        <p:nvSpPr>
          <p:cNvPr id="8" name="Rectángulo 7"/>
          <p:cNvSpPr/>
          <p:nvPr/>
        </p:nvSpPr>
        <p:spPr>
          <a:xfrm>
            <a:off x="1569494" y="1910685"/>
            <a:ext cx="2088106" cy="1201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Predictivo:</a:t>
            </a:r>
          </a:p>
          <a:p>
            <a:pPr algn="ctr"/>
            <a:r>
              <a:rPr lang="es-AR" b="1" dirty="0" smtClean="0"/>
              <a:t>Elegibilidad para tratamiento</a:t>
            </a:r>
            <a:endParaRPr lang="es-AR" b="1" dirty="0"/>
          </a:p>
        </p:txBody>
      </p:sp>
      <p:sp>
        <p:nvSpPr>
          <p:cNvPr id="9" name="Rectángulo 8"/>
          <p:cNvSpPr/>
          <p:nvPr/>
        </p:nvSpPr>
        <p:spPr>
          <a:xfrm>
            <a:off x="4435521" y="1719619"/>
            <a:ext cx="2647666" cy="139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Punto Final Intermedio; riesgo residual; posible decisión de cambio </a:t>
            </a:r>
            <a:r>
              <a:rPr lang="es-AR" b="1" dirty="0" err="1" smtClean="0"/>
              <a:t>tto</a:t>
            </a:r>
            <a:endParaRPr lang="es-AR" b="1" dirty="0"/>
          </a:p>
        </p:txBody>
      </p:sp>
      <p:sp>
        <p:nvSpPr>
          <p:cNvPr id="10" name="Rectángulo 9"/>
          <p:cNvSpPr/>
          <p:nvPr/>
        </p:nvSpPr>
        <p:spPr>
          <a:xfrm>
            <a:off x="3166281" y="3111688"/>
            <a:ext cx="1897038" cy="462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p:cNvSpPr/>
          <p:nvPr/>
        </p:nvSpPr>
        <p:spPr>
          <a:xfrm>
            <a:off x="7506269" y="2019869"/>
            <a:ext cx="2251880" cy="1091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Riesgo residual</a:t>
            </a:r>
          </a:p>
          <a:p>
            <a:pPr algn="ctr"/>
            <a:r>
              <a:rPr lang="es-AR" b="1" dirty="0" smtClean="0"/>
              <a:t>(Score </a:t>
            </a:r>
            <a:r>
              <a:rPr lang="es-AR" b="1" dirty="0" err="1" smtClean="0"/>
              <a:t>PePi</a:t>
            </a:r>
            <a:r>
              <a:rPr lang="es-AR" b="1" dirty="0" smtClean="0"/>
              <a:t>)</a:t>
            </a:r>
            <a:endParaRPr lang="es-AR" b="1" dirty="0"/>
          </a:p>
        </p:txBody>
      </p:sp>
      <p:sp>
        <p:nvSpPr>
          <p:cNvPr id="12" name="Elipse 11"/>
          <p:cNvSpPr/>
          <p:nvPr/>
        </p:nvSpPr>
        <p:spPr>
          <a:xfrm>
            <a:off x="1699145" y="3172977"/>
            <a:ext cx="1656273" cy="151490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smtClean="0"/>
              <a:t>Diagnós</a:t>
            </a:r>
            <a:endParaRPr lang="es-AR" b="1" dirty="0" smtClean="0"/>
          </a:p>
          <a:p>
            <a:pPr algn="ctr"/>
            <a:r>
              <a:rPr lang="es-AR" b="1" dirty="0" smtClean="0"/>
              <a:t>tico </a:t>
            </a:r>
            <a:endParaRPr lang="es-AR" b="1" dirty="0"/>
          </a:p>
        </p:txBody>
      </p:sp>
      <p:sp>
        <p:nvSpPr>
          <p:cNvPr id="13" name="Elipse 12"/>
          <p:cNvSpPr/>
          <p:nvPr/>
        </p:nvSpPr>
        <p:spPr>
          <a:xfrm>
            <a:off x="4931739" y="3172977"/>
            <a:ext cx="1501272" cy="1374688"/>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Trata</a:t>
            </a:r>
          </a:p>
          <a:p>
            <a:pPr algn="ctr"/>
            <a:r>
              <a:rPr lang="es-AR" b="1" dirty="0" smtClean="0"/>
              <a:t>miento</a:t>
            </a:r>
            <a:endParaRPr lang="es-AR" b="1" dirty="0"/>
          </a:p>
        </p:txBody>
      </p:sp>
      <p:sp>
        <p:nvSpPr>
          <p:cNvPr id="14" name="Elipse 13"/>
          <p:cNvSpPr/>
          <p:nvPr/>
        </p:nvSpPr>
        <p:spPr>
          <a:xfrm>
            <a:off x="8018079" y="3159329"/>
            <a:ext cx="1726421" cy="138833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t>Cirugía</a:t>
            </a:r>
            <a:endParaRPr lang="es-AR" b="1" dirty="0"/>
          </a:p>
        </p:txBody>
      </p:sp>
      <p:sp>
        <p:nvSpPr>
          <p:cNvPr id="15" name="Rectángulo 14"/>
          <p:cNvSpPr/>
          <p:nvPr/>
        </p:nvSpPr>
        <p:spPr>
          <a:xfrm>
            <a:off x="3780428" y="3630600"/>
            <a:ext cx="851057" cy="750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2 – 4</a:t>
            </a:r>
          </a:p>
          <a:p>
            <a:pPr algn="ctr"/>
            <a:r>
              <a:rPr lang="es-AR" sz="1000" b="1" dirty="0" smtClean="0">
                <a:solidFill>
                  <a:schemeClr val="bg1"/>
                </a:solidFill>
              </a:rPr>
              <a:t>semanas</a:t>
            </a:r>
            <a:endParaRPr lang="es-AR" sz="1000" b="1" dirty="0">
              <a:solidFill>
                <a:schemeClr val="bg1"/>
              </a:solidFill>
            </a:endParaRPr>
          </a:p>
        </p:txBody>
      </p:sp>
      <p:sp>
        <p:nvSpPr>
          <p:cNvPr id="16" name="Rectángulo 15"/>
          <p:cNvSpPr/>
          <p:nvPr/>
        </p:nvSpPr>
        <p:spPr>
          <a:xfrm>
            <a:off x="6913861" y="3574573"/>
            <a:ext cx="803965" cy="995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bg1"/>
                </a:solidFill>
              </a:rPr>
              <a:t>≥ 8</a:t>
            </a:r>
          </a:p>
          <a:p>
            <a:pPr algn="ctr"/>
            <a:r>
              <a:rPr lang="es-AR" sz="1000" b="1" dirty="0">
                <a:solidFill>
                  <a:schemeClr val="bg1"/>
                </a:solidFill>
              </a:rPr>
              <a:t>s</a:t>
            </a:r>
            <a:r>
              <a:rPr lang="es-AR" sz="1000" b="1" dirty="0" smtClean="0">
                <a:solidFill>
                  <a:schemeClr val="bg1"/>
                </a:solidFill>
              </a:rPr>
              <a:t>emanas</a:t>
            </a:r>
            <a:endParaRPr lang="es-AR" sz="1000" b="1" dirty="0">
              <a:solidFill>
                <a:schemeClr val="bg1"/>
              </a:solidFill>
            </a:endParaRPr>
          </a:p>
        </p:txBody>
      </p:sp>
    </p:spTree>
    <p:extLst>
      <p:ext uri="{BB962C8B-B14F-4D97-AF65-F5344CB8AC3E}">
        <p14:creationId xmlns:p14="http://schemas.microsoft.com/office/powerpoint/2010/main" val="2139159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3">
            <a:extLst>
              <a:ext uri="{28A0092B-C50C-407E-A947-70E740481C1C}">
                <a14:useLocalDpi xmlns:a14="http://schemas.microsoft.com/office/drawing/2010/main" val="0"/>
              </a:ext>
            </a:extLst>
          </a:blip>
          <a:srcRect t="2647"/>
          <a:stretch/>
        </p:blipFill>
        <p:spPr>
          <a:xfrm>
            <a:off x="1519311" y="412129"/>
            <a:ext cx="8947052" cy="6296708"/>
          </a:xfrm>
          <a:prstGeom prst="rect">
            <a:avLst/>
          </a:prstGeom>
        </p:spPr>
      </p:pic>
      <p:sp>
        <p:nvSpPr>
          <p:cNvPr id="4" name="Marcador de pie de página 3"/>
          <p:cNvSpPr>
            <a:spLocks noGrp="1"/>
          </p:cNvSpPr>
          <p:nvPr>
            <p:ph type="ftr" sz="quarter" idx="11"/>
          </p:nvPr>
        </p:nvSpPr>
        <p:spPr/>
        <p:txBody>
          <a:bodyPr/>
          <a:lstStyle/>
          <a:p>
            <a:r>
              <a:rPr lang="pl-PL" smtClean="0"/>
              <a:t>Dowsett; JNCI Monogr 2011 - 43:120</a:t>
            </a:r>
            <a:endParaRPr lang="en-US" dirty="0"/>
          </a:p>
        </p:txBody>
      </p:sp>
    </p:spTree>
    <p:extLst>
      <p:ext uri="{BB962C8B-B14F-4D97-AF65-F5344CB8AC3E}">
        <p14:creationId xmlns:p14="http://schemas.microsoft.com/office/powerpoint/2010/main" val="211188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pl-PL" smtClean="0"/>
              <a:t>Dowsett; JNCI Monogr 2011 - 43:120</a:t>
            </a:r>
            <a:endParaRPr lang="en-US" dirty="0"/>
          </a:p>
        </p:txBody>
      </p:sp>
      <p:pic>
        <p:nvPicPr>
          <p:cNvPr id="2" name="Imagen 1" descr="Recorte de pantalla"/>
          <p:cNvPicPr>
            <a:picLocks noChangeAspect="1"/>
          </p:cNvPicPr>
          <p:nvPr/>
        </p:nvPicPr>
        <p:blipFill rotWithShape="1">
          <a:blip r:embed="rId3">
            <a:extLst>
              <a:ext uri="{28A0092B-C50C-407E-A947-70E740481C1C}">
                <a14:useLocalDpi xmlns:a14="http://schemas.microsoft.com/office/drawing/2010/main" val="0"/>
              </a:ext>
            </a:extLst>
          </a:blip>
          <a:srcRect l="1958" t="5716" r="3348" b="5546"/>
          <a:stretch/>
        </p:blipFill>
        <p:spPr>
          <a:xfrm>
            <a:off x="858129" y="1265969"/>
            <a:ext cx="9384655" cy="5415817"/>
          </a:xfrm>
          <a:prstGeom prst="rect">
            <a:avLst/>
          </a:prstGeom>
        </p:spPr>
      </p:pic>
      <p:sp>
        <p:nvSpPr>
          <p:cNvPr id="5" name="CuadroTexto 4"/>
          <p:cNvSpPr txBox="1"/>
          <p:nvPr/>
        </p:nvSpPr>
        <p:spPr>
          <a:xfrm>
            <a:off x="633046" y="281354"/>
            <a:ext cx="9537896"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Porcentaje de cambio en Ki 67 basal y durante tratamiento (Semanas 2/12)</a:t>
            </a:r>
            <a:endParaRPr lang="es-AR" sz="2400" b="1" dirty="0">
              <a:solidFill>
                <a:srgbClr val="C00000"/>
              </a:solidFill>
              <a:latin typeface="Arial" panose="020B0604020202020204" pitchFamily="34" charset="0"/>
              <a:cs typeface="Arial" panose="020B0604020202020204" pitchFamily="34" charset="0"/>
            </a:endParaRPr>
          </a:p>
        </p:txBody>
      </p:sp>
      <p:sp>
        <p:nvSpPr>
          <p:cNvPr id="6" name="Rectángulo 5"/>
          <p:cNvSpPr/>
          <p:nvPr/>
        </p:nvSpPr>
        <p:spPr>
          <a:xfrm>
            <a:off x="2400680" y="6214730"/>
            <a:ext cx="5852160" cy="4216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9753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3">
            <a:extLst>
              <a:ext uri="{28A0092B-C50C-407E-A947-70E740481C1C}">
                <a14:useLocalDpi xmlns:a14="http://schemas.microsoft.com/office/drawing/2010/main" val="0"/>
              </a:ext>
            </a:extLst>
          </a:blip>
          <a:srcRect l="9440" t="23201" r="12584" b="25572"/>
          <a:stretch/>
        </p:blipFill>
        <p:spPr>
          <a:xfrm>
            <a:off x="1360919" y="1744395"/>
            <a:ext cx="9780691" cy="4673959"/>
          </a:xfrm>
          <a:prstGeom prst="rect">
            <a:avLst/>
          </a:prstGeom>
        </p:spPr>
      </p:pic>
      <p:sp>
        <p:nvSpPr>
          <p:cNvPr id="4" name="Rectángulo 3"/>
          <p:cNvSpPr/>
          <p:nvPr/>
        </p:nvSpPr>
        <p:spPr>
          <a:xfrm>
            <a:off x="4318993" y="4783015"/>
            <a:ext cx="154745" cy="18991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bg1"/>
                </a:solidFill>
              </a:rPr>
              <a:t>═</a:t>
            </a:r>
            <a:endParaRPr lang="es-AR" dirty="0">
              <a:solidFill>
                <a:schemeClr val="bg1"/>
              </a:solidFill>
            </a:endParaRPr>
          </a:p>
        </p:txBody>
      </p:sp>
      <p:sp>
        <p:nvSpPr>
          <p:cNvPr id="5" name="Rectángulo 4"/>
          <p:cNvSpPr/>
          <p:nvPr/>
        </p:nvSpPr>
        <p:spPr>
          <a:xfrm>
            <a:off x="4698610" y="4677506"/>
            <a:ext cx="267285" cy="29542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p:cNvSpPr txBox="1"/>
          <p:nvPr/>
        </p:nvSpPr>
        <p:spPr>
          <a:xfrm>
            <a:off x="1448977" y="379828"/>
            <a:ext cx="9481625"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En hormonoterapia, ¿Los resultados de </a:t>
            </a:r>
            <a:r>
              <a:rPr lang="es-AR" sz="2400" b="1" dirty="0" err="1" smtClean="0">
                <a:solidFill>
                  <a:srgbClr val="C00000"/>
                </a:solidFill>
                <a:latin typeface="Arial" panose="020B0604020202020204" pitchFamily="34" charset="0"/>
                <a:cs typeface="Arial" panose="020B0604020202020204" pitchFamily="34" charset="0"/>
              </a:rPr>
              <a:t>Neoadyuvancia</a:t>
            </a:r>
            <a:r>
              <a:rPr lang="es-AR" sz="2400" b="1" dirty="0" smtClean="0">
                <a:solidFill>
                  <a:srgbClr val="C00000"/>
                </a:solidFill>
                <a:latin typeface="Arial" panose="020B0604020202020204" pitchFamily="34" charset="0"/>
                <a:cs typeface="Arial" panose="020B0604020202020204" pitchFamily="34" charset="0"/>
              </a:rPr>
              <a:t> predicen los del tratamiento Adyuvante?</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31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6111" y="337625"/>
            <a:ext cx="9404723" cy="681145"/>
          </a:xfrm>
        </p:spPr>
        <p:txBody>
          <a:bodyPr/>
          <a:lstStyle/>
          <a:p>
            <a:pPr algn="ctr"/>
            <a:r>
              <a:rPr lang="es-AR" sz="2800" b="1" dirty="0" err="1" smtClean="0">
                <a:solidFill>
                  <a:srgbClr val="C00000"/>
                </a:solidFill>
                <a:latin typeface="Arial" panose="020B0604020202020204" pitchFamily="34" charset="0"/>
                <a:cs typeface="Arial" panose="020B0604020202020204" pitchFamily="34" charset="0"/>
              </a:rPr>
              <a:t>Neoadyuvancia</a:t>
            </a:r>
            <a:r>
              <a:rPr lang="es-AR" sz="2800" b="1" dirty="0" smtClean="0">
                <a:solidFill>
                  <a:srgbClr val="C00000"/>
                </a:solidFill>
                <a:latin typeface="Arial" panose="020B0604020202020204" pitchFamily="34" charset="0"/>
                <a:cs typeface="Arial" panose="020B0604020202020204" pitchFamily="34" charset="0"/>
              </a:rPr>
              <a:t>: Objetivos</a:t>
            </a:r>
            <a:endParaRPr lang="es-AR" sz="2800" b="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23257" y="1018770"/>
            <a:ext cx="9358700" cy="690281"/>
          </a:xfrm>
        </p:spPr>
        <p:txBody>
          <a:bodyPr>
            <a:noAutofit/>
          </a:bodyPr>
          <a:lstStyle/>
          <a:p>
            <a:pPr algn="just">
              <a:buFont typeface="Wingdings" panose="05000000000000000000" pitchFamily="2" charset="2"/>
              <a:buChar char="Ø"/>
            </a:pPr>
            <a:r>
              <a:rPr lang="es-AR" dirty="0" smtClean="0">
                <a:solidFill>
                  <a:schemeClr val="bg1"/>
                </a:solidFill>
                <a:latin typeface="Arial" panose="020B0604020202020204" pitchFamily="34" charset="0"/>
                <a:cs typeface="Arial" panose="020B0604020202020204" pitchFamily="34" charset="0"/>
              </a:rPr>
              <a:t>Reducir la extensión de la cirugía (</a:t>
            </a:r>
            <a:r>
              <a:rPr lang="es-AR" dirty="0" err="1" smtClean="0">
                <a:solidFill>
                  <a:schemeClr val="bg1"/>
                </a:solidFill>
                <a:latin typeface="Arial" panose="020B0604020202020204" pitchFamily="34" charset="0"/>
                <a:cs typeface="Arial" panose="020B0604020202020204" pitchFamily="34" charset="0"/>
              </a:rPr>
              <a:t>Operabilidad</a:t>
            </a:r>
            <a:r>
              <a:rPr lang="es-AR" dirty="0" smtClean="0">
                <a:solidFill>
                  <a:schemeClr val="bg1"/>
                </a:solidFill>
                <a:latin typeface="Arial" panose="020B0604020202020204" pitchFamily="34" charset="0"/>
                <a:cs typeface="Arial" panose="020B0604020202020204" pitchFamily="34" charset="0"/>
              </a:rPr>
              <a:t>/Cirugía conservadora)</a:t>
            </a:r>
            <a:r>
              <a:rPr lang="es-AR" dirty="0" smtClean="0">
                <a:latin typeface="Arial" panose="020B0604020202020204" pitchFamily="34" charset="0"/>
                <a:cs typeface="Arial" panose="020B0604020202020204" pitchFamily="34" charset="0"/>
              </a:rPr>
              <a:t>)</a:t>
            </a:r>
          </a:p>
        </p:txBody>
      </p:sp>
      <p:sp>
        <p:nvSpPr>
          <p:cNvPr id="4" name="CuadroTexto 3"/>
          <p:cNvSpPr txBox="1"/>
          <p:nvPr/>
        </p:nvSpPr>
        <p:spPr>
          <a:xfrm>
            <a:off x="1121229" y="2002133"/>
            <a:ext cx="9260728" cy="1631216"/>
          </a:xfrm>
          <a:prstGeom prst="rect">
            <a:avLst/>
          </a:prstGeom>
          <a:noFill/>
        </p:spPr>
        <p:txBody>
          <a:bodyPr wrap="square" rtlCol="0">
            <a:spAutoFit/>
          </a:bodyPr>
          <a:lstStyle/>
          <a:p>
            <a:pPr marL="285750" indent="-285750" algn="just">
              <a:buFont typeface="Wingdings" panose="05000000000000000000" pitchFamily="2" charset="2"/>
              <a:buChar char="Ø"/>
            </a:pPr>
            <a:r>
              <a:rPr lang="es-AR" sz="2000" dirty="0">
                <a:solidFill>
                  <a:schemeClr val="bg1"/>
                </a:solidFill>
                <a:latin typeface="Arial" panose="020B0604020202020204" pitchFamily="34" charset="0"/>
                <a:cs typeface="Arial" panose="020B0604020202020204" pitchFamily="34" charset="0"/>
              </a:rPr>
              <a:t>Evaluación de respuesta al tratamiento </a:t>
            </a:r>
            <a:r>
              <a:rPr lang="es-AR" sz="2000" dirty="0" err="1" smtClean="0">
                <a:solidFill>
                  <a:schemeClr val="bg1"/>
                </a:solidFill>
                <a:latin typeface="Arial" panose="020B0604020202020204" pitchFamily="34" charset="0"/>
                <a:cs typeface="Arial" panose="020B0604020202020204" pitchFamily="34" charset="0"/>
              </a:rPr>
              <a:t>instituído</a:t>
            </a:r>
            <a:r>
              <a:rPr lang="es-AR" sz="2000" dirty="0">
                <a:solidFill>
                  <a:schemeClr val="bg1"/>
                </a:solidFill>
                <a:latin typeface="Arial" panose="020B0604020202020204" pitchFamily="34" charset="0"/>
                <a:cs typeface="Arial" panose="020B0604020202020204" pitchFamily="34" charset="0"/>
              </a:rPr>
              <a:t>: </a:t>
            </a:r>
          </a:p>
          <a:p>
            <a:pPr marL="1657350" lvl="3" indent="-285750" algn="just">
              <a:buFont typeface="Courier New" panose="02070309020205020404" pitchFamily="49" charset="0"/>
              <a:buChar char="o"/>
            </a:pPr>
            <a:r>
              <a:rPr lang="es-AR" sz="2000" dirty="0">
                <a:solidFill>
                  <a:schemeClr val="bg1"/>
                </a:solidFill>
                <a:latin typeface="Arial" panose="020B0604020202020204" pitchFamily="34" charset="0"/>
                <a:cs typeface="Arial" panose="020B0604020202020204" pitchFamily="34" charset="0"/>
              </a:rPr>
              <a:t>A largo plazo: Información </a:t>
            </a:r>
            <a:r>
              <a:rPr lang="es-AR" sz="2000" dirty="0" err="1">
                <a:solidFill>
                  <a:schemeClr val="bg1"/>
                </a:solidFill>
                <a:latin typeface="Arial" panose="020B0604020202020204" pitchFamily="34" charset="0"/>
                <a:cs typeface="Arial" panose="020B0604020202020204" pitchFamily="34" charset="0"/>
              </a:rPr>
              <a:t>pronóstica</a:t>
            </a:r>
            <a:r>
              <a:rPr lang="es-AR" sz="2000" dirty="0">
                <a:solidFill>
                  <a:schemeClr val="bg1"/>
                </a:solidFill>
                <a:latin typeface="Arial" panose="020B0604020202020204" pitchFamily="34" charset="0"/>
                <a:cs typeface="Arial" panose="020B0604020202020204" pitchFamily="34" charset="0"/>
              </a:rPr>
              <a:t> (SLP/SG)</a:t>
            </a:r>
          </a:p>
          <a:p>
            <a:pPr marL="1657350" lvl="3" indent="-285750" algn="just">
              <a:buFont typeface="Courier New" panose="02070309020205020404" pitchFamily="49" charset="0"/>
              <a:buChar char="o"/>
            </a:pPr>
            <a:r>
              <a:rPr lang="es-AR" sz="2000" dirty="0">
                <a:solidFill>
                  <a:schemeClr val="bg1"/>
                </a:solidFill>
                <a:latin typeface="Arial" panose="020B0604020202020204" pitchFamily="34" charset="0"/>
                <a:cs typeface="Arial" panose="020B0604020202020204" pitchFamily="34" charset="0"/>
              </a:rPr>
              <a:t>A corto plazo: Evaluar eficacia de tratamientos </a:t>
            </a:r>
            <a:r>
              <a:rPr lang="es-AR" sz="2000" dirty="0" smtClean="0">
                <a:solidFill>
                  <a:schemeClr val="bg1"/>
                </a:solidFill>
                <a:latin typeface="Arial" panose="020B0604020202020204" pitchFamily="34" charset="0"/>
                <a:cs typeface="Arial" panose="020B0604020202020204" pitchFamily="34" charset="0"/>
              </a:rPr>
              <a:t>establecidos en un paciente  </a:t>
            </a:r>
            <a:r>
              <a:rPr lang="es-AR" sz="2000" dirty="0">
                <a:solidFill>
                  <a:schemeClr val="bg1"/>
                </a:solidFill>
                <a:latin typeface="Arial" panose="020B0604020202020204" pitchFamily="34" charset="0"/>
                <a:cs typeface="Arial" panose="020B0604020202020204" pitchFamily="34" charset="0"/>
              </a:rPr>
              <a:t>o nuevas </a:t>
            </a:r>
            <a:r>
              <a:rPr lang="es-AR" sz="2000" dirty="0" smtClean="0">
                <a:solidFill>
                  <a:schemeClr val="bg1"/>
                </a:solidFill>
                <a:latin typeface="Arial" panose="020B0604020202020204" pitchFamily="34" charset="0"/>
                <a:cs typeface="Arial" panose="020B0604020202020204" pitchFamily="34" charset="0"/>
              </a:rPr>
              <a:t>drogas en una situación clínica</a:t>
            </a:r>
            <a:endParaRPr lang="es-AR" sz="2000" dirty="0">
              <a:solidFill>
                <a:schemeClr val="bg1"/>
              </a:solidFill>
              <a:latin typeface="Arial" panose="020B0604020202020204" pitchFamily="34" charset="0"/>
              <a:cs typeface="Arial" panose="020B0604020202020204" pitchFamily="34" charset="0"/>
            </a:endParaRPr>
          </a:p>
          <a:p>
            <a:pPr lvl="3" algn="just"/>
            <a:endParaRPr lang="es-AR" sz="2000"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1023257" y="4144608"/>
            <a:ext cx="9457174" cy="1938992"/>
          </a:xfrm>
          <a:prstGeom prst="rect">
            <a:avLst/>
          </a:prstGeom>
          <a:noFill/>
        </p:spPr>
        <p:txBody>
          <a:bodyPr wrap="square" rtlCol="0">
            <a:spAutoFit/>
          </a:bodyPr>
          <a:lstStyle/>
          <a:p>
            <a:pPr marL="285750" indent="-28575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La respuesta patológica completa (RPC) es considerada como el subrogante más específico de evolución favorable a largo plazo</a:t>
            </a:r>
          </a:p>
          <a:p>
            <a:pPr algn="just"/>
            <a:endParaRPr lang="es-AR" sz="2000" dirty="0" smtClean="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Sin embargo datos recientes sugieren que la correlación </a:t>
            </a:r>
            <a:r>
              <a:rPr lang="es-AR" sz="2000" dirty="0" err="1" smtClean="0">
                <a:solidFill>
                  <a:schemeClr val="bg1"/>
                </a:solidFill>
                <a:latin typeface="Arial" panose="020B0604020202020204" pitchFamily="34" charset="0"/>
                <a:cs typeface="Arial" panose="020B0604020202020204" pitchFamily="34" charset="0"/>
              </a:rPr>
              <a:t>pronóstica</a:t>
            </a:r>
            <a:r>
              <a:rPr lang="es-AR" sz="2000" dirty="0" smtClean="0">
                <a:solidFill>
                  <a:schemeClr val="bg1"/>
                </a:solidFill>
                <a:latin typeface="Arial" panose="020B0604020202020204" pitchFamily="34" charset="0"/>
                <a:cs typeface="Arial" panose="020B0604020202020204" pitchFamily="34" charset="0"/>
              </a:rPr>
              <a:t> es más exacta en pacientes con Receptores Hormonales (RH) negativos o HER 2 positivo y solo para una minoría de pacientes con RH positivos</a:t>
            </a:r>
            <a:endParaRPr lang="es-AR" sz="2000" dirty="0">
              <a:solidFill>
                <a:schemeClr val="bg1"/>
              </a:solidFill>
              <a:latin typeface="Arial" panose="020B0604020202020204" pitchFamily="34" charset="0"/>
              <a:cs typeface="Arial" panose="020B0604020202020204" pitchFamily="34" charset="0"/>
            </a:endParaRPr>
          </a:p>
        </p:txBody>
      </p:sp>
      <p:sp>
        <p:nvSpPr>
          <p:cNvPr id="6" name="Marcador de pie de página 5"/>
          <p:cNvSpPr>
            <a:spLocks noGrp="1"/>
          </p:cNvSpPr>
          <p:nvPr>
            <p:ph type="ftr" sz="quarter" idx="11"/>
          </p:nvPr>
        </p:nvSpPr>
        <p:spPr/>
        <p:txBody>
          <a:bodyPr/>
          <a:lstStyle/>
          <a:p>
            <a:r>
              <a:rPr lang="de-DE" smtClean="0"/>
              <a:t>Ellis; J Clin Oncol 2001 - 19: 3808</a:t>
            </a:r>
            <a:endParaRPr lang="en-US" dirty="0"/>
          </a:p>
        </p:txBody>
      </p:sp>
    </p:spTree>
    <p:extLst>
      <p:ext uri="{BB962C8B-B14F-4D97-AF65-F5344CB8AC3E}">
        <p14:creationId xmlns:p14="http://schemas.microsoft.com/office/powerpoint/2010/main" val="36589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346115"/>
            <a:ext cx="8510954" cy="6308271"/>
          </a:xfrm>
          <a:prstGeom prst="rect">
            <a:avLst/>
          </a:prstGeom>
        </p:spPr>
      </p:pic>
      <p:sp>
        <p:nvSpPr>
          <p:cNvPr id="2" name="CuadroTexto 1"/>
          <p:cNvSpPr txBox="1"/>
          <p:nvPr/>
        </p:nvSpPr>
        <p:spPr>
          <a:xfrm>
            <a:off x="239150" y="1730325"/>
            <a:ext cx="1406769" cy="3785652"/>
          </a:xfrm>
          <a:prstGeom prst="rect">
            <a:avLst/>
          </a:prstGeom>
          <a:noFill/>
        </p:spPr>
        <p:txBody>
          <a:bodyPr wrap="square" rtlCol="0">
            <a:spAutoFit/>
          </a:bodyPr>
          <a:lstStyle/>
          <a:p>
            <a:pPr algn="just"/>
            <a:r>
              <a:rPr lang="es-AR" sz="2000" dirty="0" smtClean="0">
                <a:solidFill>
                  <a:schemeClr val="bg1"/>
                </a:solidFill>
                <a:latin typeface="Arial" panose="020B0604020202020204" pitchFamily="34" charset="0"/>
                <a:cs typeface="Arial" panose="020B0604020202020204" pitchFamily="34" charset="0"/>
              </a:rPr>
              <a:t>Cambios en el Ki 67 entre la biopsia basal y a las dos semanas</a:t>
            </a:r>
          </a:p>
          <a:p>
            <a:pPr algn="just"/>
            <a:r>
              <a:rPr lang="es-AR" sz="2000" dirty="0" smtClean="0">
                <a:solidFill>
                  <a:schemeClr val="bg1"/>
                </a:solidFill>
                <a:latin typeface="Arial" panose="020B0604020202020204" pitchFamily="34" charset="0"/>
                <a:cs typeface="Arial" panose="020B0604020202020204" pitchFamily="34" charset="0"/>
              </a:rPr>
              <a:t>y relación con evolución a largo plazo</a:t>
            </a:r>
          </a:p>
        </p:txBody>
      </p:sp>
      <p:sp>
        <p:nvSpPr>
          <p:cNvPr id="4" name="Rectángulo redondeado 3"/>
          <p:cNvSpPr/>
          <p:nvPr/>
        </p:nvSpPr>
        <p:spPr>
          <a:xfrm>
            <a:off x="239150" y="1730326"/>
            <a:ext cx="1491176" cy="391082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13942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273" y="293606"/>
            <a:ext cx="8370278" cy="6246289"/>
          </a:xfrm>
          <a:prstGeom prst="rect">
            <a:avLst/>
          </a:prstGeom>
        </p:spPr>
      </p:pic>
      <p:sp>
        <p:nvSpPr>
          <p:cNvPr id="2" name="CuadroTexto 1"/>
          <p:cNvSpPr txBox="1"/>
          <p:nvPr/>
        </p:nvSpPr>
        <p:spPr>
          <a:xfrm>
            <a:off x="154745" y="984738"/>
            <a:ext cx="1547446" cy="4154984"/>
          </a:xfrm>
          <a:prstGeom prst="rect">
            <a:avLst/>
          </a:prstGeom>
          <a:noFill/>
        </p:spPr>
        <p:txBody>
          <a:bodyPr wrap="square" rtlCol="0">
            <a:spAutoFit/>
          </a:bodyPr>
          <a:lstStyle/>
          <a:p>
            <a:pPr algn="just"/>
            <a:r>
              <a:rPr lang="es-AR" sz="2400" dirty="0" smtClean="0">
                <a:solidFill>
                  <a:schemeClr val="bg1"/>
                </a:solidFill>
                <a:latin typeface="Arial" panose="020B0604020202020204" pitchFamily="34" charset="0"/>
                <a:cs typeface="Arial" panose="020B0604020202020204" pitchFamily="34" charset="0"/>
              </a:rPr>
              <a:t>Cambios en el Ki 67 entre las semanas 2 y 12 </a:t>
            </a:r>
          </a:p>
          <a:p>
            <a:pPr algn="just"/>
            <a:r>
              <a:rPr lang="es-AR" sz="2400" dirty="0" smtClean="0">
                <a:solidFill>
                  <a:schemeClr val="bg1"/>
                </a:solidFill>
                <a:latin typeface="Arial" panose="020B0604020202020204" pitchFamily="34" charset="0"/>
                <a:cs typeface="Arial" panose="020B0604020202020204" pitchFamily="34" charset="0"/>
              </a:rPr>
              <a:t>y relación con la evolución a largo plazo</a:t>
            </a:r>
            <a:endParaRPr lang="es-AR" sz="2400" dirty="0">
              <a:solidFill>
                <a:schemeClr val="bg1"/>
              </a:solidFill>
              <a:latin typeface="Arial" panose="020B0604020202020204" pitchFamily="34" charset="0"/>
              <a:cs typeface="Arial" panose="020B0604020202020204" pitchFamily="34" charset="0"/>
            </a:endParaRPr>
          </a:p>
        </p:txBody>
      </p:sp>
      <p:sp>
        <p:nvSpPr>
          <p:cNvPr id="4" name="Rectángulo redondeado 3"/>
          <p:cNvSpPr/>
          <p:nvPr/>
        </p:nvSpPr>
        <p:spPr>
          <a:xfrm>
            <a:off x="140677" y="998806"/>
            <a:ext cx="1575581" cy="4290646"/>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8494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309" y="1048983"/>
            <a:ext cx="8440617" cy="5679006"/>
          </a:xfrm>
          <a:prstGeom prst="rect">
            <a:avLst/>
          </a:prstGeom>
        </p:spPr>
      </p:pic>
      <p:sp>
        <p:nvSpPr>
          <p:cNvPr id="4" name="Marcador de pie de página 3"/>
          <p:cNvSpPr>
            <a:spLocks noGrp="1"/>
          </p:cNvSpPr>
          <p:nvPr>
            <p:ph type="ftr" sz="quarter" idx="11"/>
          </p:nvPr>
        </p:nvSpPr>
        <p:spPr/>
        <p:txBody>
          <a:bodyPr/>
          <a:lstStyle/>
          <a:p>
            <a:r>
              <a:rPr lang="en-US" smtClean="0"/>
              <a:t>Ellis; J Natl Cancer Inst 2008; 100: 1380</a:t>
            </a:r>
            <a:endParaRPr lang="en-US" dirty="0"/>
          </a:p>
        </p:txBody>
      </p:sp>
      <p:sp>
        <p:nvSpPr>
          <p:cNvPr id="5" name="CuadroTexto 4"/>
          <p:cNvSpPr txBox="1"/>
          <p:nvPr/>
        </p:nvSpPr>
        <p:spPr>
          <a:xfrm>
            <a:off x="1561512" y="140674"/>
            <a:ext cx="8299938"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PEPI Score: Riesgo de recaída según la evaluación post operatoria del </a:t>
            </a:r>
            <a:r>
              <a:rPr lang="es-AR" sz="2400" b="1" dirty="0" err="1" smtClean="0">
                <a:solidFill>
                  <a:srgbClr val="C00000"/>
                </a:solidFill>
                <a:latin typeface="Arial" panose="020B0604020202020204" pitchFamily="34" charset="0"/>
                <a:cs typeface="Arial" panose="020B0604020202020204" pitchFamily="34" charset="0"/>
              </a:rPr>
              <a:t>especímen</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307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dirty="0" smtClean="0"/>
              <a:t>Ellis; J </a:t>
            </a:r>
            <a:r>
              <a:rPr lang="en-US" dirty="0" err="1" smtClean="0"/>
              <a:t>Natl</a:t>
            </a:r>
            <a:r>
              <a:rPr lang="en-US" dirty="0" smtClean="0"/>
              <a:t> Cancer </a:t>
            </a:r>
            <a:r>
              <a:rPr lang="en-US" dirty="0" err="1" smtClean="0"/>
              <a:t>Inst</a:t>
            </a:r>
            <a:r>
              <a:rPr lang="en-US" dirty="0" smtClean="0"/>
              <a:t> 2008; 100: 1380</a:t>
            </a:r>
            <a:endParaRPr lang="en-US" dirty="0"/>
          </a:p>
        </p:txBody>
      </p:sp>
      <p:sp>
        <p:nvSpPr>
          <p:cNvPr id="5" name="CuadroTexto 4"/>
          <p:cNvSpPr txBox="1"/>
          <p:nvPr/>
        </p:nvSpPr>
        <p:spPr>
          <a:xfrm>
            <a:off x="1659988" y="281354"/>
            <a:ext cx="8299938"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PEPI Score: Riesgo de recaída según la evaluación post operatoria del </a:t>
            </a:r>
            <a:r>
              <a:rPr lang="es-AR" sz="2400" b="1" dirty="0" err="1" smtClean="0">
                <a:solidFill>
                  <a:srgbClr val="C00000"/>
                </a:solidFill>
                <a:latin typeface="Arial" panose="020B0604020202020204" pitchFamily="34" charset="0"/>
                <a:cs typeface="Arial" panose="020B0604020202020204" pitchFamily="34" charset="0"/>
              </a:rPr>
              <a:t>especímen</a:t>
            </a:r>
            <a:r>
              <a:rPr lang="es-AR" sz="2400" b="1" dirty="0" smtClean="0">
                <a:solidFill>
                  <a:srgbClr val="C00000"/>
                </a:solidFill>
                <a:latin typeface="Arial" panose="020B0604020202020204" pitchFamily="34" charset="0"/>
                <a:cs typeface="Arial" panose="020B0604020202020204" pitchFamily="34" charset="0"/>
              </a:rPr>
              <a:t> - IMPACT</a:t>
            </a:r>
            <a:endParaRPr lang="es-AR" sz="2400" b="1" dirty="0">
              <a:solidFill>
                <a:srgbClr val="C00000"/>
              </a:solidFill>
              <a:latin typeface="Arial" panose="020B0604020202020204" pitchFamily="34" charset="0"/>
              <a:cs typeface="Arial" panose="020B0604020202020204" pitchFamily="34" charset="0"/>
            </a:endParaRPr>
          </a:p>
        </p:txBody>
      </p:sp>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207" y="1447801"/>
            <a:ext cx="7778284" cy="4900454"/>
          </a:xfrm>
          <a:prstGeom prst="rect">
            <a:avLst/>
          </a:prstGeom>
        </p:spPr>
      </p:pic>
    </p:spTree>
    <p:extLst>
      <p:ext uri="{BB962C8B-B14F-4D97-AF65-F5344CB8AC3E}">
        <p14:creationId xmlns:p14="http://schemas.microsoft.com/office/powerpoint/2010/main" val="2398932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t="525"/>
          <a:stretch/>
        </p:blipFill>
        <p:spPr>
          <a:xfrm>
            <a:off x="1772528" y="369793"/>
            <a:ext cx="8567225" cy="6119209"/>
          </a:xfrm>
          <a:prstGeom prst="rect">
            <a:avLst/>
          </a:prstGeom>
        </p:spPr>
      </p:pic>
    </p:spTree>
    <p:extLst>
      <p:ext uri="{BB962C8B-B14F-4D97-AF65-F5344CB8AC3E}">
        <p14:creationId xmlns:p14="http://schemas.microsoft.com/office/powerpoint/2010/main" val="1259910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n-US" dirty="0" smtClean="0">
                <a:solidFill>
                  <a:schemeClr val="bg1">
                    <a:alpha val="60000"/>
                  </a:schemeClr>
                </a:solidFill>
              </a:rPr>
              <a:t>Gao; </a:t>
            </a:r>
            <a:r>
              <a:rPr lang="en-US" dirty="0" err="1" smtClean="0">
                <a:solidFill>
                  <a:schemeClr val="bg1">
                    <a:alpha val="60000"/>
                  </a:schemeClr>
                </a:solidFill>
              </a:rPr>
              <a:t>Clin</a:t>
            </a:r>
            <a:r>
              <a:rPr lang="en-US" dirty="0" smtClean="0">
                <a:solidFill>
                  <a:schemeClr val="bg1">
                    <a:alpha val="60000"/>
                  </a:schemeClr>
                </a:solidFill>
              </a:rPr>
              <a:t> Can Res 2014 - 20: 2845</a:t>
            </a:r>
            <a:endParaRPr lang="en-US" dirty="0">
              <a:solidFill>
                <a:schemeClr val="bg1">
                  <a:alpha val="60000"/>
                </a:schemeClr>
              </a:solidFill>
            </a:endParaRPr>
          </a:p>
        </p:txBody>
      </p:sp>
      <p:pic>
        <p:nvPicPr>
          <p:cNvPr id="4" name="Imagen 3" descr="Recorte de pantalla"/>
          <p:cNvPicPr>
            <a:picLocks noChangeAspect="1"/>
          </p:cNvPicPr>
          <p:nvPr/>
        </p:nvPicPr>
        <p:blipFill rotWithShape="1">
          <a:blip r:embed="rId3">
            <a:extLst>
              <a:ext uri="{28A0092B-C50C-407E-A947-70E740481C1C}">
                <a14:useLocalDpi xmlns:a14="http://schemas.microsoft.com/office/drawing/2010/main" val="0"/>
              </a:ext>
            </a:extLst>
          </a:blip>
          <a:srcRect r="47595"/>
          <a:stretch/>
        </p:blipFill>
        <p:spPr>
          <a:xfrm>
            <a:off x="661182" y="176479"/>
            <a:ext cx="4656406" cy="6437552"/>
          </a:xfrm>
          <a:prstGeom prst="rect">
            <a:avLst/>
          </a:prstGeom>
        </p:spPr>
      </p:pic>
      <p:sp>
        <p:nvSpPr>
          <p:cNvPr id="5" name="CuadroTexto 4"/>
          <p:cNvSpPr txBox="1"/>
          <p:nvPr/>
        </p:nvSpPr>
        <p:spPr>
          <a:xfrm>
            <a:off x="5697415" y="1181683"/>
            <a:ext cx="4811151" cy="5016758"/>
          </a:xfrm>
          <a:prstGeom prst="rect">
            <a:avLst/>
          </a:prstGeom>
          <a:noFill/>
        </p:spPr>
        <p:txBody>
          <a:bodyPr wrap="square" rtlCol="0">
            <a:spAutoFit/>
          </a:bodyPr>
          <a:lstStyle/>
          <a:p>
            <a:pPr marL="285750" indent="-285750" algn="just">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Cambio significativo en la expresión de genes asociados a proliferación</a:t>
            </a:r>
          </a:p>
          <a:p>
            <a:pPr algn="just"/>
            <a:endParaRPr lang="es-AR" sz="20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Concordancia con cambios en Ki 67</a:t>
            </a:r>
          </a:p>
          <a:p>
            <a:pPr algn="just"/>
            <a:endParaRPr lang="es-AR" sz="20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Módulos de genes de señal de estrógenos (ESR1.1, SET, ESR1.2) asociados en forma significativa con la reducción en Ki 67</a:t>
            </a:r>
          </a:p>
          <a:p>
            <a:pPr algn="just"/>
            <a:endParaRPr lang="es-AR" sz="2000"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AR" sz="2000" dirty="0" smtClean="0">
                <a:solidFill>
                  <a:schemeClr val="bg1"/>
                </a:solidFill>
                <a:latin typeface="Arial" panose="020B0604020202020204" pitchFamily="34" charset="0"/>
                <a:cs typeface="Arial" panose="020B0604020202020204" pitchFamily="34" charset="0"/>
              </a:rPr>
              <a:t>Módulos de genes de respuesta inmune (Immune.2.STATI, Gene70, IGF1) asociados en forma negativa con la expresión de Ki 67 (a mayor score del módulo menor respuesta </a:t>
            </a:r>
            <a:r>
              <a:rPr lang="es-AR" sz="2000" dirty="0" err="1" smtClean="0">
                <a:solidFill>
                  <a:schemeClr val="bg1"/>
                </a:solidFill>
                <a:latin typeface="Arial" panose="020B0604020202020204" pitchFamily="34" charset="0"/>
                <a:cs typeface="Arial" panose="020B0604020202020204" pitchFamily="34" charset="0"/>
              </a:rPr>
              <a:t>antiproliferativa</a:t>
            </a:r>
            <a:r>
              <a:rPr lang="es-AR" sz="2000" dirty="0" smtClean="0">
                <a:solidFill>
                  <a:schemeClr val="bg1"/>
                </a:solidFill>
                <a:latin typeface="Arial" panose="020B0604020202020204" pitchFamily="34" charset="0"/>
                <a:cs typeface="Arial" panose="020B0604020202020204" pitchFamily="34" charset="0"/>
              </a:rPr>
              <a:t>)</a:t>
            </a:r>
            <a:endParaRPr lang="es-AR" sz="2000"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a:off x="5627077" y="176479"/>
            <a:ext cx="4881489" cy="461665"/>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Estudios de expresión genética</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765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n-US" dirty="0" err="1" smtClean="0">
                <a:solidFill>
                  <a:schemeClr val="bg1">
                    <a:alpha val="60000"/>
                  </a:schemeClr>
                </a:solidFill>
              </a:rPr>
              <a:t>Dunbier</a:t>
            </a:r>
            <a:r>
              <a:rPr lang="en-US" dirty="0" smtClean="0">
                <a:solidFill>
                  <a:schemeClr val="bg1">
                    <a:alpha val="60000"/>
                  </a:schemeClr>
                </a:solidFill>
              </a:rPr>
              <a:t>; </a:t>
            </a:r>
            <a:r>
              <a:rPr lang="en-US" dirty="0" err="1" smtClean="0">
                <a:solidFill>
                  <a:schemeClr val="bg1">
                    <a:alpha val="60000"/>
                  </a:schemeClr>
                </a:solidFill>
              </a:rPr>
              <a:t>Clin</a:t>
            </a:r>
            <a:r>
              <a:rPr lang="en-US" dirty="0" smtClean="0">
                <a:solidFill>
                  <a:schemeClr val="bg1">
                    <a:alpha val="60000"/>
                  </a:schemeClr>
                </a:solidFill>
              </a:rPr>
              <a:t> Can Res 2013 - 19: 2775</a:t>
            </a:r>
            <a:endParaRPr lang="en-US" dirty="0">
              <a:solidFill>
                <a:schemeClr val="bg1">
                  <a:alpha val="60000"/>
                </a:schemeClr>
              </a:solidFill>
            </a:endParaRPr>
          </a:p>
        </p:txBody>
      </p:sp>
      <p:pic>
        <p:nvPicPr>
          <p:cNvPr id="4" name="Imagen 3" descr="Recorte de pantalla"/>
          <p:cNvPicPr>
            <a:picLocks noChangeAspect="1"/>
          </p:cNvPicPr>
          <p:nvPr/>
        </p:nvPicPr>
        <p:blipFill rotWithShape="1">
          <a:blip r:embed="rId3">
            <a:extLst>
              <a:ext uri="{28A0092B-C50C-407E-A947-70E740481C1C}">
                <a14:useLocalDpi xmlns:a14="http://schemas.microsoft.com/office/drawing/2010/main" val="0"/>
              </a:ext>
            </a:extLst>
          </a:blip>
          <a:srcRect t="7857"/>
          <a:stretch/>
        </p:blipFill>
        <p:spPr>
          <a:xfrm>
            <a:off x="1688123" y="1447800"/>
            <a:ext cx="7870792" cy="5399880"/>
          </a:xfrm>
          <a:prstGeom prst="rect">
            <a:avLst/>
          </a:prstGeom>
        </p:spPr>
      </p:pic>
      <p:sp>
        <p:nvSpPr>
          <p:cNvPr id="5" name="CuadroTexto 4"/>
          <p:cNvSpPr txBox="1"/>
          <p:nvPr/>
        </p:nvSpPr>
        <p:spPr>
          <a:xfrm>
            <a:off x="872193" y="393895"/>
            <a:ext cx="9688061"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 45 genes relacionados a respuesta inmune predictivos de pobre respuesta medida con Ki 67 a las dos semanas</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353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5" y="416680"/>
            <a:ext cx="8299939" cy="6156820"/>
          </a:xfrm>
          <a:prstGeom prst="rect">
            <a:avLst/>
          </a:prstGeom>
        </p:spPr>
      </p:pic>
    </p:spTree>
    <p:extLst>
      <p:ext uri="{BB962C8B-B14F-4D97-AF65-F5344CB8AC3E}">
        <p14:creationId xmlns:p14="http://schemas.microsoft.com/office/powerpoint/2010/main" val="3057091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49099" t="25240" r="23655" b="31683"/>
          <a:stretch/>
        </p:blipFill>
        <p:spPr>
          <a:xfrm>
            <a:off x="2799471" y="298548"/>
            <a:ext cx="7005711" cy="6227300"/>
          </a:xfrm>
          <a:prstGeom prst="rect">
            <a:avLst/>
          </a:prstGeom>
          <a:ln w="50800">
            <a:gradFill flip="none" rotWithShape="1">
              <a:gsLst>
                <a:gs pos="0">
                  <a:srgbClr val="A32F0B"/>
                </a:gs>
                <a:gs pos="46000">
                  <a:schemeClr val="accent1">
                    <a:lumMod val="95000"/>
                    <a:lumOff val="5000"/>
                  </a:schemeClr>
                </a:gs>
                <a:gs pos="100000">
                  <a:schemeClr val="accent1">
                    <a:lumMod val="60000"/>
                  </a:schemeClr>
                </a:gs>
              </a:gsLst>
              <a:path path="circle">
                <a:fillToRect l="50000" t="130000" r="50000" b="-30000"/>
              </a:path>
              <a:tileRect/>
            </a:gradFill>
          </a:ln>
        </p:spPr>
      </p:pic>
    </p:spTree>
    <p:extLst>
      <p:ext uri="{BB962C8B-B14F-4D97-AF65-F5344CB8AC3E}">
        <p14:creationId xmlns:p14="http://schemas.microsoft.com/office/powerpoint/2010/main" val="230973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4079631" y="2757268"/>
            <a:ext cx="5401994" cy="954107"/>
          </a:xfrm>
          <a:prstGeom prst="rect">
            <a:avLst/>
          </a:prstGeom>
          <a:noFill/>
        </p:spPr>
        <p:txBody>
          <a:bodyPr wrap="square" rtlCol="0">
            <a:spAutoFit/>
          </a:bodyPr>
          <a:lstStyle/>
          <a:p>
            <a:r>
              <a:rPr lang="es-AR" sz="2800" b="1" dirty="0" err="1" smtClean="0">
                <a:solidFill>
                  <a:srgbClr val="C00000"/>
                </a:solidFill>
                <a:latin typeface="Arial" panose="020B0604020202020204" pitchFamily="34" charset="0"/>
                <a:cs typeface="Arial" panose="020B0604020202020204" pitchFamily="34" charset="0"/>
              </a:rPr>
              <a:t>Biomarcadores</a:t>
            </a:r>
            <a:r>
              <a:rPr lang="es-AR" sz="2800" b="1" dirty="0" smtClean="0">
                <a:solidFill>
                  <a:srgbClr val="C00000"/>
                </a:solidFill>
                <a:latin typeface="Arial" panose="020B0604020202020204" pitchFamily="34" charset="0"/>
                <a:cs typeface="Arial" panose="020B0604020202020204" pitchFamily="34" charset="0"/>
              </a:rPr>
              <a:t> en Quimioterapia </a:t>
            </a:r>
            <a:r>
              <a:rPr lang="es-AR" sz="2800" b="1" dirty="0" err="1" smtClean="0">
                <a:solidFill>
                  <a:srgbClr val="C00000"/>
                </a:solidFill>
                <a:latin typeface="Arial" panose="020B0604020202020204" pitchFamily="34" charset="0"/>
                <a:cs typeface="Arial" panose="020B0604020202020204" pitchFamily="34" charset="0"/>
              </a:rPr>
              <a:t>Neoadyuvante</a:t>
            </a:r>
            <a:endParaRPr lang="es-AR"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37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1211330" y="1279550"/>
            <a:ext cx="9078684" cy="1200329"/>
          </a:xfrm>
          <a:prstGeom prst="rect">
            <a:avLst/>
          </a:prstGeom>
          <a:noFill/>
        </p:spPr>
        <p:txBody>
          <a:bodyPr wrap="square" rtlCol="0">
            <a:spAutoFit/>
          </a:bodyPr>
          <a:lstStyle/>
          <a:p>
            <a:pPr marL="285750" indent="-285750">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El tratamiento estándar de </a:t>
            </a:r>
            <a:r>
              <a:rPr lang="es-AR" sz="2400" dirty="0" err="1" smtClean="0">
                <a:solidFill>
                  <a:schemeClr val="bg1"/>
                </a:solidFill>
                <a:latin typeface="Arial" panose="020B0604020202020204" pitchFamily="34" charset="0"/>
                <a:cs typeface="Arial" panose="020B0604020202020204" pitchFamily="34" charset="0"/>
              </a:rPr>
              <a:t>neoadyuvancia</a:t>
            </a:r>
            <a:r>
              <a:rPr lang="es-AR" sz="2400" dirty="0" smtClean="0">
                <a:solidFill>
                  <a:schemeClr val="bg1"/>
                </a:solidFill>
                <a:latin typeface="Arial" panose="020B0604020202020204" pitchFamily="34" charset="0"/>
                <a:cs typeface="Arial" panose="020B0604020202020204" pitchFamily="34" charset="0"/>
              </a:rPr>
              <a:t> es la quimioterapia. Pacientes postmenopáusicas  con RH positivos podrían recibir hormonoterapia </a:t>
            </a:r>
            <a:r>
              <a:rPr lang="es-AR" sz="2000" dirty="0" smtClean="0">
                <a:solidFill>
                  <a:schemeClr val="bg1"/>
                </a:solidFill>
                <a:latin typeface="Arial" panose="020B0604020202020204" pitchFamily="34" charset="0"/>
                <a:cs typeface="Arial" panose="020B0604020202020204" pitchFamily="34" charset="0"/>
              </a:rPr>
              <a:t>(Guías NCCN v.2015)</a:t>
            </a:r>
            <a:endParaRPr lang="es-AR" sz="2000"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1211329" y="2916493"/>
            <a:ext cx="9078684" cy="1938992"/>
          </a:xfrm>
          <a:prstGeom prst="rect">
            <a:avLst/>
          </a:prstGeom>
          <a:noFill/>
        </p:spPr>
        <p:txBody>
          <a:bodyPr wrap="square" rtlCol="0">
            <a:spAutoFit/>
          </a:bodyPr>
          <a:lstStyle/>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Cuáles son las candidatas a recibir HT </a:t>
            </a:r>
            <a:r>
              <a:rPr lang="es-AR" sz="2400" dirty="0" err="1" smtClean="0">
                <a:solidFill>
                  <a:schemeClr val="bg1"/>
                </a:solidFill>
                <a:latin typeface="Arial" panose="020B0604020202020204" pitchFamily="34" charset="0"/>
                <a:cs typeface="Arial" panose="020B0604020202020204" pitchFamily="34" charset="0"/>
              </a:rPr>
              <a:t>neoadyuvante</a:t>
            </a:r>
            <a:r>
              <a:rPr lang="es-AR" sz="2400" dirty="0">
                <a:solidFill>
                  <a:schemeClr val="bg1"/>
                </a:solidFill>
                <a:latin typeface="Arial" panose="020B0604020202020204" pitchFamily="34" charset="0"/>
                <a:cs typeface="Arial" panose="020B0604020202020204" pitchFamily="34" charset="0"/>
              </a:rPr>
              <a:t> </a:t>
            </a:r>
            <a:r>
              <a:rPr lang="es-AR" sz="2400" dirty="0" smtClean="0">
                <a:solidFill>
                  <a:schemeClr val="bg1"/>
                </a:solidFill>
                <a:latin typeface="Arial" panose="020B0604020202020204" pitchFamily="34" charset="0"/>
                <a:cs typeface="Arial" panose="020B0604020202020204" pitchFamily="34" charset="0"/>
              </a:rPr>
              <a:t>(</a:t>
            </a:r>
            <a:r>
              <a:rPr lang="es-AR" sz="2400" dirty="0" err="1" smtClean="0">
                <a:solidFill>
                  <a:schemeClr val="bg1"/>
                </a:solidFill>
                <a:latin typeface="Arial" panose="020B0604020202020204" pitchFamily="34" charset="0"/>
                <a:cs typeface="Arial" panose="020B0604020202020204" pitchFamily="34" charset="0"/>
              </a:rPr>
              <a:t>Ady</a:t>
            </a:r>
            <a:r>
              <a:rPr lang="es-AR" sz="2400" dirty="0" smtClean="0">
                <a:solidFill>
                  <a:schemeClr val="bg1"/>
                </a:solidFill>
                <a:latin typeface="Arial" panose="020B0604020202020204" pitchFamily="34" charset="0"/>
                <a:cs typeface="Arial" panose="020B0604020202020204" pitchFamily="34" charset="0"/>
              </a:rPr>
              <a:t>: </a:t>
            </a:r>
            <a:r>
              <a:rPr lang="es-AR" sz="2400" dirty="0" err="1" smtClean="0">
                <a:solidFill>
                  <a:schemeClr val="bg1"/>
                </a:solidFill>
                <a:latin typeface="Arial" panose="020B0604020202020204" pitchFamily="34" charset="0"/>
                <a:cs typeface="Arial" panose="020B0604020202020204" pitchFamily="34" charset="0"/>
              </a:rPr>
              <a:t>TAILORx</a:t>
            </a:r>
            <a:r>
              <a:rPr lang="es-AR" sz="2400" dirty="0" smtClean="0">
                <a:solidFill>
                  <a:schemeClr val="bg1"/>
                </a:solidFill>
                <a:latin typeface="Arial" panose="020B0604020202020204" pitchFamily="34" charset="0"/>
                <a:cs typeface="Arial" panose="020B0604020202020204" pitchFamily="34" charset="0"/>
              </a:rPr>
              <a:t>, </a:t>
            </a:r>
            <a:r>
              <a:rPr lang="es-AR" sz="2400" dirty="0" err="1" smtClean="0">
                <a:solidFill>
                  <a:schemeClr val="bg1"/>
                </a:solidFill>
                <a:latin typeface="Arial" panose="020B0604020202020204" pitchFamily="34" charset="0"/>
                <a:cs typeface="Arial" panose="020B0604020202020204" pitchFamily="34" charset="0"/>
              </a:rPr>
              <a:t>RESPONDERx</a:t>
            </a:r>
            <a:r>
              <a:rPr lang="es-AR" sz="2400" dirty="0" smtClean="0">
                <a:solidFill>
                  <a:schemeClr val="bg1"/>
                </a:solidFill>
                <a:latin typeface="Arial" panose="020B0604020202020204" pitchFamily="34" charset="0"/>
                <a:cs typeface="Arial" panose="020B0604020202020204" pitchFamily="34" charset="0"/>
              </a:rPr>
              <a:t>, </a:t>
            </a:r>
            <a:r>
              <a:rPr lang="es-AR" sz="2400" dirty="0" err="1" smtClean="0">
                <a:solidFill>
                  <a:schemeClr val="bg1"/>
                </a:solidFill>
                <a:latin typeface="Arial" panose="020B0604020202020204" pitchFamily="34" charset="0"/>
                <a:cs typeface="Arial" panose="020B0604020202020204" pitchFamily="34" charset="0"/>
              </a:rPr>
              <a:t>MinDACT</a:t>
            </a:r>
            <a:r>
              <a:rPr lang="es-AR" sz="2400" dirty="0" smtClean="0">
                <a:solidFill>
                  <a:schemeClr val="bg1"/>
                </a:solidFill>
                <a:latin typeface="Arial" panose="020B0604020202020204" pitchFamily="34" charset="0"/>
                <a:cs typeface="Arial" panose="020B0604020202020204" pitchFamily="34" charset="0"/>
              </a:rPr>
              <a:t>, Optima)</a:t>
            </a:r>
          </a:p>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Riesgo Anatómico vs Subtipo </a:t>
            </a:r>
            <a:r>
              <a:rPr lang="es-AR" sz="2400" dirty="0" err="1" smtClean="0">
                <a:solidFill>
                  <a:schemeClr val="bg1"/>
                </a:solidFill>
                <a:latin typeface="Arial" panose="020B0604020202020204" pitchFamily="34" charset="0"/>
                <a:cs typeface="Arial" panose="020B0604020202020204" pitchFamily="34" charset="0"/>
              </a:rPr>
              <a:t>Biologico</a:t>
            </a:r>
            <a:endParaRPr lang="es-AR" sz="2400" dirty="0" smtClean="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Riesgo de Recaída Vs Probabilidad de respuesta </a:t>
            </a:r>
          </a:p>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El tamaño No es el foco de la discusión!</a:t>
            </a:r>
            <a:endParaRPr lang="es-AR" sz="2400"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1251186" y="5416264"/>
            <a:ext cx="9038827" cy="830997"/>
          </a:xfrm>
          <a:prstGeom prst="rect">
            <a:avLst/>
          </a:prstGeom>
          <a:noFill/>
        </p:spPr>
        <p:txBody>
          <a:bodyPr wrap="square" rtlCol="0">
            <a:spAutoFit/>
          </a:bodyPr>
          <a:lstStyle/>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¿Cómo optimizar el tratamiento endócrino? Resistencia Hormonal</a:t>
            </a:r>
            <a:endParaRPr lang="es-AR" sz="2400" dirty="0">
              <a:solidFill>
                <a:schemeClr val="bg1"/>
              </a:solidFill>
              <a:latin typeface="Arial" panose="020B0604020202020204" pitchFamily="34" charset="0"/>
              <a:cs typeface="Arial" panose="020B0604020202020204" pitchFamily="34" charset="0"/>
            </a:endParaRPr>
          </a:p>
        </p:txBody>
      </p:sp>
      <p:sp>
        <p:nvSpPr>
          <p:cNvPr id="3" name="Marcador de pie de página 2"/>
          <p:cNvSpPr>
            <a:spLocks noGrp="1"/>
          </p:cNvSpPr>
          <p:nvPr>
            <p:ph type="ftr" sz="quarter" idx="11"/>
          </p:nvPr>
        </p:nvSpPr>
        <p:spPr/>
        <p:txBody>
          <a:bodyPr/>
          <a:lstStyle/>
          <a:p>
            <a:r>
              <a:rPr lang="en-US" dirty="0" smtClean="0">
                <a:solidFill>
                  <a:schemeClr val="bg1">
                    <a:alpha val="60000"/>
                  </a:schemeClr>
                </a:solidFill>
              </a:rPr>
              <a:t>NCCN guidelines version 2.2015 - </a:t>
            </a:r>
            <a:r>
              <a:rPr lang="en-US" dirty="0" err="1" smtClean="0">
                <a:solidFill>
                  <a:schemeClr val="bg1">
                    <a:alpha val="60000"/>
                  </a:schemeClr>
                </a:solidFill>
              </a:rPr>
              <a:t>Binv</a:t>
            </a:r>
            <a:r>
              <a:rPr lang="en-US" dirty="0" smtClean="0">
                <a:solidFill>
                  <a:schemeClr val="bg1">
                    <a:alpha val="60000"/>
                  </a:schemeClr>
                </a:solidFill>
              </a:rPr>
              <a:t> 12</a:t>
            </a:r>
            <a:endParaRPr lang="en-US" dirty="0">
              <a:solidFill>
                <a:schemeClr val="bg1">
                  <a:alpha val="60000"/>
                </a:schemeClr>
              </a:solidFill>
            </a:endParaRPr>
          </a:p>
        </p:txBody>
      </p:sp>
      <p:sp>
        <p:nvSpPr>
          <p:cNvPr id="2" name="CuadroTexto 1"/>
          <p:cNvSpPr txBox="1"/>
          <p:nvPr/>
        </p:nvSpPr>
        <p:spPr>
          <a:xfrm>
            <a:off x="2646218" y="290945"/>
            <a:ext cx="6580909" cy="461665"/>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Endocrinoterapia</a:t>
            </a:r>
            <a:r>
              <a:rPr lang="es-AR" sz="2400" b="1" dirty="0" smtClean="0">
                <a:solidFill>
                  <a:srgbClr val="C00000"/>
                </a:solidFill>
                <a:latin typeface="Arial" panose="020B0604020202020204" pitchFamily="34" charset="0"/>
                <a:cs typeface="Arial" panose="020B0604020202020204" pitchFamily="34" charset="0"/>
              </a:rPr>
              <a:t> </a:t>
            </a:r>
            <a:r>
              <a:rPr lang="es-AR" sz="2400" b="1" dirty="0" err="1" smtClean="0">
                <a:solidFill>
                  <a:srgbClr val="C00000"/>
                </a:solidFill>
                <a:latin typeface="Arial" panose="020B0604020202020204" pitchFamily="34" charset="0"/>
                <a:cs typeface="Arial" panose="020B0604020202020204" pitchFamily="34" charset="0"/>
              </a:rPr>
              <a:t>Neoadyuvante</a:t>
            </a:r>
            <a:endParaRPr lang="es-AR"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6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57" y="446352"/>
            <a:ext cx="8468751" cy="6177365"/>
          </a:xfrm>
          <a:prstGeom prst="rect">
            <a:avLst/>
          </a:prstGeom>
        </p:spPr>
      </p:pic>
    </p:spTree>
    <p:extLst>
      <p:ext uri="{BB962C8B-B14F-4D97-AF65-F5344CB8AC3E}">
        <p14:creationId xmlns:p14="http://schemas.microsoft.com/office/powerpoint/2010/main" val="3875238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8" y="402188"/>
            <a:ext cx="8342142" cy="6091289"/>
          </a:xfrm>
          <a:prstGeom prst="rect">
            <a:avLst/>
          </a:prstGeom>
          <a:solidFill>
            <a:schemeClr val="tx1">
              <a:lumMod val="95000"/>
            </a:schemeClr>
          </a:solidFill>
        </p:spPr>
      </p:pic>
    </p:spTree>
    <p:extLst>
      <p:ext uri="{BB962C8B-B14F-4D97-AF65-F5344CB8AC3E}">
        <p14:creationId xmlns:p14="http://schemas.microsoft.com/office/powerpoint/2010/main" val="2955191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138" y="229064"/>
            <a:ext cx="8525022" cy="6302799"/>
          </a:xfrm>
          <a:prstGeom prst="rect">
            <a:avLst/>
          </a:prstGeom>
        </p:spPr>
      </p:pic>
    </p:spTree>
    <p:extLst>
      <p:ext uri="{BB962C8B-B14F-4D97-AF65-F5344CB8AC3E}">
        <p14:creationId xmlns:p14="http://schemas.microsoft.com/office/powerpoint/2010/main" val="4214410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78" y="983957"/>
            <a:ext cx="7046295" cy="5108028"/>
          </a:xfrm>
          <a:prstGeom prst="rect">
            <a:avLst/>
          </a:prstGeom>
        </p:spPr>
      </p:pic>
      <p:sp>
        <p:nvSpPr>
          <p:cNvPr id="4" name="CuadroTexto 3"/>
          <p:cNvSpPr txBox="1"/>
          <p:nvPr/>
        </p:nvSpPr>
        <p:spPr>
          <a:xfrm>
            <a:off x="1195754" y="196946"/>
            <a:ext cx="9045526" cy="707886"/>
          </a:xfrm>
          <a:prstGeom prst="rect">
            <a:avLst/>
          </a:prstGeom>
          <a:noFill/>
        </p:spPr>
        <p:txBody>
          <a:bodyPr wrap="square" rtlCol="0">
            <a:spAutoFit/>
          </a:bodyPr>
          <a:lstStyle/>
          <a:p>
            <a:pPr algn="ctr"/>
            <a:r>
              <a:rPr lang="es-AR" sz="2000" b="1" dirty="0" smtClean="0">
                <a:solidFill>
                  <a:srgbClr val="C00000"/>
                </a:solidFill>
                <a:latin typeface="Arial" panose="020B0604020202020204" pitchFamily="34" charset="0"/>
                <a:cs typeface="Arial" panose="020B0604020202020204" pitchFamily="34" charset="0"/>
              </a:rPr>
              <a:t>Ki 67 en enfermedad residual post </a:t>
            </a:r>
            <a:r>
              <a:rPr lang="es-AR" sz="2000" b="1" dirty="0" err="1" smtClean="0">
                <a:solidFill>
                  <a:srgbClr val="C00000"/>
                </a:solidFill>
                <a:latin typeface="Arial" panose="020B0604020202020204" pitchFamily="34" charset="0"/>
                <a:cs typeface="Arial" panose="020B0604020202020204" pitchFamily="34" charset="0"/>
              </a:rPr>
              <a:t>neoadyuvancia</a:t>
            </a:r>
            <a:r>
              <a:rPr lang="es-AR" sz="2000" b="1" dirty="0" smtClean="0">
                <a:solidFill>
                  <a:srgbClr val="C00000"/>
                </a:solidFill>
                <a:latin typeface="Arial" panose="020B0604020202020204" pitchFamily="34" charset="0"/>
                <a:cs typeface="Arial" panose="020B0604020202020204" pitchFamily="34" charset="0"/>
              </a:rPr>
              <a:t> es pronóstico: Mayores niveles de Ki 67 post tratamiento, peor SLE</a:t>
            </a:r>
            <a:endParaRPr lang="es-AR" sz="20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1195754" y="6091314"/>
            <a:ext cx="10311618" cy="707886"/>
          </a:xfrm>
          <a:prstGeom prst="rect">
            <a:avLst/>
          </a:prstGeom>
          <a:noFill/>
        </p:spPr>
        <p:txBody>
          <a:bodyPr wrap="square" rtlCol="0">
            <a:spAutoFit/>
          </a:bodyPr>
          <a:lstStyle/>
          <a:p>
            <a:pPr algn="ctr"/>
            <a:r>
              <a:rPr lang="es-AR" sz="2000" dirty="0" smtClean="0">
                <a:solidFill>
                  <a:schemeClr val="bg1"/>
                </a:solidFill>
                <a:latin typeface="Arial" panose="020B0604020202020204" pitchFamily="34" charset="0"/>
                <a:cs typeface="Arial" panose="020B0604020202020204" pitchFamily="34" charset="0"/>
              </a:rPr>
              <a:t>En pacientes con RH +, el Ki 67 elevado post tratamiento se asoció a alto riesgo temprano de recaída</a:t>
            </a:r>
            <a:endParaRPr lang="es-A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2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175" y="102368"/>
            <a:ext cx="8862647" cy="6660833"/>
          </a:xfrm>
          <a:prstGeom prst="rect">
            <a:avLst/>
          </a:prstGeom>
        </p:spPr>
      </p:pic>
    </p:spTree>
    <p:extLst>
      <p:ext uri="{BB962C8B-B14F-4D97-AF65-F5344CB8AC3E}">
        <p14:creationId xmlns:p14="http://schemas.microsoft.com/office/powerpoint/2010/main" val="380473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815924" y="407963"/>
            <a:ext cx="9678573" cy="461665"/>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Biomarcadores</a:t>
            </a:r>
            <a:r>
              <a:rPr lang="es-AR" sz="2400" b="1" dirty="0" smtClean="0">
                <a:solidFill>
                  <a:srgbClr val="C00000"/>
                </a:solidFill>
                <a:latin typeface="Arial" panose="020B0604020202020204" pitchFamily="34" charset="0"/>
                <a:cs typeface="Arial" panose="020B0604020202020204" pitchFamily="34" charset="0"/>
              </a:rPr>
              <a:t> para la práctica clínica: Algunas Consideraciones</a:t>
            </a:r>
            <a:endParaRPr lang="es-AR" sz="24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956602" y="1392702"/>
            <a:ext cx="10396025" cy="830997"/>
          </a:xfrm>
          <a:prstGeom prst="rect">
            <a:avLst/>
          </a:prstGeom>
          <a:noFill/>
        </p:spPr>
        <p:txBody>
          <a:bodyPr wrap="square" rtlCol="0">
            <a:spAutoFit/>
          </a:bodyPr>
          <a:lstStyle/>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Sesgos</a:t>
            </a:r>
            <a:r>
              <a:rPr lang="es-AR" sz="2400" dirty="0">
                <a:solidFill>
                  <a:schemeClr val="bg1"/>
                </a:solidFill>
                <a:latin typeface="Arial" panose="020B0604020202020204" pitchFamily="34" charset="0"/>
                <a:cs typeface="Arial" panose="020B0604020202020204" pitchFamily="34" charset="0"/>
              </a:rPr>
              <a:t> </a:t>
            </a:r>
            <a:r>
              <a:rPr lang="es-AR" sz="2400" dirty="0" smtClean="0">
                <a:solidFill>
                  <a:schemeClr val="bg1"/>
                </a:solidFill>
                <a:latin typeface="Arial" panose="020B0604020202020204" pitchFamily="34" charset="0"/>
                <a:cs typeface="Arial" panose="020B0604020202020204" pitchFamily="34" charset="0"/>
              </a:rPr>
              <a:t>de la muestra: ¿</a:t>
            </a:r>
            <a:r>
              <a:rPr lang="es-AR" sz="2400" dirty="0">
                <a:solidFill>
                  <a:schemeClr val="bg1"/>
                </a:solidFill>
                <a:latin typeface="Arial" panose="020B0604020202020204" pitchFamily="34" charset="0"/>
                <a:cs typeface="Arial" panose="020B0604020202020204" pitchFamily="34" charset="0"/>
              </a:rPr>
              <a:t>P</a:t>
            </a:r>
            <a:r>
              <a:rPr lang="es-AR" sz="2400" dirty="0" smtClean="0">
                <a:solidFill>
                  <a:schemeClr val="bg1"/>
                </a:solidFill>
                <a:latin typeface="Arial" panose="020B0604020202020204" pitchFamily="34" charset="0"/>
                <a:cs typeface="Arial" panose="020B0604020202020204" pitchFamily="34" charset="0"/>
              </a:rPr>
              <a:t>uede una única biopsia informar realmente acerca del espectro completo de alteraciones genéticas del tumor??</a:t>
            </a:r>
            <a:endParaRPr lang="es-AR" sz="2400"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1055077" y="2799469"/>
            <a:ext cx="10297550" cy="461665"/>
          </a:xfrm>
          <a:prstGeom prst="rect">
            <a:avLst/>
          </a:prstGeom>
          <a:noFill/>
        </p:spPr>
        <p:txBody>
          <a:bodyPr wrap="square" rtlCol="0">
            <a:spAutoFit/>
          </a:bodyPr>
          <a:lstStyle/>
          <a:p>
            <a:pPr marL="342900" indent="-342900">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Errores del método:  Ki 67</a:t>
            </a:r>
            <a:endParaRPr lang="es-AR" sz="2400" dirty="0">
              <a:solidFill>
                <a:schemeClr val="bg1"/>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3"/>
          <a:srcRect l="20828" t="12184" r="26515" b="61158"/>
          <a:stretch/>
        </p:blipFill>
        <p:spPr>
          <a:xfrm>
            <a:off x="864941" y="3629131"/>
            <a:ext cx="10776065" cy="3067091"/>
          </a:xfrm>
          <a:prstGeom prst="rect">
            <a:avLst/>
          </a:prstGeom>
        </p:spPr>
      </p:pic>
    </p:spTree>
    <p:extLst>
      <p:ext uri="{BB962C8B-B14F-4D97-AF65-F5344CB8AC3E}">
        <p14:creationId xmlns:p14="http://schemas.microsoft.com/office/powerpoint/2010/main" val="40793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2588455" y="168808"/>
            <a:ext cx="6935373" cy="523220"/>
          </a:xfrm>
          <a:prstGeom prst="rect">
            <a:avLst/>
          </a:prstGeom>
          <a:noFill/>
        </p:spPr>
        <p:txBody>
          <a:bodyPr wrap="square" rtlCol="0">
            <a:spAutoFit/>
          </a:bodyPr>
          <a:lstStyle/>
          <a:p>
            <a:pPr algn="ctr"/>
            <a:r>
              <a:rPr lang="es-AR" sz="2800" b="1" dirty="0" smtClean="0">
                <a:solidFill>
                  <a:srgbClr val="C00000"/>
                </a:solidFill>
                <a:latin typeface="Arial" panose="020B0604020202020204" pitchFamily="34" charset="0"/>
                <a:cs typeface="Arial" panose="020B0604020202020204" pitchFamily="34" charset="0"/>
              </a:rPr>
              <a:t>Conclusiones</a:t>
            </a:r>
            <a:endParaRPr lang="es-AR" sz="2800" b="1"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1547446" y="956602"/>
            <a:ext cx="9101797" cy="1015663"/>
          </a:xfrm>
          <a:prstGeom prst="rect">
            <a:avLst/>
          </a:prstGeom>
          <a:noFill/>
        </p:spPr>
        <p:txBody>
          <a:bodyPr wrap="square" rtlCol="0">
            <a:spAutoFit/>
          </a:bodyPr>
          <a:lstStyle/>
          <a:p>
            <a:pPr marL="342900" indent="-34290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No toda la </a:t>
            </a:r>
            <a:r>
              <a:rPr lang="es-AR" sz="2000" dirty="0" err="1" smtClean="0">
                <a:solidFill>
                  <a:schemeClr val="bg1"/>
                </a:solidFill>
                <a:latin typeface="Arial" panose="020B0604020202020204" pitchFamily="34" charset="0"/>
                <a:cs typeface="Arial" panose="020B0604020202020204" pitchFamily="34" charset="0"/>
              </a:rPr>
              <a:t>neoadyuvancia</a:t>
            </a:r>
            <a:r>
              <a:rPr lang="es-AR" sz="2000" dirty="0" smtClean="0">
                <a:solidFill>
                  <a:schemeClr val="bg1"/>
                </a:solidFill>
                <a:latin typeface="Arial" panose="020B0604020202020204" pitchFamily="34" charset="0"/>
                <a:cs typeface="Arial" panose="020B0604020202020204" pitchFamily="34" charset="0"/>
              </a:rPr>
              <a:t> debe ser con quimioterapia. Al igual que en </a:t>
            </a:r>
            <a:r>
              <a:rPr lang="es-AR" sz="2000" dirty="0" err="1" smtClean="0">
                <a:solidFill>
                  <a:schemeClr val="bg1"/>
                </a:solidFill>
                <a:latin typeface="Arial" panose="020B0604020202020204" pitchFamily="34" charset="0"/>
                <a:cs typeface="Arial" panose="020B0604020202020204" pitchFamily="34" charset="0"/>
              </a:rPr>
              <a:t>adyuvancia</a:t>
            </a:r>
            <a:r>
              <a:rPr lang="es-AR" sz="2000" dirty="0" smtClean="0">
                <a:solidFill>
                  <a:schemeClr val="bg1"/>
                </a:solidFill>
                <a:latin typeface="Arial" panose="020B0604020202020204" pitchFamily="34" charset="0"/>
                <a:cs typeface="Arial" panose="020B0604020202020204" pitchFamily="34" charset="0"/>
              </a:rPr>
              <a:t> el desafío es la selección de aquellas pacientes que se benefician más del tratamiento hormonal que de la quimioterapia</a:t>
            </a:r>
            <a:endParaRPr lang="es-AR" sz="2000"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1519310" y="2082016"/>
            <a:ext cx="9115865" cy="707886"/>
          </a:xfrm>
          <a:prstGeom prst="rect">
            <a:avLst/>
          </a:prstGeom>
          <a:noFill/>
        </p:spPr>
        <p:txBody>
          <a:bodyPr wrap="square" rtlCol="0">
            <a:spAutoFit/>
          </a:bodyPr>
          <a:lstStyle/>
          <a:p>
            <a:pPr marL="342900" indent="-34290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En tumores </a:t>
            </a:r>
            <a:r>
              <a:rPr lang="es-AR" sz="2000" dirty="0" err="1" smtClean="0">
                <a:solidFill>
                  <a:schemeClr val="bg1"/>
                </a:solidFill>
                <a:latin typeface="Arial" panose="020B0604020202020204" pitchFamily="34" charset="0"/>
                <a:cs typeface="Arial" panose="020B0604020202020204" pitchFamily="34" charset="0"/>
              </a:rPr>
              <a:t>luminales</a:t>
            </a:r>
            <a:r>
              <a:rPr lang="es-AR" sz="2000" dirty="0" smtClean="0">
                <a:solidFill>
                  <a:schemeClr val="bg1"/>
                </a:solidFill>
                <a:latin typeface="Arial" panose="020B0604020202020204" pitchFamily="34" charset="0"/>
                <a:cs typeface="Arial" panose="020B0604020202020204" pitchFamily="34" charset="0"/>
              </a:rPr>
              <a:t>, la RPC es un evento infrecuente no correlacionado fuertemente con evolución a largo plazo (pronóstico)</a:t>
            </a:r>
            <a:endParaRPr lang="es-AR" sz="2000"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1547442" y="2883874"/>
            <a:ext cx="9073665" cy="707886"/>
          </a:xfrm>
          <a:prstGeom prst="rect">
            <a:avLst/>
          </a:prstGeom>
          <a:noFill/>
        </p:spPr>
        <p:txBody>
          <a:bodyPr wrap="square" rtlCol="0">
            <a:spAutoFit/>
          </a:bodyPr>
          <a:lstStyle/>
          <a:p>
            <a:pPr marL="342900" indent="-342900">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Se necesitan subrogantes de eficacia : Anatómicos (PEPI)? Ki 67? Plataformas genómicas?</a:t>
            </a:r>
            <a:endParaRPr lang="es-AR" sz="2000"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1575578" y="3629463"/>
            <a:ext cx="904552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Recordar que en tumores </a:t>
            </a:r>
            <a:r>
              <a:rPr lang="es-AR" sz="2000" dirty="0" err="1" smtClean="0">
                <a:solidFill>
                  <a:schemeClr val="bg1"/>
                </a:solidFill>
                <a:latin typeface="Arial" panose="020B0604020202020204" pitchFamily="34" charset="0"/>
                <a:cs typeface="Arial" panose="020B0604020202020204" pitchFamily="34" charset="0"/>
              </a:rPr>
              <a:t>luminales</a:t>
            </a:r>
            <a:r>
              <a:rPr lang="es-AR" sz="2000" dirty="0" smtClean="0">
                <a:solidFill>
                  <a:schemeClr val="bg1"/>
                </a:solidFill>
                <a:latin typeface="Arial" panose="020B0604020202020204" pitchFamily="34" charset="0"/>
                <a:cs typeface="Arial" panose="020B0604020202020204" pitchFamily="34" charset="0"/>
              </a:rPr>
              <a:t> la respuesta es lenta, no existe una definición acerca del tiempo óptimo de tratamiento. Tratar hasta </a:t>
            </a:r>
            <a:r>
              <a:rPr lang="es-AR" sz="2000" dirty="0" err="1" smtClean="0">
                <a:solidFill>
                  <a:schemeClr val="bg1"/>
                </a:solidFill>
                <a:latin typeface="Arial" panose="020B0604020202020204" pitchFamily="34" charset="0"/>
                <a:cs typeface="Arial" panose="020B0604020202020204" pitchFamily="34" charset="0"/>
              </a:rPr>
              <a:t>máxina</a:t>
            </a:r>
            <a:r>
              <a:rPr lang="es-AR" sz="2000" dirty="0" smtClean="0">
                <a:solidFill>
                  <a:schemeClr val="bg1"/>
                </a:solidFill>
                <a:latin typeface="Arial" panose="020B0604020202020204" pitchFamily="34" charset="0"/>
                <a:cs typeface="Arial" panose="020B0604020202020204" pitchFamily="34" charset="0"/>
              </a:rPr>
              <a:t> respuesta y monitorear a la paciente.</a:t>
            </a:r>
            <a:endParaRPr lang="es-AR" sz="2000"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1547443" y="4754874"/>
            <a:ext cx="9186206" cy="400110"/>
          </a:xfrm>
          <a:prstGeom prst="rect">
            <a:avLst/>
          </a:prstGeom>
          <a:noFill/>
        </p:spPr>
        <p:txBody>
          <a:bodyPr wrap="square" rtlCol="0">
            <a:spAutoFit/>
          </a:bodyPr>
          <a:lstStyle/>
          <a:p>
            <a:pPr marL="342900" indent="-34290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Rol de la proliferación: pronóstico y predictivo (resistencia) </a:t>
            </a:r>
            <a:endParaRPr lang="es-AR" sz="2000"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1561510" y="5291165"/>
            <a:ext cx="9129932" cy="400110"/>
          </a:xfrm>
          <a:prstGeom prst="rect">
            <a:avLst/>
          </a:prstGeom>
          <a:noFill/>
        </p:spPr>
        <p:txBody>
          <a:bodyPr wrap="square" rtlCol="0">
            <a:spAutoFit/>
          </a:bodyPr>
          <a:lstStyle/>
          <a:p>
            <a:pPr marL="342900" indent="-34290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Diferencia en Ki 67 más que valores absolutos</a:t>
            </a:r>
            <a:endParaRPr lang="es-AR" sz="2000" dirty="0">
              <a:solidFill>
                <a:schemeClr val="bg1"/>
              </a:solidFill>
              <a:latin typeface="Arial" panose="020B0604020202020204" pitchFamily="34" charset="0"/>
              <a:cs typeface="Arial" panose="020B0604020202020204" pitchFamily="34" charset="0"/>
            </a:endParaRPr>
          </a:p>
        </p:txBody>
      </p:sp>
      <p:sp>
        <p:nvSpPr>
          <p:cNvPr id="9" name="CuadroTexto 8"/>
          <p:cNvSpPr txBox="1"/>
          <p:nvPr/>
        </p:nvSpPr>
        <p:spPr>
          <a:xfrm>
            <a:off x="1575578" y="6006905"/>
            <a:ext cx="9284680" cy="400110"/>
          </a:xfrm>
          <a:prstGeom prst="rect">
            <a:avLst/>
          </a:prstGeom>
          <a:noFill/>
        </p:spPr>
        <p:txBody>
          <a:bodyPr wrap="square" rtlCol="0">
            <a:spAutoFit/>
          </a:bodyPr>
          <a:lstStyle/>
          <a:p>
            <a:pPr marL="342900" indent="-342900" algn="just">
              <a:buFont typeface="Wingdings" panose="05000000000000000000" pitchFamily="2" charset="2"/>
              <a:buChar char="Ø"/>
            </a:pPr>
            <a:r>
              <a:rPr lang="es-AR" sz="2000" dirty="0" smtClean="0">
                <a:solidFill>
                  <a:schemeClr val="bg1"/>
                </a:solidFill>
                <a:latin typeface="Arial" panose="020B0604020202020204" pitchFamily="34" charset="0"/>
                <a:cs typeface="Arial" panose="020B0604020202020204" pitchFamily="34" charset="0"/>
              </a:rPr>
              <a:t>Problemas metodológicos</a:t>
            </a:r>
            <a:endParaRPr lang="es-AR"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44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02" y="1"/>
            <a:ext cx="12371201" cy="6879102"/>
          </a:xfrm>
          <a:prstGeom prst="rect">
            <a:avLst/>
          </a:prstGeom>
        </p:spPr>
      </p:pic>
    </p:spTree>
    <p:extLst>
      <p:ext uri="{BB962C8B-B14F-4D97-AF65-F5344CB8AC3E}">
        <p14:creationId xmlns:p14="http://schemas.microsoft.com/office/powerpoint/2010/main" val="48804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1617785" y="1547446"/>
            <a:ext cx="8721969" cy="3046988"/>
          </a:xfrm>
          <a:prstGeom prst="rect">
            <a:avLst/>
          </a:prstGeom>
          <a:noFill/>
        </p:spPr>
        <p:txBody>
          <a:bodyPr wrap="square" rtlCol="0">
            <a:spAutoFit/>
          </a:bodyPr>
          <a:lstStyle/>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Estudios </a:t>
            </a:r>
            <a:r>
              <a:rPr lang="es-AR" sz="2400" dirty="0" err="1" smtClean="0">
                <a:solidFill>
                  <a:schemeClr val="bg1"/>
                </a:solidFill>
                <a:latin typeface="Arial" panose="020B0604020202020204" pitchFamily="34" charset="0"/>
                <a:cs typeface="Arial" panose="020B0604020202020204" pitchFamily="34" charset="0"/>
              </a:rPr>
              <a:t>antigüos</a:t>
            </a:r>
            <a:r>
              <a:rPr lang="es-AR" sz="2400" dirty="0" smtClean="0">
                <a:solidFill>
                  <a:schemeClr val="bg1"/>
                </a:solidFill>
                <a:latin typeface="Arial" panose="020B0604020202020204" pitchFamily="34" charset="0"/>
                <a:cs typeface="Arial" panose="020B0604020202020204" pitchFamily="34" charset="0"/>
              </a:rPr>
              <a:t> con </a:t>
            </a:r>
            <a:r>
              <a:rPr lang="es-AR" sz="2400" dirty="0" err="1" smtClean="0">
                <a:solidFill>
                  <a:schemeClr val="bg1"/>
                </a:solidFill>
                <a:latin typeface="Arial" panose="020B0604020202020204" pitchFamily="34" charset="0"/>
                <a:cs typeface="Arial" panose="020B0604020202020204" pitchFamily="34" charset="0"/>
              </a:rPr>
              <a:t>Tamoxifeno</a:t>
            </a:r>
            <a:r>
              <a:rPr lang="es-AR" sz="2400" dirty="0" smtClean="0">
                <a:solidFill>
                  <a:schemeClr val="bg1"/>
                </a:solidFill>
                <a:latin typeface="Arial" panose="020B0604020202020204" pitchFamily="34" charset="0"/>
                <a:cs typeface="Arial" panose="020B0604020202020204" pitchFamily="34" charset="0"/>
              </a:rPr>
              <a:t>: no selección por RH</a:t>
            </a:r>
          </a:p>
          <a:p>
            <a:pPr marL="342900" indent="-342900" algn="just">
              <a:buFont typeface="Wingdings" panose="05000000000000000000" pitchFamily="2" charset="2"/>
              <a:buChar char="Ø"/>
            </a:pPr>
            <a:endParaRPr lang="es-AR" sz="24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´90: Opción pre-operatoria en pacientes añosas con tumores localmente avanzados</a:t>
            </a:r>
          </a:p>
          <a:p>
            <a:pPr marL="342900" indent="-342900" algn="just">
              <a:buFont typeface="Wingdings" panose="05000000000000000000" pitchFamily="2" charset="2"/>
              <a:buChar char="Ø"/>
            </a:pPr>
            <a:endParaRPr lang="es-AR" sz="2400"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AR" sz="2400" dirty="0" smtClean="0">
                <a:solidFill>
                  <a:schemeClr val="bg1"/>
                </a:solidFill>
                <a:latin typeface="Arial" panose="020B0604020202020204" pitchFamily="34" charset="0"/>
                <a:cs typeface="Arial" panose="020B0604020202020204" pitchFamily="34" charset="0"/>
              </a:rPr>
              <a:t>Estudios ulteriores en postmenopáusicas con una variedad de agentes demostraron reducciones sustanciales de volumen tumoral con 2 a 4 meses de tratamiento</a:t>
            </a:r>
            <a:endParaRPr lang="es-AR" sz="2400" dirty="0">
              <a:solidFill>
                <a:schemeClr val="bg1"/>
              </a:solidFill>
              <a:latin typeface="Arial" panose="020B0604020202020204" pitchFamily="34" charset="0"/>
              <a:cs typeface="Arial" panose="020B0604020202020204" pitchFamily="34" charset="0"/>
            </a:endParaRPr>
          </a:p>
        </p:txBody>
      </p:sp>
      <p:sp>
        <p:nvSpPr>
          <p:cNvPr id="6" name="Marcador de pie de página 5"/>
          <p:cNvSpPr>
            <a:spLocks noGrp="1"/>
          </p:cNvSpPr>
          <p:nvPr>
            <p:ph type="ftr" sz="quarter" idx="11"/>
          </p:nvPr>
        </p:nvSpPr>
        <p:spPr>
          <a:xfrm rot="5400000">
            <a:off x="9027131" y="3122776"/>
            <a:ext cx="3886758" cy="482881"/>
          </a:xfrm>
        </p:spPr>
        <p:txBody>
          <a:bodyPr/>
          <a:lstStyle/>
          <a:p>
            <a:r>
              <a:rPr lang="fr-FR" dirty="0" smtClean="0">
                <a:solidFill>
                  <a:schemeClr val="bg1">
                    <a:alpha val="60000"/>
                  </a:schemeClr>
                </a:solidFill>
              </a:rPr>
              <a:t>Ellis; J Clin </a:t>
            </a:r>
            <a:r>
              <a:rPr lang="fr-FR" dirty="0" err="1" smtClean="0">
                <a:solidFill>
                  <a:schemeClr val="bg1">
                    <a:alpha val="60000"/>
                  </a:schemeClr>
                </a:solidFill>
              </a:rPr>
              <a:t>Oncol</a:t>
            </a:r>
            <a:r>
              <a:rPr lang="fr-FR" dirty="0" smtClean="0">
                <a:solidFill>
                  <a:schemeClr val="bg1">
                    <a:alpha val="60000"/>
                  </a:schemeClr>
                </a:solidFill>
              </a:rPr>
              <a:t> 2001 - 19: 3808/ </a:t>
            </a:r>
            <a:r>
              <a:rPr lang="fr-FR" dirty="0" err="1" smtClean="0">
                <a:solidFill>
                  <a:schemeClr val="bg1">
                    <a:alpha val="60000"/>
                  </a:schemeClr>
                </a:solidFill>
              </a:rPr>
              <a:t>Horobin</a:t>
            </a:r>
            <a:r>
              <a:rPr lang="fr-FR" dirty="0" smtClean="0">
                <a:solidFill>
                  <a:schemeClr val="bg1">
                    <a:alpha val="60000"/>
                  </a:schemeClr>
                </a:solidFill>
              </a:rPr>
              <a:t>; Br J </a:t>
            </a:r>
            <a:r>
              <a:rPr lang="fr-FR" dirty="0" err="1" smtClean="0">
                <a:solidFill>
                  <a:schemeClr val="bg1">
                    <a:alpha val="60000"/>
                  </a:schemeClr>
                </a:solidFill>
              </a:rPr>
              <a:t>Surg</a:t>
            </a:r>
            <a:r>
              <a:rPr lang="fr-FR" dirty="0" smtClean="0">
                <a:solidFill>
                  <a:schemeClr val="bg1">
                    <a:alpha val="60000"/>
                  </a:schemeClr>
                </a:solidFill>
              </a:rPr>
              <a:t> 91 - 78</a:t>
            </a:r>
            <a:r>
              <a:rPr lang="fr-FR" dirty="0" smtClean="0"/>
              <a:t>: </a:t>
            </a:r>
            <a:r>
              <a:rPr lang="fr-FR" dirty="0" smtClean="0">
                <a:solidFill>
                  <a:schemeClr val="bg1">
                    <a:alpha val="60000"/>
                  </a:schemeClr>
                </a:solidFill>
              </a:rPr>
              <a:t>213</a:t>
            </a:r>
            <a:endParaRPr lang="en-US" dirty="0">
              <a:solidFill>
                <a:schemeClr val="bg1">
                  <a:alpha val="60000"/>
                </a:schemeClr>
              </a:solidFill>
            </a:endParaRPr>
          </a:p>
        </p:txBody>
      </p:sp>
      <p:sp>
        <p:nvSpPr>
          <p:cNvPr id="2" name="CuadroTexto 1"/>
          <p:cNvSpPr txBox="1"/>
          <p:nvPr/>
        </p:nvSpPr>
        <p:spPr>
          <a:xfrm>
            <a:off x="1420837" y="590843"/>
            <a:ext cx="8637563" cy="523220"/>
          </a:xfrm>
          <a:prstGeom prst="rect">
            <a:avLst/>
          </a:prstGeom>
          <a:noFill/>
        </p:spPr>
        <p:txBody>
          <a:bodyPr wrap="square" rtlCol="0">
            <a:spAutoFit/>
          </a:bodyPr>
          <a:lstStyle/>
          <a:p>
            <a:pPr algn="ctr"/>
            <a:r>
              <a:rPr lang="es-AR" sz="2800" b="1" dirty="0" err="1" smtClean="0">
                <a:solidFill>
                  <a:srgbClr val="C00000"/>
                </a:solidFill>
                <a:latin typeface="Arial" panose="020B0604020202020204" pitchFamily="34" charset="0"/>
                <a:cs typeface="Arial" panose="020B0604020202020204" pitchFamily="34" charset="0"/>
              </a:rPr>
              <a:t>Neoadyuvancia</a:t>
            </a:r>
            <a:r>
              <a:rPr lang="es-AR" sz="2800" b="1" dirty="0" smtClean="0">
                <a:solidFill>
                  <a:srgbClr val="C00000"/>
                </a:solidFill>
                <a:latin typeface="Arial" panose="020B0604020202020204" pitchFamily="34" charset="0"/>
                <a:cs typeface="Arial" panose="020B0604020202020204" pitchFamily="34" charset="0"/>
              </a:rPr>
              <a:t> en Cáncer de Mama RH +</a:t>
            </a:r>
            <a:endParaRPr lang="es-AR"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81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CuadroTexto 4"/>
          <p:cNvSpPr txBox="1"/>
          <p:nvPr/>
        </p:nvSpPr>
        <p:spPr>
          <a:xfrm>
            <a:off x="1533378" y="112538"/>
            <a:ext cx="8637563" cy="830997"/>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Tamoxifeno</a:t>
            </a:r>
            <a:r>
              <a:rPr lang="es-AR" sz="2400" b="1" dirty="0" smtClean="0">
                <a:solidFill>
                  <a:srgbClr val="C00000"/>
                </a:solidFill>
                <a:latin typeface="Arial" panose="020B0604020202020204" pitchFamily="34" charset="0"/>
                <a:cs typeface="Arial" panose="020B0604020202020204" pitchFamily="34" charset="0"/>
              </a:rPr>
              <a:t> </a:t>
            </a:r>
            <a:r>
              <a:rPr lang="es-AR" sz="2400" b="1" dirty="0" err="1" smtClean="0">
                <a:solidFill>
                  <a:srgbClr val="C00000"/>
                </a:solidFill>
                <a:latin typeface="Arial" panose="020B0604020202020204" pitchFamily="34" charset="0"/>
                <a:cs typeface="Arial" panose="020B0604020202020204" pitchFamily="34" charset="0"/>
              </a:rPr>
              <a:t>Neoadyuvante</a:t>
            </a:r>
            <a:r>
              <a:rPr lang="es-AR" sz="2400" b="1" dirty="0" smtClean="0">
                <a:solidFill>
                  <a:srgbClr val="C00000"/>
                </a:solidFill>
                <a:latin typeface="Arial" panose="020B0604020202020204" pitchFamily="34" charset="0"/>
                <a:cs typeface="Arial" panose="020B0604020202020204" pitchFamily="34" charset="0"/>
              </a:rPr>
              <a:t> : El descenso en la proliferación se relaciona con la respuesta </a:t>
            </a:r>
            <a:r>
              <a:rPr lang="es-AR" sz="2400" b="1" dirty="0" err="1" smtClean="0">
                <a:solidFill>
                  <a:srgbClr val="C00000"/>
                </a:solidFill>
                <a:latin typeface="Arial" panose="020B0604020202020204" pitchFamily="34" charset="0"/>
                <a:cs typeface="Arial" panose="020B0604020202020204" pitchFamily="34" charset="0"/>
              </a:rPr>
              <a:t>clinica</a:t>
            </a:r>
            <a:r>
              <a:rPr lang="es-AR" sz="2400" b="1" dirty="0" smtClean="0">
                <a:solidFill>
                  <a:srgbClr val="C00000"/>
                </a:solidFill>
                <a:latin typeface="Arial" panose="020B0604020202020204" pitchFamily="34" charset="0"/>
                <a:cs typeface="Arial" panose="020B0604020202020204" pitchFamily="34" charset="0"/>
              </a:rPr>
              <a:t> </a:t>
            </a:r>
            <a:endParaRPr lang="es-AR" sz="2400" b="1" dirty="0">
              <a:solidFill>
                <a:srgbClr val="C00000"/>
              </a:solidFill>
              <a:latin typeface="Arial" panose="020B0604020202020204" pitchFamily="34" charset="0"/>
              <a:cs typeface="Arial" panose="020B0604020202020204" pitchFamily="34" charset="0"/>
            </a:endParaRPr>
          </a:p>
        </p:txBody>
      </p:sp>
      <p:sp>
        <p:nvSpPr>
          <p:cNvPr id="6" name="Marcador de pie de página 5"/>
          <p:cNvSpPr>
            <a:spLocks noGrp="1"/>
          </p:cNvSpPr>
          <p:nvPr>
            <p:ph type="ftr" sz="quarter" idx="11"/>
          </p:nvPr>
        </p:nvSpPr>
        <p:spPr/>
        <p:txBody>
          <a:bodyPr/>
          <a:lstStyle/>
          <a:p>
            <a:r>
              <a:rPr lang="fr-FR" dirty="0" smtClean="0">
                <a:solidFill>
                  <a:schemeClr val="bg1">
                    <a:alpha val="60000"/>
                  </a:schemeClr>
                </a:solidFill>
              </a:rPr>
              <a:t>Dixon; </a:t>
            </a:r>
            <a:r>
              <a:rPr lang="fr-FR" dirty="0" err="1" smtClean="0">
                <a:solidFill>
                  <a:schemeClr val="bg1">
                    <a:alpha val="60000"/>
                  </a:schemeClr>
                </a:solidFill>
              </a:rPr>
              <a:t>Eur</a:t>
            </a:r>
            <a:r>
              <a:rPr lang="fr-FR" dirty="0" smtClean="0">
                <a:solidFill>
                  <a:schemeClr val="bg1">
                    <a:alpha val="60000"/>
                  </a:schemeClr>
                </a:solidFill>
              </a:rPr>
              <a:t> J Can 2002 - 38: 2214</a:t>
            </a:r>
            <a:endParaRPr lang="en-US" dirty="0">
              <a:solidFill>
                <a:schemeClr val="bg1">
                  <a:alpha val="60000"/>
                </a:schemeClr>
              </a:solidFill>
            </a:endParaRPr>
          </a:p>
        </p:txBody>
      </p:sp>
      <p:sp>
        <p:nvSpPr>
          <p:cNvPr id="7" name="CuadroTexto 6"/>
          <p:cNvSpPr txBox="1"/>
          <p:nvPr/>
        </p:nvSpPr>
        <p:spPr>
          <a:xfrm>
            <a:off x="618978" y="1237957"/>
            <a:ext cx="9688804" cy="1200329"/>
          </a:xfrm>
          <a:prstGeom prst="rect">
            <a:avLst/>
          </a:prstGeom>
          <a:noFill/>
        </p:spPr>
        <p:txBody>
          <a:bodyPr wrap="square" rtlCol="0">
            <a:spAutoFit/>
          </a:bodyPr>
          <a:lstStyle/>
          <a:p>
            <a:pPr marL="342900" indent="-342900" algn="just">
              <a:buFont typeface="Arial" panose="020B0604020202020204" pitchFamily="34" charset="0"/>
              <a:buChar char="•"/>
            </a:pPr>
            <a:r>
              <a:rPr lang="es-AR" sz="2400" dirty="0" smtClean="0">
                <a:solidFill>
                  <a:schemeClr val="bg1"/>
                </a:solidFill>
                <a:latin typeface="Arial" panose="020B0604020202020204" pitchFamily="34" charset="0"/>
                <a:cs typeface="Arial" panose="020B0604020202020204" pitchFamily="34" charset="0"/>
              </a:rPr>
              <a:t>51 pacientes - ≥ 3 cm – </a:t>
            </a:r>
            <a:r>
              <a:rPr lang="es-AR" sz="2400" dirty="0" err="1" smtClean="0">
                <a:solidFill>
                  <a:schemeClr val="bg1"/>
                </a:solidFill>
                <a:latin typeface="Arial" panose="020B0604020202020204" pitchFamily="34" charset="0"/>
                <a:cs typeface="Arial" panose="020B0604020202020204" pitchFamily="34" charset="0"/>
              </a:rPr>
              <a:t>Tamoxifeno</a:t>
            </a:r>
            <a:r>
              <a:rPr lang="es-AR" sz="2400" dirty="0" smtClean="0">
                <a:solidFill>
                  <a:schemeClr val="bg1"/>
                </a:solidFill>
                <a:latin typeface="Arial" panose="020B0604020202020204" pitchFamily="34" charset="0"/>
                <a:cs typeface="Arial" panose="020B0604020202020204" pitchFamily="34" charset="0"/>
              </a:rPr>
              <a:t> 3 meses</a:t>
            </a:r>
          </a:p>
          <a:p>
            <a:pPr marL="342900" indent="-342900" algn="just">
              <a:buFont typeface="Arial" panose="020B0604020202020204" pitchFamily="34" charset="0"/>
              <a:buChar char="•"/>
            </a:pPr>
            <a:r>
              <a:rPr lang="es-AR" sz="2400" dirty="0" smtClean="0">
                <a:solidFill>
                  <a:schemeClr val="bg1"/>
                </a:solidFill>
                <a:latin typeface="Arial" panose="020B0604020202020204" pitchFamily="34" charset="0"/>
                <a:cs typeface="Arial" panose="020B0604020202020204" pitchFamily="34" charset="0"/>
              </a:rPr>
              <a:t>Respuesta clínica y por mamografía/ecografía</a:t>
            </a:r>
          </a:p>
          <a:p>
            <a:pPr marL="342900" indent="-342900" algn="just">
              <a:buFont typeface="Arial" panose="020B0604020202020204" pitchFamily="34" charset="0"/>
              <a:buChar char="•"/>
            </a:pPr>
            <a:r>
              <a:rPr lang="es-AR" sz="2400" dirty="0" smtClean="0">
                <a:solidFill>
                  <a:schemeClr val="bg1"/>
                </a:solidFill>
                <a:latin typeface="Arial" panose="020B0604020202020204" pitchFamily="34" charset="0"/>
                <a:cs typeface="Arial" panose="020B0604020202020204" pitchFamily="34" charset="0"/>
              </a:rPr>
              <a:t>Biopsias al inicio , 14 días y 3 meses</a:t>
            </a:r>
            <a:endParaRPr lang="es-AR" sz="2400" dirty="0">
              <a:solidFill>
                <a:schemeClr val="bg1"/>
              </a:solidFill>
              <a:latin typeface="Arial" panose="020B0604020202020204" pitchFamily="34" charset="0"/>
              <a:cs typeface="Arial" panose="020B0604020202020204" pitchFamily="34" charset="0"/>
            </a:endParaRPr>
          </a:p>
        </p:txBody>
      </p:sp>
      <p:pic>
        <p:nvPicPr>
          <p:cNvPr id="8" name="Imagen 7" descr="postsanantonio20142 [Modo de compatibilidad] - PowerPoint"/>
          <p:cNvPicPr>
            <a:picLocks noChangeAspect="1"/>
          </p:cNvPicPr>
          <p:nvPr/>
        </p:nvPicPr>
        <p:blipFill rotWithShape="1">
          <a:blip r:embed="rId3">
            <a:extLst>
              <a:ext uri="{28A0092B-C50C-407E-A947-70E740481C1C}">
                <a14:useLocalDpi xmlns:a14="http://schemas.microsoft.com/office/drawing/2010/main" val="0"/>
              </a:ext>
            </a:extLst>
          </a:blip>
          <a:srcRect l="33000" t="30550" r="17384" b="17583"/>
          <a:stretch/>
        </p:blipFill>
        <p:spPr>
          <a:xfrm>
            <a:off x="2777089" y="3242162"/>
            <a:ext cx="6049108" cy="3404381"/>
          </a:xfrm>
          <a:prstGeom prst="rect">
            <a:avLst/>
          </a:prstGeom>
        </p:spPr>
      </p:pic>
      <p:sp>
        <p:nvSpPr>
          <p:cNvPr id="9" name="CuadroTexto 8"/>
          <p:cNvSpPr txBox="1"/>
          <p:nvPr/>
        </p:nvSpPr>
        <p:spPr>
          <a:xfrm>
            <a:off x="2777307" y="2729595"/>
            <a:ext cx="6105379" cy="369332"/>
          </a:xfrm>
          <a:prstGeom prst="rect">
            <a:avLst/>
          </a:prstGeom>
          <a:solidFill>
            <a:srgbClr val="002060"/>
          </a:solidFill>
          <a:ln w="25400">
            <a:gradFill flip="none" rotWithShape="1">
              <a:gsLst>
                <a:gs pos="0">
                  <a:srgbClr val="FF0000"/>
                </a:gs>
                <a:gs pos="23000">
                  <a:schemeClr val="accent2">
                    <a:lumMod val="89000"/>
                  </a:schemeClr>
                </a:gs>
                <a:gs pos="69000">
                  <a:schemeClr val="accent2">
                    <a:lumMod val="75000"/>
                  </a:schemeClr>
                </a:gs>
                <a:gs pos="97000">
                  <a:srgbClr val="FF0000"/>
                </a:gs>
              </a:gsLst>
              <a:path path="rect">
                <a:fillToRect l="100000" t="100000"/>
              </a:path>
              <a:tileRect r="-100000" b="-100000"/>
            </a:gradFill>
          </a:ln>
        </p:spPr>
        <p:txBody>
          <a:bodyPr wrap="square" rtlCol="0">
            <a:spAutoFit/>
          </a:bodyPr>
          <a:lstStyle/>
          <a:p>
            <a:pPr algn="ctr"/>
            <a:r>
              <a:rPr lang="es-AR" b="1" dirty="0" smtClean="0"/>
              <a:t>TASA DE PROLIFERACION (RANGO IQ)</a:t>
            </a:r>
            <a:endParaRPr lang="es-AR" b="1" dirty="0"/>
          </a:p>
        </p:txBody>
      </p:sp>
    </p:spTree>
    <p:extLst>
      <p:ext uri="{BB962C8B-B14F-4D97-AF65-F5344CB8AC3E}">
        <p14:creationId xmlns:p14="http://schemas.microsoft.com/office/powerpoint/2010/main" val="38117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716" y="1152001"/>
            <a:ext cx="7948246" cy="5501765"/>
          </a:xfrm>
          <a:prstGeom prst="rect">
            <a:avLst/>
          </a:prstGeom>
        </p:spPr>
      </p:pic>
      <p:sp>
        <p:nvSpPr>
          <p:cNvPr id="6" name="CuadroTexto 5"/>
          <p:cNvSpPr txBox="1"/>
          <p:nvPr/>
        </p:nvSpPr>
        <p:spPr>
          <a:xfrm>
            <a:off x="281354" y="196947"/>
            <a:ext cx="10635175" cy="830997"/>
          </a:xfrm>
          <a:prstGeom prst="rect">
            <a:avLst/>
          </a:prstGeom>
          <a:noFill/>
        </p:spPr>
        <p:txBody>
          <a:bodyPr wrap="square" rtlCol="0">
            <a:spAutoFit/>
          </a:bodyPr>
          <a:lstStyle/>
          <a:p>
            <a:pPr algn="ctr"/>
            <a:r>
              <a:rPr lang="es-AR" sz="2400" b="1" dirty="0" smtClean="0">
                <a:solidFill>
                  <a:srgbClr val="C00000"/>
                </a:solidFill>
                <a:latin typeface="Arial" panose="020B0604020202020204" pitchFamily="34" charset="0"/>
                <a:cs typeface="Arial" panose="020B0604020202020204" pitchFamily="34" charset="0"/>
              </a:rPr>
              <a:t>La disminución en la tasa de proliferación y la respuesta clínica se correlacionan positivamente con la evolución a largo plazo</a:t>
            </a:r>
            <a:endParaRPr lang="es-AR" sz="2400" b="1" dirty="0">
              <a:solidFill>
                <a:srgbClr val="C00000"/>
              </a:solidFill>
              <a:latin typeface="Arial" panose="020B0604020202020204" pitchFamily="34" charset="0"/>
              <a:cs typeface="Arial" panose="020B0604020202020204" pitchFamily="34" charset="0"/>
            </a:endParaRPr>
          </a:p>
        </p:txBody>
      </p:sp>
      <p:sp>
        <p:nvSpPr>
          <p:cNvPr id="7" name="Marcador de pie de página 6"/>
          <p:cNvSpPr>
            <a:spLocks noGrp="1"/>
          </p:cNvSpPr>
          <p:nvPr>
            <p:ph type="ftr" sz="quarter" idx="11"/>
          </p:nvPr>
        </p:nvSpPr>
        <p:spPr/>
        <p:txBody>
          <a:bodyPr/>
          <a:lstStyle/>
          <a:p>
            <a:r>
              <a:rPr lang="fr-FR" dirty="0" smtClean="0">
                <a:solidFill>
                  <a:schemeClr val="bg1">
                    <a:alpha val="60000"/>
                  </a:schemeClr>
                </a:solidFill>
              </a:rPr>
              <a:t>Dixon; </a:t>
            </a:r>
            <a:r>
              <a:rPr lang="fr-FR" dirty="0" err="1" smtClean="0">
                <a:solidFill>
                  <a:schemeClr val="bg1">
                    <a:alpha val="60000"/>
                  </a:schemeClr>
                </a:solidFill>
              </a:rPr>
              <a:t>Eur</a:t>
            </a:r>
            <a:r>
              <a:rPr lang="fr-FR" dirty="0" smtClean="0">
                <a:solidFill>
                  <a:schemeClr val="bg1">
                    <a:alpha val="60000"/>
                  </a:schemeClr>
                </a:solidFill>
              </a:rPr>
              <a:t> J Cancer 2002; 38: 2214</a:t>
            </a:r>
            <a:endParaRPr lang="en-US" dirty="0">
              <a:solidFill>
                <a:schemeClr val="bg1">
                  <a:alpha val="60000"/>
                </a:schemeClr>
              </a:solidFill>
            </a:endParaRPr>
          </a:p>
        </p:txBody>
      </p:sp>
    </p:spTree>
    <p:extLst>
      <p:ext uri="{BB962C8B-B14F-4D97-AF65-F5344CB8AC3E}">
        <p14:creationId xmlns:p14="http://schemas.microsoft.com/office/powerpoint/2010/main" val="417383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r>
              <a:rPr lang="en-US" dirty="0" smtClean="0">
                <a:solidFill>
                  <a:schemeClr val="bg1">
                    <a:alpha val="60000"/>
                  </a:schemeClr>
                </a:solidFill>
              </a:rPr>
              <a:t>Ellis; Breast Cancer Res Treat 2007; 105: 33</a:t>
            </a:r>
            <a:endParaRPr lang="en-US" dirty="0">
              <a:solidFill>
                <a:schemeClr val="bg1">
                  <a:alpha val="60000"/>
                </a:schemeClr>
              </a:solidFill>
            </a:endParaRPr>
          </a:p>
        </p:txBody>
      </p:sp>
      <p:sp>
        <p:nvSpPr>
          <p:cNvPr id="6" name="CuadroTexto 5"/>
          <p:cNvSpPr txBox="1"/>
          <p:nvPr/>
        </p:nvSpPr>
        <p:spPr>
          <a:xfrm>
            <a:off x="1012874" y="242559"/>
            <a:ext cx="9355015" cy="461665"/>
          </a:xfrm>
          <a:prstGeom prst="rect">
            <a:avLst/>
          </a:prstGeom>
          <a:noFill/>
        </p:spPr>
        <p:txBody>
          <a:bodyPr wrap="square" rtlCol="0">
            <a:spAutoFit/>
          </a:bodyPr>
          <a:lstStyle/>
          <a:p>
            <a:pPr algn="ctr"/>
            <a:r>
              <a:rPr lang="es-AR" sz="2400" b="1" dirty="0" err="1" smtClean="0">
                <a:solidFill>
                  <a:srgbClr val="C00000"/>
                </a:solidFill>
                <a:latin typeface="Arial" panose="020B0604020202020204" pitchFamily="34" charset="0"/>
                <a:cs typeface="Arial" panose="020B0604020202020204" pitchFamily="34" charset="0"/>
              </a:rPr>
              <a:t>Letrozole</a:t>
            </a:r>
            <a:r>
              <a:rPr lang="es-AR" sz="2400" b="1" dirty="0" smtClean="0">
                <a:solidFill>
                  <a:srgbClr val="C00000"/>
                </a:solidFill>
                <a:latin typeface="Arial" panose="020B0604020202020204" pitchFamily="34" charset="0"/>
                <a:cs typeface="Arial" panose="020B0604020202020204" pitchFamily="34" charset="0"/>
              </a:rPr>
              <a:t> en </a:t>
            </a:r>
            <a:r>
              <a:rPr lang="es-AR" sz="2400" b="1" dirty="0" err="1" smtClean="0">
                <a:solidFill>
                  <a:srgbClr val="C00000"/>
                </a:solidFill>
                <a:latin typeface="Arial" panose="020B0604020202020204" pitchFamily="34" charset="0"/>
                <a:cs typeface="Arial" panose="020B0604020202020204" pitchFamily="34" charset="0"/>
              </a:rPr>
              <a:t>Neoadyuvancia</a:t>
            </a:r>
            <a:r>
              <a:rPr lang="es-AR" sz="2400" b="1" dirty="0" smtClean="0">
                <a:solidFill>
                  <a:srgbClr val="C00000"/>
                </a:solidFill>
                <a:latin typeface="Arial" panose="020B0604020202020204" pitchFamily="34" charset="0"/>
                <a:cs typeface="Arial" panose="020B0604020202020204" pitchFamily="34" charset="0"/>
              </a:rPr>
              <a:t>: Estudio P 024</a:t>
            </a:r>
            <a:endParaRPr lang="es-AR" sz="2400" b="1" dirty="0">
              <a:solidFill>
                <a:srgbClr val="C00000"/>
              </a:solidFill>
              <a:latin typeface="Arial" panose="020B0604020202020204" pitchFamily="34" charset="0"/>
              <a:cs typeface="Arial" panose="020B0604020202020204" pitchFamily="34" charset="0"/>
            </a:endParaRPr>
          </a:p>
        </p:txBody>
      </p:sp>
      <p:pic>
        <p:nvPicPr>
          <p:cNvPr id="9" name="Imagen 8"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647" y="925899"/>
            <a:ext cx="8718091" cy="5618043"/>
          </a:xfrm>
          <a:prstGeom prst="rect">
            <a:avLst/>
          </a:prstGeom>
        </p:spPr>
      </p:pic>
      <p:sp>
        <p:nvSpPr>
          <p:cNvPr id="10" name="CuadroTexto 9"/>
          <p:cNvSpPr txBox="1"/>
          <p:nvPr/>
        </p:nvSpPr>
        <p:spPr>
          <a:xfrm>
            <a:off x="1561511" y="4572000"/>
            <a:ext cx="3249640" cy="1200329"/>
          </a:xfrm>
          <a:prstGeom prst="rect">
            <a:avLst/>
          </a:prstGeom>
          <a:solidFill>
            <a:srgbClr val="002060"/>
          </a:solidFill>
        </p:spPr>
        <p:txBody>
          <a:bodyPr wrap="square" rtlCol="0">
            <a:spAutoFit/>
          </a:bodyPr>
          <a:lstStyle/>
          <a:p>
            <a:r>
              <a:rPr lang="es-AR" b="1" dirty="0" smtClean="0"/>
              <a:t>RH + 10%</a:t>
            </a:r>
          </a:p>
          <a:p>
            <a:r>
              <a:rPr lang="es-AR" b="1" dirty="0" smtClean="0"/>
              <a:t>Inoperables o </a:t>
            </a:r>
            <a:r>
              <a:rPr lang="es-AR" b="1" dirty="0" err="1" smtClean="0"/>
              <a:t>ineligibles</a:t>
            </a:r>
            <a:r>
              <a:rPr lang="es-AR" b="1" dirty="0" smtClean="0"/>
              <a:t> para cirugía conservadora</a:t>
            </a:r>
          </a:p>
          <a:p>
            <a:r>
              <a:rPr lang="es-AR" b="1" dirty="0" smtClean="0"/>
              <a:t>Tamaño mínimo ≥ 3 cm</a:t>
            </a:r>
            <a:endParaRPr lang="es-AR" b="1" dirty="0"/>
          </a:p>
        </p:txBody>
      </p:sp>
      <p:sp>
        <p:nvSpPr>
          <p:cNvPr id="11" name="CuadroTexto 10"/>
          <p:cNvSpPr txBox="1"/>
          <p:nvPr/>
        </p:nvSpPr>
        <p:spPr>
          <a:xfrm>
            <a:off x="7301134" y="4459456"/>
            <a:ext cx="2011680" cy="1200329"/>
          </a:xfrm>
          <a:prstGeom prst="rect">
            <a:avLst/>
          </a:prstGeom>
          <a:noFill/>
        </p:spPr>
        <p:txBody>
          <a:bodyPr wrap="square" rtlCol="0">
            <a:spAutoFit/>
          </a:bodyPr>
          <a:lstStyle/>
          <a:p>
            <a:r>
              <a:rPr lang="es-AR" b="1" dirty="0" smtClean="0"/>
              <a:t>Punto Final Principal: Respuesta Objetiva (RO)</a:t>
            </a:r>
            <a:endParaRPr lang="es-AR" b="1" dirty="0"/>
          </a:p>
        </p:txBody>
      </p:sp>
    </p:spTree>
    <p:extLst>
      <p:ext uri="{BB962C8B-B14F-4D97-AF65-F5344CB8AC3E}">
        <p14:creationId xmlns:p14="http://schemas.microsoft.com/office/powerpoint/2010/main" val="1301366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1151</TotalTime>
  <Words>3697</Words>
  <Application>Microsoft Office PowerPoint</Application>
  <PresentationFormat>Widescreen</PresentationFormat>
  <Paragraphs>324</Paragraphs>
  <Slides>57</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MS PGothic</vt:lpstr>
      <vt:lpstr>Arial</vt:lpstr>
      <vt:lpstr>Arial Black</vt:lpstr>
      <vt:lpstr>Arial Narrow</vt:lpstr>
      <vt:lpstr>Calibri</vt:lpstr>
      <vt:lpstr>Century Gothic</vt:lpstr>
      <vt:lpstr>Courier New</vt:lpstr>
      <vt:lpstr>Times</vt:lpstr>
      <vt:lpstr>Wingdings</vt:lpstr>
      <vt:lpstr>Wingdings 3</vt:lpstr>
      <vt:lpstr>Ion</vt:lpstr>
      <vt:lpstr>PowerPoint Presentation</vt:lpstr>
      <vt:lpstr>PowerPoint Presentation</vt:lpstr>
      <vt:lpstr>PowerPoint Presentation</vt:lpstr>
      <vt:lpstr>Neoadyuvancia: Objetivos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Victoria Costanzo</dc:creator>
  <cp:lastModifiedBy>LAPT Clock 3</cp:lastModifiedBy>
  <cp:revision>285</cp:revision>
  <dcterms:created xsi:type="dcterms:W3CDTF">2015-04-18T15:26:58Z</dcterms:created>
  <dcterms:modified xsi:type="dcterms:W3CDTF">2015-04-23T15:47:45Z</dcterms:modified>
</cp:coreProperties>
</file>