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7.xml" ContentType="application/vnd.openxmlformats-officedocument.theme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388.xml" ContentType="application/vnd.openxmlformats-officedocument.presentationml.slideLayou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9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charts/chart4.xml" ContentType="application/vnd.openxmlformats-officedocument.drawingml.char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6.xml" ContentType="application/vnd.openxmlformats-officedocument.theme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Default Extension="wmv" ContentType="video/x-ms-wmv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diagrams/quickStyle1.xml" ContentType="application/vnd.openxmlformats-officedocument.drawingml.diagramStyle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diagrams/layout1.xml" ContentType="application/vnd.openxmlformats-officedocument.drawingml.diagram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charts/chart5.xml" ContentType="application/vnd.openxmlformats-officedocument.drawingml.char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  <p:sldMasterId id="2147483722" r:id="rId4"/>
    <p:sldMasterId id="2147483734" r:id="rId5"/>
    <p:sldMasterId id="2147483746" r:id="rId6"/>
    <p:sldMasterId id="2147483758" r:id="rId7"/>
    <p:sldMasterId id="2147483770" r:id="rId8"/>
    <p:sldMasterId id="2147483782" r:id="rId9"/>
    <p:sldMasterId id="2147483794" r:id="rId10"/>
    <p:sldMasterId id="2147483806" r:id="rId11"/>
    <p:sldMasterId id="2147483840" r:id="rId12"/>
    <p:sldMasterId id="2147483853" r:id="rId13"/>
    <p:sldMasterId id="2147483887" r:id="rId14"/>
    <p:sldMasterId id="2147483900" r:id="rId15"/>
    <p:sldMasterId id="2147483913" r:id="rId16"/>
    <p:sldMasterId id="2147483925" r:id="rId17"/>
    <p:sldMasterId id="2147483938" r:id="rId18"/>
    <p:sldMasterId id="2147483950" r:id="rId19"/>
    <p:sldMasterId id="2147483963" r:id="rId20"/>
    <p:sldMasterId id="2147483975" r:id="rId21"/>
    <p:sldMasterId id="2147483988" r:id="rId22"/>
    <p:sldMasterId id="2147484001" r:id="rId23"/>
    <p:sldMasterId id="2147484014" r:id="rId24"/>
    <p:sldMasterId id="2147484027" r:id="rId25"/>
    <p:sldMasterId id="2147484040" r:id="rId26"/>
    <p:sldMasterId id="2147484053" r:id="rId27"/>
    <p:sldMasterId id="2147484089" r:id="rId28"/>
  </p:sldMasterIdLst>
  <p:notesMasterIdLst>
    <p:notesMasterId r:id="rId90"/>
  </p:notesMasterIdLst>
  <p:sldIdLst>
    <p:sldId id="332" r:id="rId29"/>
    <p:sldId id="278" r:id="rId30"/>
    <p:sldId id="328" r:id="rId31"/>
    <p:sldId id="279" r:id="rId32"/>
    <p:sldId id="280" r:id="rId33"/>
    <p:sldId id="281" r:id="rId34"/>
    <p:sldId id="282" r:id="rId35"/>
    <p:sldId id="283" r:id="rId36"/>
    <p:sldId id="287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84" r:id="rId45"/>
    <p:sldId id="285" r:id="rId46"/>
    <p:sldId id="286" r:id="rId47"/>
    <p:sldId id="277" r:id="rId48"/>
    <p:sldId id="296" r:id="rId49"/>
    <p:sldId id="297" r:id="rId50"/>
    <p:sldId id="298" r:id="rId51"/>
    <p:sldId id="300" r:id="rId52"/>
    <p:sldId id="299" r:id="rId53"/>
    <p:sldId id="301" r:id="rId54"/>
    <p:sldId id="302" r:id="rId55"/>
    <p:sldId id="319" r:id="rId56"/>
    <p:sldId id="320" r:id="rId57"/>
    <p:sldId id="322" r:id="rId58"/>
    <p:sldId id="323" r:id="rId59"/>
    <p:sldId id="324" r:id="rId60"/>
    <p:sldId id="325" r:id="rId61"/>
    <p:sldId id="326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27" r:id="rId75"/>
    <p:sldId id="289" r:id="rId76"/>
    <p:sldId id="290" r:id="rId77"/>
    <p:sldId id="315" r:id="rId78"/>
    <p:sldId id="316" r:id="rId79"/>
    <p:sldId id="317" r:id="rId80"/>
    <p:sldId id="318" r:id="rId81"/>
    <p:sldId id="295" r:id="rId82"/>
    <p:sldId id="259" r:id="rId83"/>
    <p:sldId id="260" r:id="rId84"/>
    <p:sldId id="261" r:id="rId85"/>
    <p:sldId id="262" r:id="rId86"/>
    <p:sldId id="263" r:id="rId87"/>
    <p:sldId id="264" r:id="rId88"/>
    <p:sldId id="329" r:id="rId8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434" autoAdjust="0"/>
  </p:normalViewPr>
  <p:slideViewPr>
    <p:cSldViewPr snapToGrid="0">
      <p:cViewPr varScale="1">
        <p:scale>
          <a:sx n="86" d="100"/>
          <a:sy n="86" d="100"/>
        </p:scale>
        <p:origin x="-69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slide" Target="slides/slide48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87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90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autoTitleDeleted val="1"/>
    <c:plotArea>
      <c:layout>
        <c:manualLayout>
          <c:layoutTarget val="inner"/>
          <c:xMode val="edge"/>
          <c:yMode val="edge"/>
          <c:x val="0.14125255176436288"/>
          <c:y val="2.904243804025795E-2"/>
          <c:w val="0.84794497909983513"/>
          <c:h val="0.82451999718071045"/>
        </c:manualLayout>
      </c:layout>
      <c:barChart>
        <c:barDir val="col"/>
        <c:grouping val="stacked"/>
        <c:ser>
          <c:idx val="0"/>
          <c:order val="0"/>
          <c:tx>
            <c:strRef>
              <c:f>Tabelle1!$B$1</c:f>
              <c:strCache>
                <c:ptCount val="1"/>
                <c:pt idx="0">
                  <c:v>pCR</c:v>
                </c:pt>
              </c:strCache>
            </c:strRef>
          </c:tx>
          <c:spPr>
            <a:solidFill>
              <a:srgbClr val="DA007E"/>
            </a:solidFill>
          </c:spPr>
          <c:dPt>
            <c:idx val="0"/>
            <c:spPr>
              <a:solidFill>
                <a:srgbClr val="214869"/>
              </a:solidFill>
            </c:spPr>
          </c:dPt>
          <c:dPt>
            <c:idx val="1"/>
            <c:spPr>
              <a:solidFill>
                <a:srgbClr val="334FA7"/>
              </a:solidFill>
            </c:spPr>
          </c:dPt>
          <c:dPt>
            <c:idx val="2"/>
            <c:spPr>
              <a:solidFill>
                <a:srgbClr val="7331A9"/>
              </a:solidFill>
            </c:spPr>
          </c:dPt>
          <c:dPt>
            <c:idx val="3"/>
            <c:spPr>
              <a:solidFill>
                <a:srgbClr val="DD31C9"/>
              </a:solidFill>
            </c:spPr>
          </c:dPt>
          <c:dLbls>
            <c:dLbl>
              <c:idx val="0"/>
              <c:layout>
                <c:manualLayout>
                  <c:x val="-1.7085775191645379E-3"/>
                  <c:y val="-0.3563663688810537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/>
                      <a:t>44.6%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1938007322103103"/>
                  <c:y val="-0.3760083765598615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/>
                      <a:t>46.8%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882881068770136"/>
                  <c:y val="-0.347948270898370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39.3%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2517003319075667E-3"/>
                  <c:y val="-0.33391788664644417"/>
                </c:manualLayout>
              </c:layout>
              <c:tx>
                <c:rich>
                  <a:bodyPr/>
                  <a:lstStyle/>
                  <a:p>
                    <a:pPr>
                      <a:defRPr lang="en-US" sz="2400" b="1">
                        <a:solidFill>
                          <a:schemeClr val="tx1"/>
                        </a:solidFill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50.7%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5508103266303762E-3"/>
                  <c:y val="-0.3283060422721088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51.9%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104373978146084E-16"/>
                  <c:y val="-0.3058575600374992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56.3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3778850961003325E-3"/>
                  <c:y val="-0.317081690681077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53.7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400" b="1"/>
                </a:pPr>
                <a:endParaRPr lang="es-A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Tabelle1!$A$2:$A$8</c:f>
              <c:strCache>
                <c:ptCount val="7"/>
                <c:pt idx="0">
                  <c:v>ECH-DocH</c:v>
                </c:pt>
                <c:pt idx="1">
                  <c:v>DocHP</c:v>
                </c:pt>
                <c:pt idx="2">
                  <c:v>PacHL</c:v>
                </c:pt>
                <c:pt idx="3">
                  <c:v>FECHP-DocHP</c:v>
                </c:pt>
                <c:pt idx="4">
                  <c:v>TCHP</c:v>
                </c:pt>
                <c:pt idx="5">
                  <c:v>PMHL</c:v>
                </c:pt>
                <c:pt idx="6">
                  <c:v>PMCBHL</c:v>
                </c:pt>
              </c:strCache>
            </c:strRef>
          </c:cat>
          <c:val>
            <c:numRef>
              <c:f>Tabelle1!$B$2:$B$8</c:f>
              <c:numCache>
                <c:formatCode>0.0%</c:formatCode>
                <c:ptCount val="7"/>
                <c:pt idx="0">
                  <c:v>0.44600000000000006</c:v>
                </c:pt>
                <c:pt idx="1">
                  <c:v>0.39300000000000007</c:v>
                </c:pt>
                <c:pt idx="2">
                  <c:v>0.46800000000000008</c:v>
                </c:pt>
                <c:pt idx="3">
                  <c:v>0.50700000000000001</c:v>
                </c:pt>
                <c:pt idx="4">
                  <c:v>0.51900000000000002</c:v>
                </c:pt>
                <c:pt idx="5">
                  <c:v>0.56299999999999994</c:v>
                </c:pt>
                <c:pt idx="6">
                  <c:v>0.53700000000000003</c:v>
                </c:pt>
              </c:numCache>
            </c:numRef>
          </c:val>
        </c:ser>
        <c:dLbls/>
        <c:overlap val="100"/>
        <c:axId val="167693312"/>
        <c:axId val="168239872"/>
      </c:barChart>
      <c:catAx>
        <c:axId val="1676933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 sz="1200" b="1"/>
            </a:pPr>
            <a:endParaRPr lang="es-AR"/>
          </a:p>
        </c:txPr>
        <c:crossAx val="168239872"/>
        <c:crosses val="autoZero"/>
        <c:auto val="1"/>
        <c:lblAlgn val="ctr"/>
        <c:lblOffset val="100"/>
      </c:catAx>
      <c:valAx>
        <c:axId val="168239872"/>
        <c:scaling>
          <c:orientation val="minMax"/>
          <c:max val="1"/>
          <c:min val="0"/>
        </c:scaling>
        <c:axPos val="l"/>
        <c:majorGridlines/>
        <c:numFmt formatCode="0%" sourceLinked="0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676933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s-A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955064793249899"/>
          <c:y val="5.8991998574232492E-2"/>
          <c:w val="0.779275578827758"/>
          <c:h val="0.80699164213235564"/>
        </c:manualLayout>
      </c:layout>
      <c:barChart>
        <c:barDir val="col"/>
        <c:grouping val="stacked"/>
        <c:ser>
          <c:idx val="0"/>
          <c:order val="0"/>
          <c:tx>
            <c:strRef>
              <c:f>Tabelle1!$B$1</c:f>
              <c:strCache>
                <c:ptCount val="1"/>
                <c:pt idx="0">
                  <c:v>pCR</c:v>
                </c:pt>
              </c:strCache>
            </c:strRef>
          </c:tx>
          <c:spPr>
            <a:gradFill>
              <a:gsLst>
                <a:gs pos="63750">
                  <a:srgbClr val="FF3399"/>
                </a:gs>
                <a:gs pos="0">
                  <a:srgbClr val="FF339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c:spPr>
          <c:dPt>
            <c:idx val="0"/>
            <c:spPr>
              <a:solidFill>
                <a:srgbClr val="DA007E"/>
              </a:solidFill>
            </c:spPr>
          </c:dPt>
          <c:dPt>
            <c:idx val="1"/>
            <c:spPr>
              <a:solidFill>
                <a:srgbClr val="0000FF"/>
              </a:solidFill>
            </c:spPr>
          </c:dPt>
          <c:dLbls>
            <c:dLbl>
              <c:idx val="0"/>
              <c:layout>
                <c:manualLayout>
                  <c:x val="-1.1181670924432057E-4"/>
                  <c:y val="-0.44575718438691991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36.3%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312035104402559E-3"/>
                  <c:y val="-0.4581235765470503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33.1%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800" b="1"/>
                </a:pPr>
                <a:endParaRPr lang="es-A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PM</c:v>
                </c:pt>
                <c:pt idx="1">
                  <c:v>PMCb</c:v>
                </c:pt>
              </c:strCache>
            </c:strRef>
          </c:cat>
          <c:val>
            <c:numRef>
              <c:f>Tabelle1!$B$2:$B$3</c:f>
              <c:numCache>
                <c:formatCode>0.0%</c:formatCode>
                <c:ptCount val="2"/>
                <c:pt idx="0">
                  <c:v>0.3630000000000001</c:v>
                </c:pt>
                <c:pt idx="1">
                  <c:v>0.33100000000000007</c:v>
                </c:pt>
              </c:numCache>
            </c:numRef>
          </c:val>
        </c:ser>
        <c:dLbls/>
        <c:overlap val="100"/>
        <c:axId val="168391040"/>
        <c:axId val="168392576"/>
      </c:barChart>
      <c:catAx>
        <c:axId val="1683910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 b="1"/>
            </a:pPr>
            <a:endParaRPr lang="es-AR"/>
          </a:p>
        </c:txPr>
        <c:crossAx val="168392576"/>
        <c:crosses val="autoZero"/>
        <c:auto val="1"/>
        <c:lblAlgn val="ctr"/>
        <c:lblOffset val="100"/>
      </c:catAx>
      <c:valAx>
        <c:axId val="168392576"/>
        <c:scaling>
          <c:orientation val="minMax"/>
          <c:max val="1"/>
        </c:scaling>
        <c:axPos val="l"/>
        <c:majorGridlines/>
        <c:numFmt formatCode="0%" sourceLinked="0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683910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s-AR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plotArea>
      <c:layout/>
      <c:barChart>
        <c:barDir val="col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THP</c:v>
                </c:pt>
              </c:strCache>
            </c:strRef>
          </c:tx>
          <c:spPr>
            <a:solidFill>
              <a:srgbClr val="EDA9CB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s-AR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Overall</c:v>
                </c:pt>
                <c:pt idx="1">
                  <c:v>ER+</c:v>
                </c:pt>
                <c:pt idx="2">
                  <c:v>ER-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46</c:v>
                </c:pt>
                <c:pt idx="1">
                  <c:v>26</c:v>
                </c:pt>
                <c:pt idx="2">
                  <c:v>63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HP</c:v>
                </c:pt>
              </c:strCache>
            </c:strRef>
          </c:tx>
          <c:spPr>
            <a:solidFill>
              <a:srgbClr val="4EBEA9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s-AR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Overall</c:v>
                </c:pt>
                <c:pt idx="1">
                  <c:v>ER+</c:v>
                </c:pt>
                <c:pt idx="2">
                  <c:v>ER-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17</c:v>
                </c:pt>
                <c:pt idx="1">
                  <c:v>6</c:v>
                </c:pt>
                <c:pt idx="2">
                  <c:v>29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HL+ET</c:v>
                </c:pt>
              </c:strCache>
            </c:strRef>
          </c:tx>
          <c:spPr>
            <a:solidFill>
              <a:schemeClr val="accent6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s-AR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Overall</c:v>
                </c:pt>
                <c:pt idx="1">
                  <c:v>ER+</c:v>
                </c:pt>
                <c:pt idx="2">
                  <c:v>ER-</c:v>
                </c:pt>
              </c:strCache>
            </c:str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27</c:v>
                </c:pt>
                <c:pt idx="1">
                  <c:v>21</c:v>
                </c:pt>
                <c:pt idx="2">
                  <c:v>36</c:v>
                </c:pt>
              </c:numCache>
            </c:numRef>
          </c:val>
        </c:ser>
        <c:dLbls>
          <c:showVal val="1"/>
        </c:dLbls>
        <c:axId val="169104128"/>
        <c:axId val="169110528"/>
      </c:barChart>
      <c:catAx>
        <c:axId val="16910412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69110528"/>
        <c:crosses val="autoZero"/>
        <c:auto val="1"/>
        <c:lblAlgn val="ctr"/>
        <c:lblOffset val="100"/>
      </c:catAx>
      <c:valAx>
        <c:axId val="1691105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69104128"/>
        <c:crosses val="autoZero"/>
        <c:crossBetween val="between"/>
      </c:valAx>
    </c:plotArea>
    <c:legend>
      <c:legendPos val="t"/>
      <c:txPr>
        <a:bodyPr/>
        <a:lstStyle/>
        <a:p>
          <a:pPr>
            <a:defRPr lang="en-US"/>
          </a:pPr>
          <a:endParaRPr lang="es-AR"/>
        </a:p>
      </c:txPr>
    </c:legend>
    <c:plotVisOnly val="1"/>
    <c:dispBlanksAs val="gap"/>
  </c:chart>
  <c:spPr>
    <a:ln>
      <a:solidFill>
        <a:schemeClr val="tx1"/>
      </a:solidFill>
    </a:ln>
  </c:spPr>
  <c:txPr>
    <a:bodyPr/>
    <a:lstStyle/>
    <a:p>
      <a:pPr>
        <a:defRPr sz="1800"/>
      </a:pPr>
      <a:endParaRPr lang="es-A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plotArea>
      <c:layout>
        <c:manualLayout>
          <c:layoutTarget val="inner"/>
          <c:xMode val="edge"/>
          <c:yMode val="edge"/>
          <c:x val="7.0858970601208299E-2"/>
          <c:y val="9.8109949197552018E-2"/>
          <c:w val="0.90890250391993366"/>
          <c:h val="0.76306611432749238"/>
        </c:manualLayout>
      </c:layout>
      <c:barChart>
        <c:barDir val="col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THL</c:v>
                </c:pt>
              </c:strCache>
            </c:strRef>
          </c:tx>
          <c:spPr>
            <a:solidFill>
              <a:schemeClr val="accent6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s-A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TNBC</c:v>
                </c:pt>
                <c:pt idx="1">
                  <c:v>HER2-E</c:v>
                </c:pt>
                <c:pt idx="2">
                  <c:v>Luminal B</c:v>
                </c:pt>
                <c:pt idx="3">
                  <c:v>Luminal A</c:v>
                </c:pt>
                <c:pt idx="4">
                  <c:v>HR-</c:v>
                </c:pt>
                <c:pt idx="5">
                  <c:v>HR+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50</c:v>
                </c:pt>
                <c:pt idx="1">
                  <c:v>89</c:v>
                </c:pt>
                <c:pt idx="2">
                  <c:v>40</c:v>
                </c:pt>
                <c:pt idx="3">
                  <c:v>35</c:v>
                </c:pt>
                <c:pt idx="4">
                  <c:v>77</c:v>
                </c:pt>
                <c:pt idx="5">
                  <c:v>42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TH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s-A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TNBC</c:v>
                </c:pt>
                <c:pt idx="1">
                  <c:v>HER2-E</c:v>
                </c:pt>
                <c:pt idx="2">
                  <c:v>Luminal B</c:v>
                </c:pt>
                <c:pt idx="3">
                  <c:v>Luminal A</c:v>
                </c:pt>
                <c:pt idx="4">
                  <c:v>HR-</c:v>
                </c:pt>
                <c:pt idx="5">
                  <c:v>HR+</c:v>
                </c:pt>
              </c:strCache>
            </c:strRef>
          </c:cat>
          <c:val>
            <c:numRef>
              <c:f>Tabelle1!$C$2:$C$7</c:f>
              <c:numCache>
                <c:formatCode>General</c:formatCode>
                <c:ptCount val="6"/>
                <c:pt idx="0">
                  <c:v>25</c:v>
                </c:pt>
                <c:pt idx="1">
                  <c:v>80</c:v>
                </c:pt>
                <c:pt idx="2">
                  <c:v>32</c:v>
                </c:pt>
                <c:pt idx="3">
                  <c:v>25</c:v>
                </c:pt>
                <c:pt idx="4">
                  <c:v>55</c:v>
                </c:pt>
                <c:pt idx="5">
                  <c:v>39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TL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s-A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TNBC</c:v>
                </c:pt>
                <c:pt idx="1">
                  <c:v>HER2-E</c:v>
                </c:pt>
                <c:pt idx="2">
                  <c:v>Luminal B</c:v>
                </c:pt>
                <c:pt idx="3">
                  <c:v>Luminal A</c:v>
                </c:pt>
                <c:pt idx="4">
                  <c:v>HR-</c:v>
                </c:pt>
                <c:pt idx="5">
                  <c:v>HR+</c:v>
                </c:pt>
              </c:strCache>
            </c:strRef>
          </c:cat>
          <c:val>
            <c:numRef>
              <c:f>Tabelle1!$D$2:$D$7</c:f>
              <c:numCache>
                <c:formatCode>General</c:formatCode>
                <c:ptCount val="6"/>
                <c:pt idx="1">
                  <c:v>56</c:v>
                </c:pt>
                <c:pt idx="4">
                  <c:v>37</c:v>
                </c:pt>
                <c:pt idx="5">
                  <c:v>31</c:v>
                </c:pt>
              </c:numCache>
            </c:numRef>
          </c:val>
        </c:ser>
        <c:dLbls/>
        <c:axId val="129945600"/>
        <c:axId val="129947136"/>
      </c:barChart>
      <c:catAx>
        <c:axId val="1299456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29947136"/>
        <c:crosses val="autoZero"/>
        <c:auto val="1"/>
        <c:lblAlgn val="ctr"/>
        <c:lblOffset val="100"/>
      </c:catAx>
      <c:valAx>
        <c:axId val="1299471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29945600"/>
        <c:crosses val="autoZero"/>
        <c:crossBetween val="between"/>
      </c:valAx>
    </c:plotArea>
    <c:legend>
      <c:legendPos val="t"/>
      <c:txPr>
        <a:bodyPr/>
        <a:lstStyle/>
        <a:p>
          <a:pPr>
            <a:defRPr lang="en-US"/>
          </a:pPr>
          <a:endParaRPr lang="es-AR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es-AR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autoTitleDeleted val="1"/>
    <c:plotArea>
      <c:layout>
        <c:manualLayout>
          <c:layoutTarget val="inner"/>
          <c:xMode val="edge"/>
          <c:yMode val="edge"/>
          <c:x val="0.20604927655437996"/>
          <c:y val="5.0845545908636269E-2"/>
          <c:w val="0.73968562562423579"/>
          <c:h val="0.78365527428461312"/>
        </c:manualLayout>
      </c:layout>
      <c:barChart>
        <c:barDir val="col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mt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s-A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T</c:v>
                </c:pt>
                <c:pt idx="1">
                  <c:v>L</c:v>
                </c:pt>
                <c:pt idx="2">
                  <c:v>T+L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0.24300000000000002</c:v>
                </c:pt>
                <c:pt idx="1">
                  <c:v>0.16</c:v>
                </c:pt>
                <c:pt idx="2">
                  <c:v>0.17400000000000002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wt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s-A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T</c:v>
                </c:pt>
                <c:pt idx="1">
                  <c:v>L</c:v>
                </c:pt>
                <c:pt idx="2">
                  <c:v>T+L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0.33800000000000008</c:v>
                </c:pt>
                <c:pt idx="1">
                  <c:v>0.18200000000000002</c:v>
                </c:pt>
                <c:pt idx="2">
                  <c:v>0.37100000000000005</c:v>
                </c:pt>
              </c:numCache>
            </c:numRef>
          </c:val>
        </c:ser>
        <c:dLbls>
          <c:showVal val="1"/>
        </c:dLbls>
        <c:overlap val="-25"/>
        <c:axId val="130110592"/>
        <c:axId val="130112128"/>
      </c:barChart>
      <c:catAx>
        <c:axId val="13011059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30112128"/>
        <c:crosses val="autoZero"/>
        <c:auto val="1"/>
        <c:lblAlgn val="ctr"/>
        <c:lblOffset val="100"/>
      </c:catAx>
      <c:valAx>
        <c:axId val="130112128"/>
        <c:scaling>
          <c:orientation val="minMax"/>
          <c:max val="0.6000000000000002"/>
        </c:scaling>
        <c:axPos val="l"/>
        <c:numFmt formatCode="0%" sourceLinked="1"/>
        <c:tickLblPos val="nextTo"/>
        <c:txPr>
          <a:bodyPr/>
          <a:lstStyle/>
          <a:p>
            <a:pPr>
              <a:defRPr lang="en-US" sz="1400"/>
            </a:pPr>
            <a:endParaRPr lang="es-AR"/>
          </a:p>
        </c:txPr>
        <c:crossAx val="130110592"/>
        <c:crosses val="autoZero"/>
        <c:crossBetween val="between"/>
        <c:majorUnit val="0.1"/>
      </c:valAx>
    </c:plotArea>
    <c:plotVisOnly val="1"/>
    <c:dispBlanksAs val="gap"/>
  </c:chart>
  <c:txPr>
    <a:bodyPr/>
    <a:lstStyle/>
    <a:p>
      <a:pPr>
        <a:defRPr sz="1800"/>
      </a:pPr>
      <a:endParaRPr lang="es-A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plotArea>
      <c:layout/>
      <c:barChart>
        <c:barDir val="col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mt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s-AR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T</c:v>
                </c:pt>
                <c:pt idx="1">
                  <c:v>L</c:v>
                </c:pt>
                <c:pt idx="2">
                  <c:v>T+L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0.2</c:v>
                </c:pt>
                <c:pt idx="1">
                  <c:v>0.15000000000000002</c:v>
                </c:pt>
                <c:pt idx="2">
                  <c:v>0.29000000000000004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wt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s-AR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T</c:v>
                </c:pt>
                <c:pt idx="1">
                  <c:v>L</c:v>
                </c:pt>
                <c:pt idx="2">
                  <c:v>T+L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0.28000000000000008</c:v>
                </c:pt>
                <c:pt idx="1">
                  <c:v>0.2</c:v>
                </c:pt>
                <c:pt idx="2">
                  <c:v>0.56000000000000005</c:v>
                </c:pt>
              </c:numCache>
            </c:numRef>
          </c:val>
        </c:ser>
        <c:dLbls>
          <c:showVal val="1"/>
        </c:dLbls>
        <c:axId val="130141184"/>
        <c:axId val="130151168"/>
      </c:barChart>
      <c:catAx>
        <c:axId val="1301411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30151168"/>
        <c:crosses val="autoZero"/>
        <c:auto val="1"/>
        <c:lblAlgn val="ctr"/>
        <c:lblOffset val="100"/>
      </c:catAx>
      <c:valAx>
        <c:axId val="130151168"/>
        <c:scaling>
          <c:orientation val="minMax"/>
        </c:scaling>
        <c:delete val="1"/>
        <c:axPos val="l"/>
        <c:numFmt formatCode="0%" sourceLinked="1"/>
        <c:tickLblPos val="nextTo"/>
        <c:crossAx val="130141184"/>
        <c:crosses val="autoZero"/>
        <c:crossBetween val="between"/>
      </c:valAx>
    </c:plotArea>
    <c:plotVisOnly val="1"/>
    <c:dispBlanksAs val="gap"/>
  </c:chart>
  <c:spPr>
    <a:noFill/>
  </c:spPr>
  <c:txPr>
    <a:bodyPr/>
    <a:lstStyle/>
    <a:p>
      <a:pPr>
        <a:defRPr sz="1800"/>
      </a:pPr>
      <a:endParaRPr lang="es-A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plotArea>
      <c:layout/>
      <c:barChart>
        <c:barDir val="col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mt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s-AR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T</c:v>
                </c:pt>
                <c:pt idx="1">
                  <c:v>L</c:v>
                </c:pt>
                <c:pt idx="2">
                  <c:v>T+L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0.222</c:v>
                </c:pt>
                <c:pt idx="1">
                  <c:v>0.16200000000000001</c:v>
                </c:pt>
                <c:pt idx="2">
                  <c:v>0.21400000000000002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wt</c:v>
                </c:pt>
              </c:strCache>
            </c:strRef>
          </c:tx>
          <c:dLbls>
            <c:dLbl>
              <c:idx val="0"/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T</c:v>
                </c:pt>
                <c:pt idx="1">
                  <c:v>L</c:v>
                </c:pt>
                <c:pt idx="2">
                  <c:v>T+L</c:v>
                </c:pt>
              </c:strCache>
            </c:strRef>
          </c:cat>
          <c:val>
            <c:numRef>
              <c:f>Tabelle1!$C$2:$C$4</c:f>
              <c:numCache>
                <c:formatCode>0%</c:formatCode>
                <c:ptCount val="3"/>
                <c:pt idx="0">
                  <c:v>0.26900000000000002</c:v>
                </c:pt>
                <c:pt idx="1">
                  <c:v>0.21300000000000002</c:v>
                </c:pt>
                <c:pt idx="2">
                  <c:v>0.43600000000000005</c:v>
                </c:pt>
              </c:numCache>
            </c:numRef>
          </c:val>
        </c:ser>
        <c:dLbls>
          <c:showVal val="1"/>
        </c:dLbls>
        <c:axId val="153031808"/>
        <c:axId val="153033344"/>
      </c:barChart>
      <c:catAx>
        <c:axId val="1530318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53033344"/>
        <c:crosses val="autoZero"/>
        <c:auto val="1"/>
        <c:lblAlgn val="ctr"/>
        <c:lblOffset val="100"/>
      </c:catAx>
      <c:valAx>
        <c:axId val="153033344"/>
        <c:scaling>
          <c:orientation val="minMax"/>
          <c:max val="0.6000000000000002"/>
        </c:scaling>
        <c:delete val="1"/>
        <c:axPos val="l"/>
        <c:numFmt formatCode="0%" sourceLinked="1"/>
        <c:tickLblPos val="nextTo"/>
        <c:crossAx val="153031808"/>
        <c:crosses val="autoZero"/>
        <c:crossBetween val="between"/>
        <c:majorUnit val="0.1"/>
      </c:valAx>
    </c:plotArea>
    <c:legend>
      <c:legendPos val="r"/>
      <c:txPr>
        <a:bodyPr/>
        <a:lstStyle/>
        <a:p>
          <a:pPr>
            <a:defRPr lang="en-US"/>
          </a:pPr>
          <a:endParaRPr lang="es-AR"/>
        </a:p>
      </c:txPr>
    </c:legend>
    <c:plotVisOnly val="1"/>
    <c:dispBlanksAs val="gap"/>
  </c:chart>
  <c:txPr>
    <a:bodyPr/>
    <a:lstStyle/>
    <a:p>
      <a:pPr>
        <a:defRPr sz="1800"/>
      </a:pPr>
      <a:endParaRPr lang="es-A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plotArea>
      <c:layout/>
      <c:barChart>
        <c:barDir val="col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PTEN low</c:v>
                </c:pt>
              </c:strCache>
            </c:strRef>
          </c:tx>
          <c:dLbls>
            <c:dLbl>
              <c:idx val="0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</c:f>
              <c:strCache>
                <c:ptCount val="1"/>
                <c:pt idx="0">
                  <c:v>PTEN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PTEN high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s-A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</c:f>
              <c:strCache>
                <c:ptCount val="1"/>
                <c:pt idx="0">
                  <c:v>PTEN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</c:ser>
        <c:dLbls/>
        <c:axId val="152932736"/>
        <c:axId val="152934272"/>
      </c:barChart>
      <c:catAx>
        <c:axId val="1529327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52934272"/>
        <c:crosses val="autoZero"/>
        <c:auto val="1"/>
        <c:lblAlgn val="ctr"/>
        <c:lblOffset val="100"/>
      </c:catAx>
      <c:valAx>
        <c:axId val="1529342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s-AR"/>
          </a:p>
        </c:txPr>
        <c:crossAx val="152932736"/>
        <c:crosses val="autoZero"/>
        <c:crossBetween val="between"/>
      </c:valAx>
    </c:plotArea>
    <c:legend>
      <c:legendPos val="r"/>
      <c:txPr>
        <a:bodyPr/>
        <a:lstStyle/>
        <a:p>
          <a:pPr>
            <a:defRPr lang="en-US"/>
          </a:pPr>
          <a:endParaRPr lang="es-AR"/>
        </a:p>
      </c:txPr>
    </c:legend>
    <c:plotVisOnly val="1"/>
    <c:dispBlanksAs val="gap"/>
  </c:chart>
  <c:txPr>
    <a:bodyPr/>
    <a:lstStyle/>
    <a:p>
      <a:pPr>
        <a:defRPr sz="1800"/>
      </a:pPr>
      <a:endParaRPr lang="es-A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D40F0-6F33-47D0-B03A-2F5F99811617}" type="doc">
      <dgm:prSet loTypeId="urn:microsoft.com/office/officeart/2005/8/layout/venn2" loCatId="relationship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de-DE"/>
        </a:p>
      </dgm:t>
    </dgm:pt>
    <dgm:pt modelId="{ADA68FCB-0907-45E4-9ED4-A43264A76B8E}">
      <dgm:prSet phldrT="[Text]" custT="1"/>
      <dgm:spPr/>
      <dgm:t>
        <a:bodyPr/>
        <a:lstStyle/>
        <a:p>
          <a:r>
            <a:rPr lang="de-DE" sz="1600" b="1" dirty="0" smtClean="0">
              <a:solidFill>
                <a:schemeClr val="bg1"/>
              </a:solidFill>
            </a:rPr>
            <a:t>Long CHT + dual anti-HER2 therapy</a:t>
          </a:r>
          <a:endParaRPr lang="de-DE" sz="1600" b="1" dirty="0">
            <a:solidFill>
              <a:schemeClr val="bg1"/>
            </a:solidFill>
          </a:endParaRPr>
        </a:p>
      </dgm:t>
    </dgm:pt>
    <dgm:pt modelId="{3D7D5D9E-6187-4D58-8A5F-74407E1A817D}" type="parTrans" cxnId="{6F9F268A-BD37-4329-8A29-A607CDECF840}">
      <dgm:prSet/>
      <dgm:spPr/>
      <dgm:t>
        <a:bodyPr/>
        <a:lstStyle/>
        <a:p>
          <a:endParaRPr lang="de-DE" b="1"/>
        </a:p>
      </dgm:t>
    </dgm:pt>
    <dgm:pt modelId="{A6B72998-6A5F-40A1-9AFC-F8F2377FB3DB}" type="sibTrans" cxnId="{6F9F268A-BD37-4329-8A29-A607CDECF840}">
      <dgm:prSet/>
      <dgm:spPr/>
      <dgm:t>
        <a:bodyPr/>
        <a:lstStyle/>
        <a:p>
          <a:endParaRPr lang="de-DE" b="1"/>
        </a:p>
      </dgm:t>
    </dgm:pt>
    <dgm:pt modelId="{AD2A9947-E3AA-4CF9-AA8E-30D68BECA4EC}">
      <dgm:prSet phldrT="[Text]" custT="1"/>
      <dgm:spPr>
        <a:solidFill>
          <a:srgbClr val="DA007E">
            <a:alpha val="36000"/>
          </a:srgbClr>
        </a:solidFill>
      </dgm:spPr>
      <dgm:t>
        <a:bodyPr/>
        <a:lstStyle/>
        <a:p>
          <a:r>
            <a:rPr lang="de-DE" sz="1400" b="1" dirty="0" smtClean="0"/>
            <a:t>Long CHT +</a:t>
          </a:r>
          <a:r>
            <a:rPr lang="de-DE" sz="1400" b="1" dirty="0" err="1" smtClean="0"/>
            <a:t>Trastuzumab</a:t>
          </a:r>
          <a:r>
            <a:rPr lang="de-DE" sz="1400" b="1" dirty="0" smtClean="0"/>
            <a:t> </a:t>
          </a:r>
          <a:r>
            <a:rPr lang="de-DE" sz="1400" b="1" dirty="0" err="1" smtClean="0"/>
            <a:t>similar</a:t>
          </a:r>
          <a:r>
            <a:rPr lang="de-DE" sz="1400" b="1" dirty="0" smtClean="0"/>
            <a:t> </a:t>
          </a:r>
          <a:r>
            <a:rPr lang="de-DE" sz="1400" b="1" dirty="0" err="1" smtClean="0"/>
            <a:t>to</a:t>
          </a:r>
          <a:r>
            <a:rPr lang="de-DE" sz="1400" b="1" dirty="0" smtClean="0"/>
            <a:t> </a:t>
          </a:r>
          <a:r>
            <a:rPr lang="de-DE" sz="1400" b="1" dirty="0" err="1" smtClean="0"/>
            <a:t>short</a:t>
          </a:r>
          <a:r>
            <a:rPr lang="de-DE" sz="1400" b="1" dirty="0" smtClean="0"/>
            <a:t> </a:t>
          </a:r>
          <a:r>
            <a:rPr lang="de-DE" sz="1400" b="1" dirty="0" err="1" smtClean="0"/>
            <a:t>CHT+duale</a:t>
          </a:r>
          <a:r>
            <a:rPr lang="de-DE" sz="1400" b="1" dirty="0" smtClean="0"/>
            <a:t> anti-HER2 </a:t>
          </a:r>
          <a:endParaRPr lang="de-DE" sz="1400" b="1" dirty="0"/>
        </a:p>
      </dgm:t>
    </dgm:pt>
    <dgm:pt modelId="{282C47F4-74B4-4AAD-ADEC-90141AAFF545}" type="parTrans" cxnId="{63EFAC5E-F6C4-439D-93DD-0B6C7245DFC9}">
      <dgm:prSet/>
      <dgm:spPr/>
      <dgm:t>
        <a:bodyPr/>
        <a:lstStyle/>
        <a:p>
          <a:endParaRPr lang="de-DE" b="1"/>
        </a:p>
      </dgm:t>
    </dgm:pt>
    <dgm:pt modelId="{B543C169-1D9F-4EED-9CA7-F2226A481EF2}" type="sibTrans" cxnId="{63EFAC5E-F6C4-439D-93DD-0B6C7245DFC9}">
      <dgm:prSet/>
      <dgm:spPr/>
      <dgm:t>
        <a:bodyPr/>
        <a:lstStyle/>
        <a:p>
          <a:endParaRPr lang="de-DE" b="1"/>
        </a:p>
      </dgm:t>
    </dgm:pt>
    <dgm:pt modelId="{747798D5-C989-4FAD-878F-6BF2824CE44C}">
      <dgm:prSet phldrT="[Text]" custT="1"/>
      <dgm:spPr>
        <a:solidFill>
          <a:srgbClr val="DA007E">
            <a:alpha val="54000"/>
          </a:srgbClr>
        </a:solidFill>
      </dgm:spPr>
      <dgm:t>
        <a:bodyPr/>
        <a:lstStyle/>
        <a:p>
          <a:r>
            <a:rPr lang="de-DE" sz="1600" b="1" dirty="0" smtClean="0"/>
            <a:t>Short CHT +</a:t>
          </a:r>
          <a:r>
            <a:rPr lang="de-DE" sz="1600" b="1" dirty="0" err="1" smtClean="0"/>
            <a:t>Trastuzumab</a:t>
          </a:r>
          <a:endParaRPr lang="de-DE" sz="1600" b="1" dirty="0"/>
        </a:p>
      </dgm:t>
    </dgm:pt>
    <dgm:pt modelId="{FAC9A18F-D32C-458E-865F-DF351ED8FB77}" type="parTrans" cxnId="{A7150895-85AA-4BA0-B763-5984721D1BA1}">
      <dgm:prSet/>
      <dgm:spPr/>
      <dgm:t>
        <a:bodyPr/>
        <a:lstStyle/>
        <a:p>
          <a:endParaRPr lang="de-DE" b="1"/>
        </a:p>
      </dgm:t>
    </dgm:pt>
    <dgm:pt modelId="{D0293FE6-D6BF-489B-B534-369F6615B0B2}" type="sibTrans" cxnId="{A7150895-85AA-4BA0-B763-5984721D1BA1}">
      <dgm:prSet/>
      <dgm:spPr/>
      <dgm:t>
        <a:bodyPr/>
        <a:lstStyle/>
        <a:p>
          <a:endParaRPr lang="de-DE" b="1"/>
        </a:p>
      </dgm:t>
    </dgm:pt>
    <dgm:pt modelId="{62C1607A-15A5-4BAD-B8DD-A3BA594D5F8E}">
      <dgm:prSet phldrT="[Text]" custT="1"/>
      <dgm:spPr>
        <a:solidFill>
          <a:srgbClr val="DA007E"/>
        </a:solidFill>
      </dgm:spPr>
      <dgm:t>
        <a:bodyPr/>
        <a:lstStyle/>
        <a:p>
          <a:r>
            <a:rPr lang="de-DE" sz="1800" b="1" dirty="0" smtClean="0"/>
            <a:t>CHT alone</a:t>
          </a:r>
        </a:p>
      </dgm:t>
    </dgm:pt>
    <dgm:pt modelId="{D4F84C44-0108-4274-A554-066601012043}" type="parTrans" cxnId="{A9EB04DC-F888-4DC8-B107-E494439A8DB8}">
      <dgm:prSet/>
      <dgm:spPr/>
      <dgm:t>
        <a:bodyPr/>
        <a:lstStyle/>
        <a:p>
          <a:endParaRPr lang="de-DE" b="1"/>
        </a:p>
      </dgm:t>
    </dgm:pt>
    <dgm:pt modelId="{181E5D71-E123-4690-8514-F09F86550F4C}" type="sibTrans" cxnId="{A9EB04DC-F888-4DC8-B107-E494439A8DB8}">
      <dgm:prSet/>
      <dgm:spPr/>
      <dgm:t>
        <a:bodyPr/>
        <a:lstStyle/>
        <a:p>
          <a:endParaRPr lang="de-DE" b="1"/>
        </a:p>
      </dgm:t>
    </dgm:pt>
    <dgm:pt modelId="{25CAF9E9-E8CC-4207-8B2A-932A258C8A7E}" type="pres">
      <dgm:prSet presAssocID="{756D40F0-6F33-47D0-B03A-2F5F99811617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FB21C3C-FCCE-48E2-9D92-134D22820128}" type="pres">
      <dgm:prSet presAssocID="{756D40F0-6F33-47D0-B03A-2F5F99811617}" presName="comp1" presStyleCnt="0"/>
      <dgm:spPr/>
    </dgm:pt>
    <dgm:pt modelId="{5DAA5EDA-2894-4A35-92E1-9E5BD081C977}" type="pres">
      <dgm:prSet presAssocID="{756D40F0-6F33-47D0-B03A-2F5F99811617}" presName="circle1" presStyleLbl="node1" presStyleIdx="0" presStyleCnt="4"/>
      <dgm:spPr/>
      <dgm:t>
        <a:bodyPr/>
        <a:lstStyle/>
        <a:p>
          <a:endParaRPr lang="de-DE"/>
        </a:p>
      </dgm:t>
    </dgm:pt>
    <dgm:pt modelId="{D6451E37-B069-40FA-ACB1-8705E3F91E73}" type="pres">
      <dgm:prSet presAssocID="{756D40F0-6F33-47D0-B03A-2F5F99811617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55DB359-21AD-4578-A117-B0712DDF0414}" type="pres">
      <dgm:prSet presAssocID="{756D40F0-6F33-47D0-B03A-2F5F99811617}" presName="comp2" presStyleCnt="0"/>
      <dgm:spPr/>
    </dgm:pt>
    <dgm:pt modelId="{0A7A798D-5FF5-4D2F-B03F-9C41F68694BF}" type="pres">
      <dgm:prSet presAssocID="{756D40F0-6F33-47D0-B03A-2F5F99811617}" presName="circle2" presStyleLbl="node1" presStyleIdx="1" presStyleCnt="4" custScaleX="105258" custScaleY="98916"/>
      <dgm:spPr/>
      <dgm:t>
        <a:bodyPr/>
        <a:lstStyle/>
        <a:p>
          <a:endParaRPr lang="de-DE"/>
        </a:p>
      </dgm:t>
    </dgm:pt>
    <dgm:pt modelId="{1787466F-82DE-423B-829C-CC5FAB2396C5}" type="pres">
      <dgm:prSet presAssocID="{756D40F0-6F33-47D0-B03A-2F5F99811617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4ABC473-386E-4ADA-960D-0909500DF747}" type="pres">
      <dgm:prSet presAssocID="{756D40F0-6F33-47D0-B03A-2F5F99811617}" presName="comp3" presStyleCnt="0"/>
      <dgm:spPr/>
    </dgm:pt>
    <dgm:pt modelId="{A6990B3D-42FA-40A0-9ADD-7657732AA8F4}" type="pres">
      <dgm:prSet presAssocID="{756D40F0-6F33-47D0-B03A-2F5F99811617}" presName="circle3" presStyleLbl="node1" presStyleIdx="2" presStyleCnt="4" custScaleX="106970" custScaleY="98995"/>
      <dgm:spPr/>
      <dgm:t>
        <a:bodyPr/>
        <a:lstStyle/>
        <a:p>
          <a:endParaRPr lang="de-DE"/>
        </a:p>
      </dgm:t>
    </dgm:pt>
    <dgm:pt modelId="{015872D0-4969-4EFF-B0FD-AEBEE4053E7B}" type="pres">
      <dgm:prSet presAssocID="{756D40F0-6F33-47D0-B03A-2F5F99811617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F9395F-43AC-4667-B537-2CACF8BC0391}" type="pres">
      <dgm:prSet presAssocID="{756D40F0-6F33-47D0-B03A-2F5F99811617}" presName="comp4" presStyleCnt="0"/>
      <dgm:spPr/>
    </dgm:pt>
    <dgm:pt modelId="{EF335DE3-AC27-4981-BA4D-EF8602395F75}" type="pres">
      <dgm:prSet presAssocID="{756D40F0-6F33-47D0-B03A-2F5F99811617}" presName="circle4" presStyleLbl="node1" presStyleIdx="3" presStyleCnt="4"/>
      <dgm:spPr/>
      <dgm:t>
        <a:bodyPr/>
        <a:lstStyle/>
        <a:p>
          <a:endParaRPr lang="de-DE"/>
        </a:p>
      </dgm:t>
    </dgm:pt>
    <dgm:pt modelId="{794C2593-90F8-4F32-8AF3-1291E16979DC}" type="pres">
      <dgm:prSet presAssocID="{756D40F0-6F33-47D0-B03A-2F5F99811617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128805A-B976-4181-BF28-69775E89650B}" type="presOf" srcId="{AD2A9947-E3AA-4CF9-AA8E-30D68BECA4EC}" destId="{0A7A798D-5FF5-4D2F-B03F-9C41F68694BF}" srcOrd="0" destOrd="0" presId="urn:microsoft.com/office/officeart/2005/8/layout/venn2"/>
    <dgm:cxn modelId="{2CCBA8C3-C3A8-454D-9719-3D77F5D7B212}" type="presOf" srcId="{AD2A9947-E3AA-4CF9-AA8E-30D68BECA4EC}" destId="{1787466F-82DE-423B-829C-CC5FAB2396C5}" srcOrd="1" destOrd="0" presId="urn:microsoft.com/office/officeart/2005/8/layout/venn2"/>
    <dgm:cxn modelId="{650861B6-9C67-4531-9813-FD6EC7D703EB}" type="presOf" srcId="{ADA68FCB-0907-45E4-9ED4-A43264A76B8E}" destId="{5DAA5EDA-2894-4A35-92E1-9E5BD081C977}" srcOrd="0" destOrd="0" presId="urn:microsoft.com/office/officeart/2005/8/layout/venn2"/>
    <dgm:cxn modelId="{50332CC1-6DCF-4036-88C2-9C43549BDEF4}" type="presOf" srcId="{ADA68FCB-0907-45E4-9ED4-A43264A76B8E}" destId="{D6451E37-B069-40FA-ACB1-8705E3F91E73}" srcOrd="1" destOrd="0" presId="urn:microsoft.com/office/officeart/2005/8/layout/venn2"/>
    <dgm:cxn modelId="{0DFB1AB8-3566-4203-8391-38C14D16C8E6}" type="presOf" srcId="{756D40F0-6F33-47D0-B03A-2F5F99811617}" destId="{25CAF9E9-E8CC-4207-8B2A-932A258C8A7E}" srcOrd="0" destOrd="0" presId="urn:microsoft.com/office/officeart/2005/8/layout/venn2"/>
    <dgm:cxn modelId="{18E42E3E-5274-4EE5-9563-32DA8E2417C4}" type="presOf" srcId="{747798D5-C989-4FAD-878F-6BF2824CE44C}" destId="{015872D0-4969-4EFF-B0FD-AEBEE4053E7B}" srcOrd="1" destOrd="0" presId="urn:microsoft.com/office/officeart/2005/8/layout/venn2"/>
    <dgm:cxn modelId="{A9EB04DC-F888-4DC8-B107-E494439A8DB8}" srcId="{756D40F0-6F33-47D0-B03A-2F5F99811617}" destId="{62C1607A-15A5-4BAD-B8DD-A3BA594D5F8E}" srcOrd="3" destOrd="0" parTransId="{D4F84C44-0108-4274-A554-066601012043}" sibTransId="{181E5D71-E123-4690-8514-F09F86550F4C}"/>
    <dgm:cxn modelId="{A4C1CEBA-1430-4CA3-A72A-4F0B38056086}" type="presOf" srcId="{747798D5-C989-4FAD-878F-6BF2824CE44C}" destId="{A6990B3D-42FA-40A0-9ADD-7657732AA8F4}" srcOrd="0" destOrd="0" presId="urn:microsoft.com/office/officeart/2005/8/layout/venn2"/>
    <dgm:cxn modelId="{50E10469-FD0B-47AF-8620-F2C0AC491F76}" type="presOf" srcId="{62C1607A-15A5-4BAD-B8DD-A3BA594D5F8E}" destId="{EF335DE3-AC27-4981-BA4D-EF8602395F75}" srcOrd="0" destOrd="0" presId="urn:microsoft.com/office/officeart/2005/8/layout/venn2"/>
    <dgm:cxn modelId="{5B747BFB-A040-4CFE-A69F-26400F3CA079}" type="presOf" srcId="{62C1607A-15A5-4BAD-B8DD-A3BA594D5F8E}" destId="{794C2593-90F8-4F32-8AF3-1291E16979DC}" srcOrd="1" destOrd="0" presId="urn:microsoft.com/office/officeart/2005/8/layout/venn2"/>
    <dgm:cxn modelId="{6F9F268A-BD37-4329-8A29-A607CDECF840}" srcId="{756D40F0-6F33-47D0-B03A-2F5F99811617}" destId="{ADA68FCB-0907-45E4-9ED4-A43264A76B8E}" srcOrd="0" destOrd="0" parTransId="{3D7D5D9E-6187-4D58-8A5F-74407E1A817D}" sibTransId="{A6B72998-6A5F-40A1-9AFC-F8F2377FB3DB}"/>
    <dgm:cxn modelId="{63EFAC5E-F6C4-439D-93DD-0B6C7245DFC9}" srcId="{756D40F0-6F33-47D0-B03A-2F5F99811617}" destId="{AD2A9947-E3AA-4CF9-AA8E-30D68BECA4EC}" srcOrd="1" destOrd="0" parTransId="{282C47F4-74B4-4AAD-ADEC-90141AAFF545}" sibTransId="{B543C169-1D9F-4EED-9CA7-F2226A481EF2}"/>
    <dgm:cxn modelId="{A7150895-85AA-4BA0-B763-5984721D1BA1}" srcId="{756D40F0-6F33-47D0-B03A-2F5F99811617}" destId="{747798D5-C989-4FAD-878F-6BF2824CE44C}" srcOrd="2" destOrd="0" parTransId="{FAC9A18F-D32C-458E-865F-DF351ED8FB77}" sibTransId="{D0293FE6-D6BF-489B-B534-369F6615B0B2}"/>
    <dgm:cxn modelId="{FEEE036B-D646-40B4-8D47-4BE3EEC6C474}" type="presParOf" srcId="{25CAF9E9-E8CC-4207-8B2A-932A258C8A7E}" destId="{2FB21C3C-FCCE-48E2-9D92-134D22820128}" srcOrd="0" destOrd="0" presId="urn:microsoft.com/office/officeart/2005/8/layout/venn2"/>
    <dgm:cxn modelId="{D1B9B1C7-133A-41C9-AFA3-A2DB43E649BC}" type="presParOf" srcId="{2FB21C3C-FCCE-48E2-9D92-134D22820128}" destId="{5DAA5EDA-2894-4A35-92E1-9E5BD081C977}" srcOrd="0" destOrd="0" presId="urn:microsoft.com/office/officeart/2005/8/layout/venn2"/>
    <dgm:cxn modelId="{BC6D5B5F-F703-4CE4-ADA5-0DB6180CB7F1}" type="presParOf" srcId="{2FB21C3C-FCCE-48E2-9D92-134D22820128}" destId="{D6451E37-B069-40FA-ACB1-8705E3F91E73}" srcOrd="1" destOrd="0" presId="urn:microsoft.com/office/officeart/2005/8/layout/venn2"/>
    <dgm:cxn modelId="{42733EE3-34D7-44FD-B539-2DD683CAE96D}" type="presParOf" srcId="{25CAF9E9-E8CC-4207-8B2A-932A258C8A7E}" destId="{B55DB359-21AD-4578-A117-B0712DDF0414}" srcOrd="1" destOrd="0" presId="urn:microsoft.com/office/officeart/2005/8/layout/venn2"/>
    <dgm:cxn modelId="{DAA3D09B-39B3-4A67-B341-F109AF7669ED}" type="presParOf" srcId="{B55DB359-21AD-4578-A117-B0712DDF0414}" destId="{0A7A798D-5FF5-4D2F-B03F-9C41F68694BF}" srcOrd="0" destOrd="0" presId="urn:microsoft.com/office/officeart/2005/8/layout/venn2"/>
    <dgm:cxn modelId="{8A82B68B-AA2E-4E1C-9B2C-49564D73444E}" type="presParOf" srcId="{B55DB359-21AD-4578-A117-B0712DDF0414}" destId="{1787466F-82DE-423B-829C-CC5FAB2396C5}" srcOrd="1" destOrd="0" presId="urn:microsoft.com/office/officeart/2005/8/layout/venn2"/>
    <dgm:cxn modelId="{3E2F9D60-8066-44CF-9AC7-EA657D382993}" type="presParOf" srcId="{25CAF9E9-E8CC-4207-8B2A-932A258C8A7E}" destId="{A4ABC473-386E-4ADA-960D-0909500DF747}" srcOrd="2" destOrd="0" presId="urn:microsoft.com/office/officeart/2005/8/layout/venn2"/>
    <dgm:cxn modelId="{64855ECA-5AC5-4492-9938-A684E0F3207F}" type="presParOf" srcId="{A4ABC473-386E-4ADA-960D-0909500DF747}" destId="{A6990B3D-42FA-40A0-9ADD-7657732AA8F4}" srcOrd="0" destOrd="0" presId="urn:microsoft.com/office/officeart/2005/8/layout/venn2"/>
    <dgm:cxn modelId="{2BF34D3F-E317-44D1-AC2F-917A18F516C2}" type="presParOf" srcId="{A4ABC473-386E-4ADA-960D-0909500DF747}" destId="{015872D0-4969-4EFF-B0FD-AEBEE4053E7B}" srcOrd="1" destOrd="0" presId="urn:microsoft.com/office/officeart/2005/8/layout/venn2"/>
    <dgm:cxn modelId="{2F738020-6D18-40D4-AE9C-901633C1316D}" type="presParOf" srcId="{25CAF9E9-E8CC-4207-8B2A-932A258C8A7E}" destId="{A2F9395F-43AC-4667-B537-2CACF8BC0391}" srcOrd="3" destOrd="0" presId="urn:microsoft.com/office/officeart/2005/8/layout/venn2"/>
    <dgm:cxn modelId="{1F19B347-52E3-4F28-A9C4-BC5701B37145}" type="presParOf" srcId="{A2F9395F-43AC-4667-B537-2CACF8BC0391}" destId="{EF335DE3-AC27-4981-BA4D-EF8602395F75}" srcOrd="0" destOrd="0" presId="urn:microsoft.com/office/officeart/2005/8/layout/venn2"/>
    <dgm:cxn modelId="{C6DD0FE9-780C-4369-BC4F-DFE2EC956DB4}" type="presParOf" srcId="{A2F9395F-43AC-4667-B537-2CACF8BC0391}" destId="{794C2593-90F8-4F32-8AF3-1291E16979D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A5EDA-2894-4A35-92E1-9E5BD081C977}">
      <dsp:nvSpPr>
        <dsp:cNvPr id="0" name=""/>
        <dsp:cNvSpPr/>
      </dsp:nvSpPr>
      <dsp:spPr>
        <a:xfrm>
          <a:off x="2162357" y="0"/>
          <a:ext cx="5472606" cy="5472606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bg1"/>
              </a:solidFill>
            </a:rPr>
            <a:t>Long CHT + dual anti-HER2 therapy</a:t>
          </a:r>
          <a:endParaRPr lang="de-DE" sz="1600" b="1" kern="1200" dirty="0">
            <a:solidFill>
              <a:schemeClr val="bg1"/>
            </a:solidFill>
          </a:endParaRPr>
        </a:p>
      </dsp:txBody>
      <dsp:txXfrm>
        <a:off x="4133590" y="273630"/>
        <a:ext cx="1530140" cy="820891"/>
      </dsp:txXfrm>
    </dsp:sp>
    <dsp:sp modelId="{0A7A798D-5FF5-4D2F-B03F-9C41F68694BF}">
      <dsp:nvSpPr>
        <dsp:cNvPr id="0" name=""/>
        <dsp:cNvSpPr/>
      </dsp:nvSpPr>
      <dsp:spPr>
        <a:xfrm>
          <a:off x="2594517" y="1118250"/>
          <a:ext cx="4608285" cy="4330627"/>
        </a:xfrm>
        <a:prstGeom prst="ellipse">
          <a:avLst/>
        </a:prstGeom>
        <a:solidFill>
          <a:srgbClr val="DA007E">
            <a:alpha val="36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Long CHT +</a:t>
          </a:r>
          <a:r>
            <a:rPr lang="de-DE" sz="1400" b="1" kern="1200" dirty="0" err="1" smtClean="0"/>
            <a:t>Trastuzumab</a:t>
          </a:r>
          <a:r>
            <a:rPr lang="de-DE" sz="1400" b="1" kern="1200" dirty="0" smtClean="0"/>
            <a:t> </a:t>
          </a:r>
          <a:r>
            <a:rPr lang="de-DE" sz="1400" b="1" kern="1200" dirty="0" err="1" smtClean="0"/>
            <a:t>similar</a:t>
          </a:r>
          <a:r>
            <a:rPr lang="de-DE" sz="1400" b="1" kern="1200" dirty="0" smtClean="0"/>
            <a:t> </a:t>
          </a:r>
          <a:r>
            <a:rPr lang="de-DE" sz="1400" b="1" kern="1200" dirty="0" err="1" smtClean="0"/>
            <a:t>to</a:t>
          </a:r>
          <a:r>
            <a:rPr lang="de-DE" sz="1400" b="1" kern="1200" dirty="0" smtClean="0"/>
            <a:t> </a:t>
          </a:r>
          <a:r>
            <a:rPr lang="de-DE" sz="1400" b="1" kern="1200" dirty="0" err="1" smtClean="0"/>
            <a:t>short</a:t>
          </a:r>
          <a:r>
            <a:rPr lang="de-DE" sz="1400" b="1" kern="1200" dirty="0" smtClean="0"/>
            <a:t> </a:t>
          </a:r>
          <a:r>
            <a:rPr lang="de-DE" sz="1400" b="1" kern="1200" dirty="0" err="1" smtClean="0"/>
            <a:t>CHT+duale</a:t>
          </a:r>
          <a:r>
            <a:rPr lang="de-DE" sz="1400" b="1" kern="1200" dirty="0" smtClean="0"/>
            <a:t> anti-HER2 </a:t>
          </a:r>
          <a:endParaRPr lang="de-DE" sz="1400" b="1" kern="1200" dirty="0"/>
        </a:p>
      </dsp:txBody>
      <dsp:txXfrm>
        <a:off x="4093362" y="1378088"/>
        <a:ext cx="1610595" cy="779512"/>
      </dsp:txXfrm>
    </dsp:sp>
    <dsp:sp modelId="{A6990B3D-42FA-40A0-9ADD-7657732AA8F4}">
      <dsp:nvSpPr>
        <dsp:cNvPr id="0" name=""/>
        <dsp:cNvSpPr/>
      </dsp:nvSpPr>
      <dsp:spPr>
        <a:xfrm>
          <a:off x="3142446" y="2205542"/>
          <a:ext cx="3512428" cy="3250564"/>
        </a:xfrm>
        <a:prstGeom prst="ellipse">
          <a:avLst/>
        </a:prstGeom>
        <a:solidFill>
          <a:srgbClr val="DA007E">
            <a:alpha val="54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/>
            <a:t>Short CHT +</a:t>
          </a:r>
          <a:r>
            <a:rPr lang="de-DE" sz="1600" b="1" kern="1200" dirty="0" err="1" smtClean="0"/>
            <a:t>Trastuzumab</a:t>
          </a:r>
          <a:endParaRPr lang="de-DE" sz="1600" b="1" kern="1200" dirty="0"/>
        </a:p>
      </dsp:txBody>
      <dsp:txXfrm>
        <a:off x="4080264" y="2449335"/>
        <a:ext cx="1636791" cy="731376"/>
      </dsp:txXfrm>
    </dsp:sp>
    <dsp:sp modelId="{EF335DE3-AC27-4981-BA4D-EF8602395F75}">
      <dsp:nvSpPr>
        <dsp:cNvPr id="0" name=""/>
        <dsp:cNvSpPr/>
      </dsp:nvSpPr>
      <dsp:spPr>
        <a:xfrm>
          <a:off x="3804139" y="3283564"/>
          <a:ext cx="2189042" cy="2189042"/>
        </a:xfrm>
        <a:prstGeom prst="ellipse">
          <a:avLst/>
        </a:prstGeom>
        <a:solidFill>
          <a:srgbClr val="DA007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/>
            <a:t>CHT alone</a:t>
          </a:r>
        </a:p>
      </dsp:txBody>
      <dsp:txXfrm>
        <a:off x="4124716" y="3830824"/>
        <a:ext cx="1547887" cy="1094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0.6605</cdr:x>
      <cdr:y>0.00205</cdr:y>
    </cdr:from>
    <cdr:to>
      <cdr:x>0.6605</cdr:x>
      <cdr:y>0.84528</cdr:y>
    </cdr:to>
    <cdr:cxnSp macro="">
      <cdr:nvCxnSpPr>
        <cdr:cNvPr id="3" name="Gerade Verbindung 2"/>
        <cdr:cNvCxnSpPr/>
      </cdr:nvCxnSpPr>
      <cdr:spPr>
        <a:xfrm xmlns:a="http://schemas.openxmlformats.org/drawingml/2006/main">
          <a:off x="5802612" y="9292"/>
          <a:ext cx="0" cy="38164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4AE24-AC06-470C-BB10-BF561B1C753F}" type="datetimeFigureOut">
              <a:rPr lang="es-AR" smtClean="0"/>
              <a:pPr/>
              <a:t>23/04/2015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5FAB5-BCFE-4DEF-9A48-76EE1D6EF2F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271637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D4" TargetMode="External"/><Relationship Id="rId3" Type="http://schemas.openxmlformats.org/officeDocument/2006/relationships/hyperlink" Target="http://en.wikipedia.org/wiki/Transmembrane_protein" TargetMode="External"/><Relationship Id="rId7" Type="http://schemas.openxmlformats.org/officeDocument/2006/relationships/hyperlink" Target="http://en.wikipedia.org/wiki/CD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T_cells" TargetMode="External"/><Relationship Id="rId5" Type="http://schemas.openxmlformats.org/officeDocument/2006/relationships/hyperlink" Target="http://en.wikipedia.org/wiki/Tumor_necrosis_factors" TargetMode="External"/><Relationship Id="rId10" Type="http://schemas.openxmlformats.org/officeDocument/2006/relationships/hyperlink" Target="http://en.wikipedia.org/wiki/Inflammation" TargetMode="External"/><Relationship Id="rId4" Type="http://schemas.openxmlformats.org/officeDocument/2006/relationships/hyperlink" Target="http://en.wikipedia.org/wiki/Immune_system" TargetMode="External"/><Relationship Id="rId9" Type="http://schemas.openxmlformats.org/officeDocument/2006/relationships/hyperlink" Target="http://en.wikipedia.org/wiki/Dendritic_cells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05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518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022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EFDF2-809B-4741-B7EF-DEA86EC8265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657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870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31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989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605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284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0343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65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6228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The FDA supported a meta-analysis to evaluate the outcomes associated with pathologic response to neoadjuvant therapy. In this meta-analysis, 12 neoadjuvant trials were included that enrolled almost 12,000 patients with primary breast cancer who received chemotherapy prior to surgery. There was at least 3 years of follow-up in these studies that were evaluated. This study showed that pathologic complete response did appear to be associated with improved survival. </a:t>
            </a:r>
            <a:endParaRPr lang="en-US" altLang="en-US" i="1" smtClean="0"/>
          </a:p>
          <a:p>
            <a:endParaRPr lang="es-AR" altLang="es-AR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A3B12A-23E3-4DFE-A610-5966D0224BDE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22</a:t>
            </a:fld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634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CE818-F52E-47A4-9996-B61CD64047B6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652718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Figure</a:t>
            </a:r>
            <a:r>
              <a:rPr lang="de-DE" dirty="0" smtClean="0"/>
              <a:t> 1: </a:t>
            </a:r>
            <a:r>
              <a:rPr lang="de-DE" dirty="0" err="1" smtClean="0"/>
              <a:t>Increase</a:t>
            </a:r>
            <a:r>
              <a:rPr lang="de-DE" dirty="0" smtClean="0"/>
              <a:t> in </a:t>
            </a:r>
            <a:r>
              <a:rPr lang="de-DE" dirty="0" err="1" smtClean="0"/>
              <a:t>pCR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different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treatment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regimen</a:t>
            </a:r>
            <a:r>
              <a:rPr lang="de-DE" baseline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CE818-F52E-47A4-9996-B61CD64047B6}" type="slidenum">
              <a:rPr lang="de-DE" smtClean="0">
                <a:solidFill>
                  <a:srgbClr val="000000"/>
                </a:solidFill>
              </a:rPr>
              <a:pPr/>
              <a:t>26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661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Dia</a:t>
            </a:r>
            <a:r>
              <a:rPr lang="de-DE" baseline="0" dirty="0" smtClean="0"/>
              <a:t> 7 und 8 tauschen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D38B1-497A-4BDA-BF5F-6ABC3A11E7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462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02756" indent="-270291"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081164" indent="-216233"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513629" indent="-216233"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1946095" indent="-216233"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378560" indent="-216233" algn="ctr" defTabSz="899469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811026" indent="-216233" algn="ctr" defTabSz="899469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243491" indent="-216233" algn="ctr" defTabSz="899469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675957" indent="-216233" algn="ctr" defTabSz="899469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6A7815E-9D99-40D8-ABD2-05FF7494F47C}" type="slidenum">
              <a:rPr lang="en-US" altLang="de-DE" sz="1100">
                <a:solidFill>
                  <a:prstClr val="black"/>
                </a:solidFill>
                <a:latin typeface="Times New Roman" pitchFamily="18" charset="0"/>
              </a:rPr>
              <a:pPr/>
              <a:t>38</a:t>
            </a:fld>
            <a:endParaRPr lang="en-US" altLang="de-DE" sz="11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536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02756" indent="-270291"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081164" indent="-216233"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513629" indent="-216233"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1946095" indent="-216233" defTabSz="899469" eaLnBrk="0" hangingPunct="0"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378560" indent="-216233" algn="ctr" defTabSz="899469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811026" indent="-216233" algn="ctr" defTabSz="899469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243491" indent="-216233" algn="ctr" defTabSz="899469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675957" indent="-216233" algn="ctr" defTabSz="899469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C23C036-030C-4509-82FD-DCE65FD517FE}" type="slidenum">
              <a:rPr lang="en-US" altLang="de-DE" sz="1100">
                <a:solidFill>
                  <a:srgbClr val="000000"/>
                </a:solidFill>
                <a:latin typeface="Times New Roman" pitchFamily="18" charset="0"/>
              </a:rPr>
              <a:pPr/>
              <a:t>39</a:t>
            </a:fld>
            <a:endParaRPr lang="en-US" altLang="de-DE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926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CE818-F52E-47A4-9996-B61CD64047B6}" type="slidenum">
              <a:rPr lang="de-DE" smtClean="0">
                <a:solidFill>
                  <a:srgbClr val="000000"/>
                </a:solidFill>
              </a:rPr>
              <a:pPr/>
              <a:t>40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459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CE818-F52E-47A4-9996-B61CD64047B6}" type="slidenum">
              <a:rPr lang="de-DE" smtClean="0">
                <a:solidFill>
                  <a:srgbClr val="000000"/>
                </a:solidFill>
              </a:rPr>
              <a:pPr/>
              <a:t>41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49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Umkodieren</a:t>
            </a:r>
            <a:r>
              <a:rPr lang="de-DE" dirty="0" smtClean="0"/>
              <a:t>, um OR &gt;1 zu bekommen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AE5325-F5C1-48D1-8339-B4FEB1FA1F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632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66700" y="814388"/>
            <a:ext cx="7388225" cy="4156075"/>
          </a:xfrm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5" y="5270500"/>
            <a:ext cx="5032375" cy="31877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76" tIns="48239" rIns="96476" bIns="48239"/>
          <a:lstStyle/>
          <a:p>
            <a:pPr defTabSz="930275" eaLnBrk="1" hangingPunct="1"/>
            <a:r>
              <a:rPr lang="en-US" smtClean="0">
                <a:latin typeface="Calibri" pitchFamily="34" charset="0"/>
                <a:cs typeface="Arial" pitchFamily="34" charset="0"/>
              </a:rPr>
              <a:t>Enrollment (based on stats/primary endpoint). The study population includes patients who have received preoperative therapy with trastuzumab and a taxane followed by surgery. Patients are eligible for the study if they have residual invasive disease in the breast or axillary lymph nodes (non-pCR).</a:t>
            </a:r>
          </a:p>
          <a:p>
            <a:pPr defTabSz="930275" eaLnBrk="1" hangingPunct="1"/>
            <a:endParaRPr lang="en-US" smtClean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08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603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122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EFDF2-809B-4741-B7EF-DEA86EC8265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22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EFDF2-809B-4741-B7EF-DEA86EC8265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864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Programmed death-ligand 1 (PD-L1) is a 40kDa type 1 </a:t>
            </a:r>
            <a:r>
              <a:rPr lang="en-US" dirty="0">
                <a:hlinkClick r:id="rId3" tooltip="Transmembrane protein"/>
              </a:rPr>
              <a:t>transmembrane protein</a:t>
            </a:r>
            <a:r>
              <a:rPr lang="en-US" dirty="0"/>
              <a:t> that has been speculated to play a major role in suppressing the </a:t>
            </a:r>
            <a:r>
              <a:rPr lang="en-US" dirty="0">
                <a:hlinkClick r:id="rId4" tooltip="Immune system"/>
              </a:rPr>
              <a:t>immune </a:t>
            </a:r>
            <a:r>
              <a:rPr lang="en-US" dirty="0" smtClean="0">
                <a:hlinkClick r:id="rId4" tooltip="Immune system"/>
              </a:rPr>
              <a:t>system</a:t>
            </a:r>
            <a:endParaRPr lang="en-US" dirty="0" smtClean="0"/>
          </a:p>
          <a:p>
            <a:r>
              <a:rPr lang="en-US" b="1" dirty="0"/>
              <a:t>CD137</a:t>
            </a:r>
            <a:r>
              <a:rPr lang="en-US" dirty="0"/>
              <a:t> is a member of the tumor necrosis factor (</a:t>
            </a:r>
            <a:r>
              <a:rPr lang="en-US" dirty="0">
                <a:hlinkClick r:id="rId5" tooltip="Tumor necrosis factors"/>
              </a:rPr>
              <a:t>TNF</a:t>
            </a:r>
            <a:r>
              <a:rPr lang="en-US" dirty="0"/>
              <a:t>) receptor family. </a:t>
            </a:r>
            <a:r>
              <a:rPr lang="en-US" dirty="0" smtClean="0"/>
              <a:t>Its</a:t>
            </a:r>
          </a:p>
          <a:p>
            <a:r>
              <a:rPr lang="en-US" dirty="0"/>
              <a:t>CD137 can be expressed by activated </a:t>
            </a:r>
            <a:r>
              <a:rPr lang="en-US" dirty="0">
                <a:hlinkClick r:id="rId6" tooltip="T cells"/>
              </a:rPr>
              <a:t>T cells</a:t>
            </a:r>
            <a:r>
              <a:rPr lang="en-US" dirty="0"/>
              <a:t>, but to a larger extent on </a:t>
            </a:r>
            <a:r>
              <a:rPr lang="en-US" dirty="0">
                <a:hlinkClick r:id="rId7" tooltip="CD8"/>
              </a:rPr>
              <a:t>CD8</a:t>
            </a:r>
            <a:r>
              <a:rPr lang="en-US" dirty="0"/>
              <a:t> than on </a:t>
            </a:r>
            <a:r>
              <a:rPr lang="en-US" dirty="0">
                <a:hlinkClick r:id="rId8" tooltip="CD4"/>
              </a:rPr>
              <a:t>CD4</a:t>
            </a:r>
            <a:r>
              <a:rPr lang="en-US" dirty="0"/>
              <a:t> </a:t>
            </a:r>
            <a:r>
              <a:rPr lang="en-US" dirty="0">
                <a:hlinkClick r:id="rId6" tooltip="T cells"/>
              </a:rPr>
              <a:t>T cells</a:t>
            </a:r>
            <a:r>
              <a:rPr lang="en-US" dirty="0"/>
              <a:t>. In addition, CD137 expression is found on </a:t>
            </a:r>
            <a:r>
              <a:rPr lang="en-US" dirty="0">
                <a:hlinkClick r:id="rId9" tooltip="Dendritic cells"/>
              </a:rPr>
              <a:t>dendritic cells</a:t>
            </a:r>
            <a:r>
              <a:rPr lang="en-US" dirty="0"/>
              <a:t>, follicular dendritic cells, natural killer cells, granulocytes and cells of blood vessel walls at sites of </a:t>
            </a:r>
            <a:r>
              <a:rPr lang="en-US" dirty="0">
                <a:hlinkClick r:id="rId10" tooltip="Inflammation"/>
              </a:rPr>
              <a:t>inflammation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EFDF2-809B-4741-B7EF-DEA86EC8265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49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EFDF2-809B-4741-B7EF-DEA86EC8265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458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41510-C7EE-4659-9508-EE2B93AD7D8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76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7173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660179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976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3212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8034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4363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A5068-2332-48FF-B0C0-B6EE2D371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3190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D6A9F-2078-4D1F-809E-3F80DECE04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6729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C1CA2-0F08-4285-AF46-BBBB69789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624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8935-022F-4DFE-A673-740BD08DB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944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0602-864C-4483-8BCA-F0A6A3B732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1292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E04C-7021-407B-B665-4B750FF484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31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621297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75149-D298-4A24-A167-A058EF4FF3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0906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51E4-716C-42DB-9AC3-4DC32DC16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4587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4C34D-860D-4273-BF98-6679536A6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3184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C368E-60F9-4048-AB75-3CFB9E5D2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5794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3C52-9D03-4E34-B053-3E5DB4E1C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976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A5068-2332-48FF-B0C0-B6EE2D371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0857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D6A9F-2078-4D1F-809E-3F80DECE04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0838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C1CA2-0F08-4285-AF46-BBBB69789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3190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8935-022F-4DFE-A673-740BD08DB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6540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0602-864C-4483-8BCA-F0A6A3B732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67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974311-8CEE-401C-86CA-2E2E548BEF3B}" type="slidenum">
              <a:rPr lang="es-ES" altLang="es-A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24906915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E04C-7021-407B-B665-4B750FF484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6443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75149-D298-4A24-A167-A058EF4FF3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3699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51E4-716C-42DB-9AC3-4DC32DC16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0811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4C34D-860D-4273-BF98-6679536A6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3228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C368E-60F9-4048-AB75-3CFB9E5D2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910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3C52-9D03-4E34-B053-3E5DB4E1C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512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29300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336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3281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16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503189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6918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9406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8621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3337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556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5553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3751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315344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787093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35684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551441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362825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318696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002137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902258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799792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262899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032997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636676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ＭＳ Ｐゴシック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5EE6A9-3D3E-41E9-8E71-6FB8B3E07A5F}" type="slidenum">
              <a:rPr lang="es-ES" altLang="es-A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7468054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69700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8860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123865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653220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43632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 bwMode="white"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35651335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/>
            </a:lvl1pPr>
            <a:lvl2pPr>
              <a:spcBef>
                <a:spcPts val="0"/>
              </a:spcBef>
              <a:spcAft>
                <a:spcPts val="800"/>
              </a:spcAft>
              <a:defRPr/>
            </a:lvl2pPr>
            <a:lvl3pPr>
              <a:spcBef>
                <a:spcPts val="0"/>
              </a:spcBef>
              <a:spcAft>
                <a:spcPts val="800"/>
              </a:spcAft>
              <a:defRPr/>
            </a:lvl3pPr>
            <a:lvl4pPr>
              <a:spcBef>
                <a:spcPts val="0"/>
              </a:spcBef>
              <a:spcAft>
                <a:spcPts val="800"/>
              </a:spcAft>
              <a:defRPr/>
            </a:lvl4pPr>
            <a:lvl5pPr>
              <a:spcBef>
                <a:spcPts val="0"/>
              </a:spcBef>
              <a:spcAft>
                <a:spcPts val="8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632773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0651498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79313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56801135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79313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44589858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0574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489267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35878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6858582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106050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142808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013733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813814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625773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705552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7052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023060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857577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42951" y="6410425"/>
            <a:ext cx="1689565" cy="153888"/>
          </a:xfrm>
        </p:spPr>
        <p:txBody>
          <a:bodyPr wrap="none" lIns="0" tIns="0" rIns="0" bIns="0" anchor="b">
            <a:sp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="0"/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2743754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1142" y="6555470"/>
            <a:ext cx="2369238" cy="215444"/>
          </a:xfrm>
        </p:spPr>
        <p:txBody>
          <a:bodyPr wrap="none" lIns="0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75173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 bwMode="white"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00539045"/>
      </p:ext>
    </p:extLst>
  </p:cSld>
  <p:clrMapOvr>
    <a:masterClrMapping/>
  </p:clrMapOvr>
  <p:transition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3992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478073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5626573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2712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1290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2601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4798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8125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0249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622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/>
            </a:lvl1pPr>
            <a:lvl2pPr>
              <a:spcBef>
                <a:spcPts val="0"/>
              </a:spcBef>
              <a:spcAft>
                <a:spcPts val="800"/>
              </a:spcAft>
              <a:defRPr/>
            </a:lvl2pPr>
            <a:lvl3pPr>
              <a:spcBef>
                <a:spcPts val="0"/>
              </a:spcBef>
              <a:spcAft>
                <a:spcPts val="800"/>
              </a:spcAft>
              <a:defRPr/>
            </a:lvl3pPr>
            <a:lvl4pPr>
              <a:spcBef>
                <a:spcPts val="0"/>
              </a:spcBef>
              <a:spcAft>
                <a:spcPts val="800"/>
              </a:spcAft>
              <a:defRPr/>
            </a:lvl4pPr>
            <a:lvl5pPr>
              <a:spcBef>
                <a:spcPts val="0"/>
              </a:spcBef>
              <a:spcAft>
                <a:spcPts val="8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168800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1226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2875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001784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406347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1378835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738182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51093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540763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962579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05036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219290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97930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908624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3889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ea typeface="ＭＳ Ｐゴシック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C670E-93FA-4DCE-B40E-250C3DE6533F}" type="slidenum">
              <a:rPr lang="es-ES" altLang="es-A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8986159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968918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409542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383478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958523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 bwMode="white"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16819538"/>
      </p:ext>
    </p:extLst>
  </p:cSld>
  <p:clrMapOvr>
    <a:masterClrMapping/>
  </p:clrMapOvr>
  <p:transition spd="slow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/>
            </a:lvl1pPr>
            <a:lvl2pPr>
              <a:spcBef>
                <a:spcPts val="0"/>
              </a:spcBef>
              <a:spcAft>
                <a:spcPts val="800"/>
              </a:spcAft>
              <a:defRPr/>
            </a:lvl2pPr>
            <a:lvl3pPr>
              <a:spcBef>
                <a:spcPts val="0"/>
              </a:spcBef>
              <a:spcAft>
                <a:spcPts val="800"/>
              </a:spcAft>
              <a:defRPr/>
            </a:lvl3pPr>
            <a:lvl4pPr>
              <a:spcBef>
                <a:spcPts val="0"/>
              </a:spcBef>
              <a:spcAft>
                <a:spcPts val="800"/>
              </a:spcAft>
              <a:defRPr/>
            </a:lvl4pPr>
            <a:lvl5pPr>
              <a:spcBef>
                <a:spcPts val="0"/>
              </a:spcBef>
              <a:spcAft>
                <a:spcPts val="8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3003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61626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79313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37573345"/>
      </p:ext>
    </p:extLst>
  </p:cSld>
  <p:clrMapOvr>
    <a:masterClrMapping/>
  </p:clrMapOvr>
  <p:transition spd="slow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6643116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79313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9902075"/>
      </p:ext>
    </p:extLst>
  </p:cSld>
  <p:clrMapOvr>
    <a:masterClrMapping/>
  </p:clrMapOvr>
  <p:transition spd="slow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79313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44249842"/>
      </p:ext>
    </p:extLst>
  </p:cSld>
  <p:clrMapOvr>
    <a:masterClrMapping/>
  </p:clrMapOvr>
  <p:transition spd="slow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7763150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4246487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9446477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250827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733288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244199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30876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12234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79313" y="6251393"/>
            <a:ext cx="5487756" cy="506412"/>
          </a:xfrm>
        </p:spPr>
        <p:txBody>
          <a:bodyPr tIns="0" bIns="0" anchor="b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05911796"/>
      </p:ext>
    </p:extLst>
  </p:cSld>
  <p:clrMapOvr>
    <a:masterClrMapping/>
  </p:clrMapOvr>
  <p:transition spd="slow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379918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515608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7052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023060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3054288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42951" y="6410425"/>
            <a:ext cx="1689565" cy="153888"/>
          </a:xfrm>
        </p:spPr>
        <p:txBody>
          <a:bodyPr wrap="none" lIns="0" tIns="0" rIns="0" bIns="0" anchor="b">
            <a:sp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="0"/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79203514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1142" y="6555470"/>
            <a:ext cx="2369238" cy="215444"/>
          </a:xfrm>
        </p:spPr>
        <p:txBody>
          <a:bodyPr wrap="none" lIns="0"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6276886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19929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342505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900870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8932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536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281624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45205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63982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5697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4933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2555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5497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479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3632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9494771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06293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136158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09410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96353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78587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56489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81472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5376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60715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28680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3765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75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pic>
        <p:nvPicPr>
          <p:cNvPr id="3078" name="Picture 6" descr="gbg-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5140" y="188914"/>
            <a:ext cx="2214033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Text Box 8"/>
          <p:cNvSpPr txBox="1">
            <a:spLocks noChangeArrowheads="1"/>
          </p:cNvSpPr>
          <p:nvPr userDrawn="1"/>
        </p:nvSpPr>
        <p:spPr bwMode="auto">
          <a:xfrm>
            <a:off x="2159006" y="6381751"/>
            <a:ext cx="9698567" cy="35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de-DE" sz="1700" dirty="0">
                <a:solidFill>
                  <a:srgbClr val="000000"/>
                </a:solidFill>
                <a:latin typeface="Copperplate Gothic Light" pitchFamily="34" charset="0"/>
              </a:rPr>
              <a:t>Heilung durch Innovation, Kompetenz und Partnerschaft</a:t>
            </a:r>
          </a:p>
        </p:txBody>
      </p:sp>
    </p:spTree>
    <p:extLst>
      <p:ext uri="{BB962C8B-B14F-4D97-AF65-F5344CB8AC3E}">
        <p14:creationId xmlns:p14="http://schemas.microsoft.com/office/powerpoint/2010/main" xmlns="" val="2103740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7008020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61771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3321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4" y="1628776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1" y="1628776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24972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96962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19102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02516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99236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196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67420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473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4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555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3531049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85230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0608114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53130169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43035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53274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6766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38492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57931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73013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529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046743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16230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4599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987516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41485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4297971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4"/>
            <a:ext cx="5384800" cy="315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4"/>
            <a:ext cx="5384800" cy="315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906902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757069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244799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2573971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38956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1204518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3793002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160884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8"/>
            <a:ext cx="2743200" cy="4754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8"/>
            <a:ext cx="8026400" cy="4754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37061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86290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473712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9728349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82982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67498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70116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489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2267038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4031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66421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94043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13297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8639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gbg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9907" y="260352"/>
            <a:ext cx="2501900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Line 3"/>
          <p:cNvSpPr>
            <a:spLocks noChangeShapeType="1"/>
          </p:cNvSpPr>
          <p:nvPr/>
        </p:nvSpPr>
        <p:spPr bwMode="auto">
          <a:xfrm>
            <a:off x="0" y="6308725"/>
            <a:ext cx="12192000" cy="0"/>
          </a:xfrm>
          <a:prstGeom prst="line">
            <a:avLst/>
          </a:prstGeom>
          <a:noFill/>
          <a:ln w="9525">
            <a:solidFill>
              <a:srgbClr val="DD13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3" tIns="45609" rIns="91213" bIns="456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000000"/>
              </a:solidFill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159030" y="6381752"/>
            <a:ext cx="9698567" cy="35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3" tIns="45609" rIns="91213" bIns="45609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de-DE" sz="1700">
                <a:solidFill>
                  <a:srgbClr val="000000"/>
                </a:solidFill>
                <a:latin typeface="Copperplate Gothic Light" pitchFamily="34" charset="0"/>
              </a:rPr>
              <a:t>Heilung durch Innovation, Kompetenz und Partnerschaft</a:t>
            </a:r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598619"/>
            <a:ext cx="10363200" cy="1470025"/>
          </a:xfrm>
        </p:spPr>
        <p:txBody>
          <a:bodyPr/>
          <a:lstStyle>
            <a:lvl1pPr>
              <a:defRPr sz="4000" b="1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131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12433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343532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7504232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103" indent="0">
              <a:buNone/>
              <a:defRPr sz="1800"/>
            </a:lvl2pPr>
            <a:lvl3pPr marL="912209" indent="0">
              <a:buNone/>
              <a:defRPr sz="1600"/>
            </a:lvl3pPr>
            <a:lvl4pPr marL="1368316" indent="0">
              <a:buNone/>
              <a:defRPr sz="1400"/>
            </a:lvl4pPr>
            <a:lvl5pPr marL="1824421" indent="0">
              <a:buNone/>
              <a:defRPr sz="1400"/>
            </a:lvl5pPr>
            <a:lvl6pPr marL="2280526" indent="0">
              <a:buNone/>
              <a:defRPr sz="1400"/>
            </a:lvl6pPr>
            <a:lvl7pPr marL="2736635" indent="0">
              <a:buNone/>
              <a:defRPr sz="1400"/>
            </a:lvl7pPr>
            <a:lvl8pPr marL="3192724" indent="0">
              <a:buNone/>
              <a:defRPr sz="1400"/>
            </a:lvl8pPr>
            <a:lvl9pPr marL="364884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16925479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4438" y="1600204"/>
            <a:ext cx="56599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00204"/>
            <a:ext cx="56599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2685157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3" indent="0">
              <a:buNone/>
              <a:defRPr sz="2000" b="1"/>
            </a:lvl2pPr>
            <a:lvl3pPr marL="912209" indent="0">
              <a:buNone/>
              <a:defRPr sz="1800" b="1"/>
            </a:lvl3pPr>
            <a:lvl4pPr marL="1368316" indent="0">
              <a:buNone/>
              <a:defRPr sz="1600" b="1"/>
            </a:lvl4pPr>
            <a:lvl5pPr marL="1824421" indent="0">
              <a:buNone/>
              <a:defRPr sz="1600" b="1"/>
            </a:lvl5pPr>
            <a:lvl6pPr marL="2280526" indent="0">
              <a:buNone/>
              <a:defRPr sz="1600" b="1"/>
            </a:lvl6pPr>
            <a:lvl7pPr marL="2736635" indent="0">
              <a:buNone/>
              <a:defRPr sz="1600" b="1"/>
            </a:lvl7pPr>
            <a:lvl8pPr marL="3192724" indent="0">
              <a:buNone/>
              <a:defRPr sz="1600" b="1"/>
            </a:lvl8pPr>
            <a:lvl9pPr marL="364884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3" indent="0">
              <a:buNone/>
              <a:defRPr sz="2000" b="1"/>
            </a:lvl2pPr>
            <a:lvl3pPr marL="912209" indent="0">
              <a:buNone/>
              <a:defRPr sz="1800" b="1"/>
            </a:lvl3pPr>
            <a:lvl4pPr marL="1368316" indent="0">
              <a:buNone/>
              <a:defRPr sz="1600" b="1"/>
            </a:lvl4pPr>
            <a:lvl5pPr marL="1824421" indent="0">
              <a:buNone/>
              <a:defRPr sz="1600" b="1"/>
            </a:lvl5pPr>
            <a:lvl6pPr marL="2280526" indent="0">
              <a:buNone/>
              <a:defRPr sz="1600" b="1"/>
            </a:lvl6pPr>
            <a:lvl7pPr marL="2736635" indent="0">
              <a:buNone/>
              <a:defRPr sz="1600" b="1"/>
            </a:lvl7pPr>
            <a:lvl8pPr marL="3192724" indent="0">
              <a:buNone/>
              <a:defRPr sz="1600" b="1"/>
            </a:lvl8pPr>
            <a:lvl9pPr marL="364884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86742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27382" y="6345572"/>
            <a:ext cx="11186252" cy="323788"/>
          </a:xfrm>
        </p:spPr>
        <p:txBody>
          <a:bodyPr/>
          <a:lstStyle>
            <a:lvl1pPr marL="0" indent="0">
              <a:buNone/>
              <a:defRPr sz="10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9114185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0539884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9264367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03" indent="0">
              <a:buNone/>
              <a:defRPr sz="1200"/>
            </a:lvl2pPr>
            <a:lvl3pPr marL="912209" indent="0">
              <a:buNone/>
              <a:defRPr sz="1000"/>
            </a:lvl3pPr>
            <a:lvl4pPr marL="1368316" indent="0">
              <a:buNone/>
              <a:defRPr sz="900"/>
            </a:lvl4pPr>
            <a:lvl5pPr marL="1824421" indent="0">
              <a:buNone/>
              <a:defRPr sz="900"/>
            </a:lvl5pPr>
            <a:lvl6pPr marL="2280526" indent="0">
              <a:buNone/>
              <a:defRPr sz="900"/>
            </a:lvl6pPr>
            <a:lvl7pPr marL="2736635" indent="0">
              <a:buNone/>
              <a:defRPr sz="900"/>
            </a:lvl7pPr>
            <a:lvl8pPr marL="3192724" indent="0">
              <a:buNone/>
              <a:defRPr sz="900"/>
            </a:lvl8pPr>
            <a:lvl9pPr marL="364884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51717754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03" indent="0">
              <a:buNone/>
              <a:defRPr sz="2800"/>
            </a:lvl2pPr>
            <a:lvl3pPr marL="912209" indent="0">
              <a:buNone/>
              <a:defRPr sz="2400"/>
            </a:lvl3pPr>
            <a:lvl4pPr marL="1368316" indent="0">
              <a:buNone/>
              <a:defRPr sz="2000"/>
            </a:lvl4pPr>
            <a:lvl5pPr marL="1824421" indent="0">
              <a:buNone/>
              <a:defRPr sz="2000"/>
            </a:lvl5pPr>
            <a:lvl6pPr marL="2280526" indent="0">
              <a:buNone/>
              <a:defRPr sz="2000"/>
            </a:lvl6pPr>
            <a:lvl7pPr marL="2736635" indent="0">
              <a:buNone/>
              <a:defRPr sz="2000"/>
            </a:lvl7pPr>
            <a:lvl8pPr marL="3192724" indent="0">
              <a:buNone/>
              <a:defRPr sz="2000"/>
            </a:lvl8pPr>
            <a:lvl9pPr marL="364884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03" indent="0">
              <a:buNone/>
              <a:defRPr sz="1200"/>
            </a:lvl2pPr>
            <a:lvl3pPr marL="912209" indent="0">
              <a:buNone/>
              <a:defRPr sz="1000"/>
            </a:lvl3pPr>
            <a:lvl4pPr marL="1368316" indent="0">
              <a:buNone/>
              <a:defRPr sz="900"/>
            </a:lvl4pPr>
            <a:lvl5pPr marL="1824421" indent="0">
              <a:buNone/>
              <a:defRPr sz="900"/>
            </a:lvl5pPr>
            <a:lvl6pPr marL="2280526" indent="0">
              <a:buNone/>
              <a:defRPr sz="900"/>
            </a:lvl6pPr>
            <a:lvl7pPr marL="2736635" indent="0">
              <a:buNone/>
              <a:defRPr sz="900"/>
            </a:lvl7pPr>
            <a:lvl8pPr marL="3192724" indent="0">
              <a:buNone/>
              <a:defRPr sz="900"/>
            </a:lvl8pPr>
            <a:lvl9pPr marL="364884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54173987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1860706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76814" y="115912"/>
            <a:ext cx="2880783" cy="60102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34465" y="115912"/>
            <a:ext cx="8439151" cy="60102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2794347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46090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2679235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11753340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39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2245264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7052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023060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8183700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29761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91779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65089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57649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3386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62368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97822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0050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42079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89282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42951" y="6410425"/>
            <a:ext cx="1689565" cy="153888"/>
          </a:xfrm>
        </p:spPr>
        <p:txBody>
          <a:bodyPr wrap="none" lIns="0" tIns="0" rIns="0" bIns="0" anchor="b">
            <a:spAutoFit/>
          </a:bodyPr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000" b="0"/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70482064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3456525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76483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45205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58549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07055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7373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35940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69152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1109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000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392" y="6381328"/>
            <a:ext cx="10080592" cy="360040"/>
          </a:xfrm>
        </p:spPr>
        <p:txBody>
          <a:bodyPr anchor="b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1664951" y="6453189"/>
            <a:ext cx="493183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8E81F9-B7D1-4991-899D-65FD640E108F}" type="slidenum">
              <a:rPr lang="en-GB" altLang="es-A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xmlns="" val="68819219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76601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9928791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67856083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826636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08467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77069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14885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54702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40878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096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392" y="6381328"/>
            <a:ext cx="10080592" cy="360040"/>
          </a:xfrm>
        </p:spPr>
        <p:txBody>
          <a:bodyPr anchor="b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664951" y="6453189"/>
            <a:ext cx="49318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91C22A-6BC7-4265-B201-51510240F35F}" type="slidenum">
              <a:rPr lang="en-GB" altLang="es-A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xmlns="" val="23148539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31468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5886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42167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0109521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03891440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81369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11681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56217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19400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055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7052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023060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3237188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48713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12243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24451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9973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92383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8001655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88731280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22068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1646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11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392" y="6381328"/>
            <a:ext cx="10080592" cy="360040"/>
          </a:xfrm>
        </p:spPr>
        <p:txBody>
          <a:bodyPr anchor="b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11664951" y="6453189"/>
            <a:ext cx="49318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237D778-1B9D-4E95-8809-E29A00F08EA3}" type="slidenum">
              <a:rPr lang="en-GB" altLang="es-AR" sz="1400">
                <a:solidFill>
                  <a:srgbClr val="000000"/>
                </a:solidFill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 altLang="es-AR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78473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0009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9152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83874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59345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5125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548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41442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38132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31139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9795349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15" indent="0">
              <a:buNone/>
              <a:defRPr sz="1800"/>
            </a:lvl2pPr>
            <a:lvl3pPr marL="911831" indent="0">
              <a:buNone/>
              <a:defRPr sz="1600"/>
            </a:lvl3pPr>
            <a:lvl4pPr marL="1367748" indent="0">
              <a:buNone/>
              <a:defRPr sz="1400"/>
            </a:lvl4pPr>
            <a:lvl5pPr marL="1823663" indent="0">
              <a:buNone/>
              <a:defRPr sz="1400"/>
            </a:lvl5pPr>
            <a:lvl6pPr marL="2279581" indent="0">
              <a:buNone/>
              <a:defRPr sz="1400"/>
            </a:lvl6pPr>
            <a:lvl7pPr marL="2735502" indent="0">
              <a:buNone/>
              <a:defRPr sz="1400"/>
            </a:lvl7pPr>
            <a:lvl8pPr marL="3191400" indent="0">
              <a:buNone/>
              <a:defRPr sz="1400"/>
            </a:lvl8pPr>
            <a:lvl9pPr marL="364732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30265636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185" y="1628777"/>
            <a:ext cx="57552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1628777"/>
            <a:ext cx="57552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214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7052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023060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9739907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5" indent="0">
              <a:buNone/>
              <a:defRPr sz="2000" b="1"/>
            </a:lvl2pPr>
            <a:lvl3pPr marL="911831" indent="0">
              <a:buNone/>
              <a:defRPr sz="1800" b="1"/>
            </a:lvl3pPr>
            <a:lvl4pPr marL="1367748" indent="0">
              <a:buNone/>
              <a:defRPr sz="1600" b="1"/>
            </a:lvl4pPr>
            <a:lvl5pPr marL="1823663" indent="0">
              <a:buNone/>
              <a:defRPr sz="1600" b="1"/>
            </a:lvl5pPr>
            <a:lvl6pPr marL="2279581" indent="0">
              <a:buNone/>
              <a:defRPr sz="1600" b="1"/>
            </a:lvl6pPr>
            <a:lvl7pPr marL="2735502" indent="0">
              <a:buNone/>
              <a:defRPr sz="1600" b="1"/>
            </a:lvl7pPr>
            <a:lvl8pPr marL="3191400" indent="0">
              <a:buNone/>
              <a:defRPr sz="1600" b="1"/>
            </a:lvl8pPr>
            <a:lvl9pPr marL="364732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45967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80913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76587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9" y="2730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06638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15" indent="0">
              <a:buNone/>
              <a:defRPr sz="2800"/>
            </a:lvl2pPr>
            <a:lvl3pPr marL="911831" indent="0">
              <a:buNone/>
              <a:defRPr sz="2400"/>
            </a:lvl3pPr>
            <a:lvl4pPr marL="1367748" indent="0">
              <a:buNone/>
              <a:defRPr sz="2000"/>
            </a:lvl4pPr>
            <a:lvl5pPr marL="1823663" indent="0">
              <a:buNone/>
              <a:defRPr sz="2000"/>
            </a:lvl5pPr>
            <a:lvl6pPr marL="2279581" indent="0">
              <a:buNone/>
              <a:defRPr sz="2000"/>
            </a:lvl6pPr>
            <a:lvl7pPr marL="2735502" indent="0">
              <a:buNone/>
              <a:defRPr sz="2000"/>
            </a:lvl7pPr>
            <a:lvl8pPr marL="3191400" indent="0">
              <a:buNone/>
              <a:defRPr sz="2000"/>
            </a:lvl8pPr>
            <a:lvl9pPr marL="3647327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15" indent="0">
              <a:buNone/>
              <a:defRPr sz="1200"/>
            </a:lvl2pPr>
            <a:lvl3pPr marL="911831" indent="0">
              <a:buNone/>
              <a:defRPr sz="1000"/>
            </a:lvl3pPr>
            <a:lvl4pPr marL="1367748" indent="0">
              <a:buNone/>
              <a:defRPr sz="900"/>
            </a:lvl4pPr>
            <a:lvl5pPr marL="1823663" indent="0">
              <a:buNone/>
              <a:defRPr sz="900"/>
            </a:lvl5pPr>
            <a:lvl6pPr marL="2279581" indent="0">
              <a:buNone/>
              <a:defRPr sz="900"/>
            </a:lvl6pPr>
            <a:lvl7pPr marL="2735502" indent="0">
              <a:buNone/>
              <a:defRPr sz="900"/>
            </a:lvl7pPr>
            <a:lvl8pPr marL="3191400" indent="0">
              <a:buNone/>
              <a:defRPr sz="900"/>
            </a:lvl8pPr>
            <a:lvl9pPr marL="364732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941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45489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25502" y="260352"/>
            <a:ext cx="2927351" cy="58943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39185" y="260352"/>
            <a:ext cx="8583083" cy="58943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39350" y="6364144"/>
            <a:ext cx="117133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68805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gray">
          <a:xfrm>
            <a:off x="899585" y="487364"/>
            <a:ext cx="10601531" cy="817562"/>
          </a:xfrm>
          <a:prstGeom prst="rect">
            <a:avLst/>
          </a:prstGeom>
        </p:spPr>
        <p:txBody>
          <a:bodyPr vert="horz" lIns="0" tIns="72000" rIns="0" bIns="7200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3547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54A92-BBA2-4B94-BEA5-54B0933F9798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32AD0-D534-45D4-A114-06EB5270D3D1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127734718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0A47F-2E72-46E4-91C7-5728C66B7C09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840F-342D-411D-8FBF-3A4C05098CC8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2539435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27052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023060" y="6621078"/>
            <a:ext cx="1689565" cy="1384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273607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28E0D-940D-45AD-A00C-33084AEC6925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465A5-D1D5-48A3-8190-CD8AF0472F4B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204993312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DC4D3-2E29-4BDB-BEF8-7DA597F6432C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ACA7F-A80B-4230-9574-D8912A6D32E6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421516248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E72CD-E90B-40BE-938D-D3623C998443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65556-E07B-41F6-A0B0-DCC5C6D90244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15858554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CC73-53BD-43B0-ACD4-65D0E96796AD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D1B3D-68DA-45A8-AB7C-50606B76EF90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419475490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B35B8-7EB1-4EA2-B052-D81ECD611EB3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8533A-CD20-4436-B25E-DA0EEDFD9BA6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16668524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E419E-3842-4234-8033-CC65EB557785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3C3C2-346F-4558-AA97-7BBD4F7D61EA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124163489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15AE0-C955-4DAA-B761-00C4D16F2656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9B821-3948-4273-9516-E2D7D0F01B33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49552843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C41A-CB3C-4143-998C-5A1C46B96CE5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2F74A-EACD-4936-A91B-47DE9E07530D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94649250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DBF21-A40B-4F4D-83B5-5865124BFDD1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7F1C3-BD65-4258-AF95-ACEC1167534B}" type="slidenum">
              <a:rPr lang="es-ES" altLang="es-AR"/>
              <a:pPr/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xmlns="" val="312723202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9288B-2CA0-4558-93F5-F92EA7280B24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5620-D951-4B3D-BB58-8AAB735CB1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77741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19244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928D0-9CF8-410E-8682-707803F7C042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032DB-7826-40B6-B8AF-697BD9D7D7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1650881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972B3-7266-40F6-A88E-93FBAD04EACD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A2C26-A1CF-4271-BC2F-DAE2470767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4001726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B4266-6642-486B-B19E-293E05C96559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FB802-24D6-466A-B658-0CF4E81BB20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6875861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768F9-7DD6-4B9A-87DC-0E017F3E138A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6BA39-2180-49D3-B96F-54F599A6082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8399779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1C8BD-134F-47D1-81C4-90BB76A24378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A5CB5-C230-4E9A-8A94-1711753A5CC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5569370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443DD-F1D8-4B96-9655-60614BB31F2A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F5EF-23EC-494B-A263-DDB7D7F6C7D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5279031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6540-CC2B-4896-8600-3919733305C8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AFB59-ECF8-44FD-8ABE-062B74BA5F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4980092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969B5-4AFE-4D4B-8AE7-FB711219FCF5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2FD77-160E-4A77-B2E3-7D7F209BD7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6396207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5FC5E-176B-44BC-B760-97BF933209BD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686A9-EBCB-4E4B-8067-3DDD18D234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3341279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3BB5-5DF5-4945-8C9A-BFC4A52CE83D}" type="datetimeFigureOut">
              <a:rPr lang="es-ES"/>
              <a:pPr>
                <a:defRPr/>
              </a:pPr>
              <a:t>23/04/2015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2EB3F-A22E-4AD6-AD3E-26304FBDA0D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70229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96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78880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947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305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170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830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233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5497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469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847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397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A5068-2332-48FF-B0C0-B6EE2D371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34835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D6A9F-2078-4D1F-809E-3F80DECE04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225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C1CA2-0F08-4285-AF46-BBBB69789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220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8935-022F-4DFE-A673-740BD08DB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054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0602-864C-4483-8BCA-F0A6A3B732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736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E04C-7021-407B-B665-4B750FF484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929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75149-D298-4A24-A167-A058EF4FF3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7226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51E4-716C-42DB-9AC3-4DC32DC16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6095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4C34D-860D-4273-BF98-6679536A6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097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C368E-60F9-4048-AB75-3CFB9E5D2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417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3C52-9D03-4E34-B053-3E5DB4E1C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8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891834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38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860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032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139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502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0575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900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995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459404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049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241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659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6569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14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7394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300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830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0862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3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224329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0697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67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A5068-2332-48FF-B0C0-B6EE2D371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7362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D6A9F-2078-4D1F-809E-3F80DECE04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8046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C1CA2-0F08-4285-AF46-BBBB69789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9566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8935-022F-4DFE-A673-740BD08DB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8932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0602-864C-4483-8BCA-F0A6A3B732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5229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E04C-7021-407B-B665-4B750FF484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1957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75149-D298-4A24-A167-A058EF4FF3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4334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51E4-716C-42DB-9AC3-4DC32DC16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11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38882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4C34D-860D-4273-BF98-6679536A6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1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C368E-60F9-4048-AB75-3CFB9E5D2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2576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3C52-9D03-4E34-B053-3E5DB4E1C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484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915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9818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0982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2752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741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3230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98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34" Type="http://schemas.openxmlformats.org/officeDocument/2006/relationships/theme" Target="../theme/theme11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vmlDrawing" Target="../drawings/vmlDrawing1.v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34" Type="http://schemas.openxmlformats.org/officeDocument/2006/relationships/theme" Target="../theme/theme13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33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32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31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slideLayout" Target="../slideLayouts/slideLayout211.xml"/><Relationship Id="rId35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vmlDrawing" Target="../drawings/vmlDrawing2.v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vmlDrawing" Target="../drawings/vmlDrawing3.v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vmlDrawing" Target="../drawings/vmlDrawing4.v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vmlDrawing" Target="../drawings/vmlDrawing5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5" Type="http://schemas.openxmlformats.org/officeDocument/2006/relationships/oleObject" Target="../embeddings/oleObject6.bin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Relationship Id="rId14" Type="http://schemas.openxmlformats.org/officeDocument/2006/relationships/vmlDrawing" Target="../drawings/vmlDrawing6.v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oleObject" Target="../embeddings/oleObject7.bin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vmlDrawing" Target="../drawings/vmlDrawing7.v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5" Type="http://schemas.openxmlformats.org/officeDocument/2006/relationships/oleObject" Target="../embeddings/oleObject8.bin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4" Type="http://schemas.openxmlformats.org/officeDocument/2006/relationships/vmlDrawing" Target="../drawings/vmlDrawing8.v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43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5" Type="http://schemas.openxmlformats.org/officeDocument/2006/relationships/oleObject" Target="../embeddings/oleObject9.bin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vmlDrawing" Target="../drawings/vmlDrawing9.v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5" Type="http://schemas.openxmlformats.org/officeDocument/2006/relationships/oleObject" Target="../embeddings/oleObject10.bin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Relationship Id="rId14" Type="http://schemas.openxmlformats.org/officeDocument/2006/relationships/vmlDrawing" Target="../drawings/vmlDrawing10.v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5" Type="http://schemas.openxmlformats.org/officeDocument/2006/relationships/oleObject" Target="../embeddings/oleObject11.bin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vmlDrawing" Target="../drawings/vmlDrawing11.v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 sz="14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 sz="1400"/>
          </a:p>
        </p:txBody>
      </p:sp>
      <p:pic>
        <p:nvPicPr>
          <p:cNvPr id="11270" name="7 Imagen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6118" y="6165851"/>
            <a:ext cx="174624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022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15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pic>
        <p:nvPicPr>
          <p:cNvPr id="2054" name="7 Imagen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6118" y="6165851"/>
            <a:ext cx="174624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493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2062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03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pic>
        <p:nvPicPr>
          <p:cNvPr id="2054" name="7 Imagen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6118" y="6165851"/>
            <a:ext cx="174624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856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7" r:id="rId24"/>
    <p:sldLayoutId id="2147483878" r:id="rId25"/>
    <p:sldLayoutId id="2147483879" r:id="rId26"/>
    <p:sldLayoutId id="2147483880" r:id="rId27"/>
    <p:sldLayoutId id="2147483881" r:id="rId28"/>
    <p:sldLayoutId id="2147483882" r:id="rId29"/>
    <p:sldLayoutId id="2147483883" r:id="rId30"/>
    <p:sldLayoutId id="2147483884" r:id="rId31"/>
    <p:sldLayoutId id="2147483885" r:id="rId32"/>
    <p:sldLayoutId id="2147483886" r:id="rId3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3085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85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4109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2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90" y="260350"/>
            <a:ext cx="117136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0" y="1628776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6540" y="6237288"/>
            <a:ext cx="58568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237288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pic>
        <p:nvPicPr>
          <p:cNvPr id="1032" name="Picture 8" descr="gbg-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6284913"/>
            <a:ext cx="125518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319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701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402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71032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804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2758" indent="-342758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2528" indent="-228506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9537" indent="-228506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6547" indent="-228506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3558" indent="-228506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0568" indent="-228506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7579" indent="-228506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4589" indent="-228506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5133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21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4"/>
            <a:ext cx="1097280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pic>
        <p:nvPicPr>
          <p:cNvPr id="1028" name="Picture 42" descr="Official Alliance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24550"/>
            <a:ext cx="14224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62831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rgbClr val="0093D3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rgbClr val="D0A824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6157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98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4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bg-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3838" y="6329947"/>
            <a:ext cx="125518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D137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3" tIns="45609" rIns="91213" bIns="4560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000000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3092454" y="1504963"/>
            <a:ext cx="4923367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3" tIns="45609" rIns="91213" bIns="456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000000"/>
              </a:solidFill>
            </a:endParaRP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334435" y="115889"/>
            <a:ext cx="11523133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3" tIns="45609" rIns="91213" bIns="4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5" y="1600204"/>
            <a:ext cx="115231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3" tIns="45609" rIns="91213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211698" y="6329377"/>
            <a:ext cx="3003551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13" tIns="45609" rIns="91213" bIns="456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76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DD137B"/>
          </a:solidFill>
          <a:latin typeface="+mn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DD137B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DD137B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DD137B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DD137B"/>
          </a:solidFill>
          <a:latin typeface="Arial Black" pitchFamily="34" charset="0"/>
        </a:defRPr>
      </a:lvl5pPr>
      <a:lvl6pPr marL="456103" algn="ctr" rtl="0" fontAlgn="base">
        <a:spcBef>
          <a:spcPct val="0"/>
        </a:spcBef>
        <a:spcAft>
          <a:spcPct val="0"/>
        </a:spcAft>
        <a:defRPr sz="3600">
          <a:solidFill>
            <a:srgbClr val="DD137B"/>
          </a:solidFill>
          <a:latin typeface="Arial Black" pitchFamily="34" charset="0"/>
        </a:defRPr>
      </a:lvl6pPr>
      <a:lvl7pPr marL="912209" algn="ctr" rtl="0" fontAlgn="base">
        <a:spcBef>
          <a:spcPct val="0"/>
        </a:spcBef>
        <a:spcAft>
          <a:spcPct val="0"/>
        </a:spcAft>
        <a:defRPr sz="3600">
          <a:solidFill>
            <a:srgbClr val="DD137B"/>
          </a:solidFill>
          <a:latin typeface="Arial Black" pitchFamily="34" charset="0"/>
        </a:defRPr>
      </a:lvl7pPr>
      <a:lvl8pPr marL="1368316" algn="ctr" rtl="0" fontAlgn="base">
        <a:spcBef>
          <a:spcPct val="0"/>
        </a:spcBef>
        <a:spcAft>
          <a:spcPct val="0"/>
        </a:spcAft>
        <a:defRPr sz="3600">
          <a:solidFill>
            <a:srgbClr val="DD137B"/>
          </a:solidFill>
          <a:latin typeface="Arial Black" pitchFamily="34" charset="0"/>
        </a:defRPr>
      </a:lvl8pPr>
      <a:lvl9pPr marL="1824421" algn="ctr" rtl="0" fontAlgn="base">
        <a:spcBef>
          <a:spcPct val="0"/>
        </a:spcBef>
        <a:spcAft>
          <a:spcPct val="0"/>
        </a:spcAft>
        <a:defRPr sz="3600">
          <a:solidFill>
            <a:srgbClr val="DD137B"/>
          </a:solidFill>
          <a:latin typeface="Arial Black" pitchFamily="34" charset="0"/>
        </a:defRPr>
      </a:lvl9pPr>
    </p:titleStyle>
    <p:bodyStyle>
      <a:lvl1pPr marL="342077" indent="-342077" algn="l" rtl="0" fontAlgn="base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1169" indent="-285073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800" b="1">
          <a:solidFill>
            <a:schemeClr val="tx1"/>
          </a:solidFill>
          <a:latin typeface="+mn-lt"/>
        </a:defRPr>
      </a:lvl2pPr>
      <a:lvl3pPr marL="1140266" indent="-228052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400" b="1">
          <a:solidFill>
            <a:schemeClr val="tx1"/>
          </a:solidFill>
          <a:latin typeface="+mn-lt"/>
        </a:defRPr>
      </a:lvl3pPr>
      <a:lvl4pPr marL="1596364" indent="-228052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000" b="1">
          <a:solidFill>
            <a:schemeClr val="tx1"/>
          </a:solidFill>
          <a:latin typeface="+mn-lt"/>
        </a:defRPr>
      </a:lvl4pPr>
      <a:lvl5pPr marL="2052470" indent="-228052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000" b="1">
          <a:solidFill>
            <a:schemeClr val="tx1"/>
          </a:solidFill>
          <a:latin typeface="+mn-lt"/>
        </a:defRPr>
      </a:lvl5pPr>
      <a:lvl6pPr marL="2508580" indent="-228052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000" b="1">
          <a:solidFill>
            <a:schemeClr val="tx1"/>
          </a:solidFill>
          <a:latin typeface="+mn-lt"/>
        </a:defRPr>
      </a:lvl6pPr>
      <a:lvl7pPr marL="2964685" indent="-228052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000" b="1">
          <a:solidFill>
            <a:schemeClr val="tx1"/>
          </a:solidFill>
          <a:latin typeface="+mn-lt"/>
        </a:defRPr>
      </a:lvl7pPr>
      <a:lvl8pPr marL="3420787" indent="-228052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000" b="1">
          <a:solidFill>
            <a:schemeClr val="tx1"/>
          </a:solidFill>
          <a:latin typeface="+mn-lt"/>
        </a:defRPr>
      </a:lvl8pPr>
      <a:lvl9pPr marL="3876895" indent="-228052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3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9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16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21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26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35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24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40" algn="l" defTabSz="912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7181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55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8205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24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9229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63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10253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67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11277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9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332656"/>
            <a:ext cx="11713633" cy="93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91" y="1628777"/>
            <a:ext cx="11713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4" tIns="45589" rIns="91174" bIns="45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309320"/>
            <a:ext cx="12192000" cy="0"/>
          </a:xfrm>
          <a:prstGeom prst="line">
            <a:avLst/>
          </a:prstGeom>
          <a:noFill/>
          <a:ln w="9525">
            <a:solidFill>
              <a:srgbClr val="DA00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74" tIns="45589" rIns="91174" bIns="4558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39350" y="21260"/>
            <a:ext cx="11713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08080"/>
                </a:solidFill>
              </a:rPr>
              <a:t>San Antonio Breast Cancer Symposium – December 9-13, 2014</a:t>
            </a:r>
            <a:endParaRPr lang="de-DE" sz="1200" dirty="0">
              <a:solidFill>
                <a:srgbClr val="80808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 userDrawn="1"/>
        </p:nvGraphicFramePr>
        <p:xfrm>
          <a:off x="11567584" y="6308726"/>
          <a:ext cx="567267" cy="504825"/>
        </p:xfrm>
        <a:graphic>
          <a:graphicData uri="http://schemas.openxmlformats.org/presentationml/2006/ole">
            <p:oleObj spid="_x0000_s12301" name="Photo Editor Photo" r:id="rId15" imgW="1504762" imgH="1790476" progId="">
              <p:embed/>
            </p:oleObj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-336715" y="6551766"/>
            <a:ext cx="127694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808080"/>
                </a:solidFill>
              </a:rPr>
              <a:t>This presentation is the intellectual property of the presenter. Contact (</a:t>
            </a:r>
            <a:r>
              <a:rPr lang="en-US" sz="1100" b="1" dirty="0" smtClean="0">
                <a:solidFill>
                  <a:srgbClr val="808080"/>
                </a:solidFill>
              </a:rPr>
              <a:t>sibylle.loibl@germanbreastgroup.de</a:t>
            </a:r>
            <a:r>
              <a:rPr lang="en-US" sz="1100" dirty="0" smtClean="0">
                <a:solidFill>
                  <a:srgbClr val="808080"/>
                </a:solidFill>
              </a:rPr>
              <a:t>) for permission to reprint / distribute</a:t>
            </a:r>
            <a:endParaRPr lang="de-DE" sz="11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07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5pPr>
      <a:lvl6pPr marL="455915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6pPr>
      <a:lvl7pPr marL="911831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7pPr>
      <a:lvl8pPr marL="1367748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8pPr>
      <a:lvl9pPr marL="182366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DA007E"/>
          </a:solidFill>
          <a:latin typeface="Arial" charset="0"/>
        </a:defRPr>
      </a:lvl9pPr>
    </p:titleStyle>
    <p:bodyStyle>
      <a:lvl1pPr marL="341935" indent="-341935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0862" indent="-284955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9796" indent="-227957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700" indent="-227957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1621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7540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63455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19369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75287" indent="-227957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5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8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63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1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02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0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27" algn="l" defTabSz="9118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 smtClean="0"/>
              <a:t>Clic para editar título</a:t>
            </a:r>
            <a:endParaRPr lang="es-ES" altLang="es-AR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AR" smtClean="0"/>
              <a:t>Haga clic para modificar el estilo de texto del patrón</a:t>
            </a:r>
          </a:p>
          <a:p>
            <a:pPr lvl="1"/>
            <a:r>
              <a:rPr lang="es-ES_tradnl" altLang="es-AR" smtClean="0"/>
              <a:t>Segundo nivel</a:t>
            </a:r>
          </a:p>
          <a:p>
            <a:pPr lvl="2"/>
            <a:r>
              <a:rPr lang="es-ES_tradnl" altLang="es-AR" smtClean="0"/>
              <a:t>Tercer nivel</a:t>
            </a:r>
          </a:p>
          <a:p>
            <a:pPr lvl="3"/>
            <a:r>
              <a:rPr lang="es-ES_tradnl" altLang="es-AR" smtClean="0"/>
              <a:t>Cuarto nivel</a:t>
            </a:r>
          </a:p>
          <a:p>
            <a:pPr lvl="4"/>
            <a:r>
              <a:rPr lang="es-ES_tradnl" altLang="es-AR" smtClean="0"/>
              <a:t>Quinto nivel</a:t>
            </a:r>
            <a:endParaRPr lang="es-ES" altLang="es-AR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4826CE8-A91F-4110-8ADB-7074D6C81F0E}" type="datetimeFigureOut">
              <a:rPr lang="es-E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23/04/2015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71C617B-134C-4F07-9D5D-260731688F45}" type="slidenum">
              <a:rPr lang="es-ES" altLang="es-AR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15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s-ES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>
              <a:defRPr/>
            </a:pPr>
            <a:fld id="{F385E9DD-ECD7-4355-916C-3EE01D929ABC}" type="datetimeFigureOut">
              <a:rPr lang="es-ES">
                <a:latin typeface="Calibri" pitchFamily="34" charset="0"/>
                <a:ea typeface="MS PGothic" pitchFamily="34" charset="-128"/>
              </a:rPr>
              <a:pPr defTabSz="457200">
                <a:defRPr/>
              </a:pPr>
              <a:t>23/04/2015</a:t>
            </a:fld>
            <a:endParaRPr lang="es-E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>
              <a:defRPr/>
            </a:pPr>
            <a:fld id="{4BD341C0-9BB6-4120-B156-4B5A00F84C3D}" type="slidenum">
              <a:rPr lang="es-ES">
                <a:latin typeface="Calibri" pitchFamily="34" charset="0"/>
                <a:ea typeface="MS PGothic" pitchFamily="34" charset="-128"/>
              </a:rPr>
              <a:pPr defTabSz="457200">
                <a:defRPr/>
              </a:pPr>
              <a:t>‹Nº›</a:t>
            </a:fld>
            <a:endParaRPr lang="es-ES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1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46B2EF-CD04-47F2-959E-FFEBE7B1466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95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82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50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46B2EF-CD04-47F2-959E-FFEBE7B1466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48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259F6F4F-73BC-4E01-9DA4-4775884F3DB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4/23/2015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D199216B-7608-49DB-9EA9-0173565F5FD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293"/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66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46B2EF-CD04-47F2-959E-FFEBE7B1466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51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46B2EF-CD04-47F2-959E-FFEBE7B1466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558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8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9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1.wm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7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5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63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Hoja_de_c_lculo_de_Microsoft_Office_Excel_97-20032.xls"/><Relationship Id="rId4" Type="http://schemas.openxmlformats.org/officeDocument/2006/relationships/oleObject" Target="../embeddings/Hoja_de_c_lculo_de_Microsoft_Office_Excel_97-20031.xls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7.xml"/><Relationship Id="rId4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25.xml"/><Relationship Id="rId5" Type="http://schemas.openxmlformats.org/officeDocument/2006/relationships/image" Target="../media/image91.jpeg"/><Relationship Id="rId4" Type="http://schemas.openxmlformats.org/officeDocument/2006/relationships/image" Target="../media/image90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3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.wm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0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oleObject" Target="../embeddings/oleObject15.bin"/><Relationship Id="rId26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4.png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oleObject" Target="../embeddings/oleObject14.bin"/><Relationship Id="rId25" Type="http://schemas.openxmlformats.org/officeDocument/2006/relationships/image" Target="../media/image38.png"/><Relationship Id="rId2" Type="http://schemas.openxmlformats.org/officeDocument/2006/relationships/slideLayout" Target="../slideLayouts/slideLayout121.xml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33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24" Type="http://schemas.openxmlformats.org/officeDocument/2006/relationships/image" Target="../media/image37.png"/><Relationship Id="rId5" Type="http://schemas.openxmlformats.org/officeDocument/2006/relationships/image" Target="../media/image22.png"/><Relationship Id="rId15" Type="http://schemas.openxmlformats.org/officeDocument/2006/relationships/oleObject" Target="../embeddings/oleObject12.bin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7.jpeg"/><Relationship Id="rId19" Type="http://schemas.openxmlformats.org/officeDocument/2006/relationships/image" Target="../media/image32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25" r="2625" b="45761"/>
          <a:stretch>
            <a:fillRect/>
          </a:stretch>
        </p:blipFill>
        <p:spPr bwMode="auto">
          <a:xfrm>
            <a:off x="0" y="-26988"/>
            <a:ext cx="12192000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0" y="6705364"/>
            <a:ext cx="12192000" cy="1800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s-AR">
              <a:solidFill>
                <a:prstClr val="white"/>
              </a:solidFill>
            </a:endParaRPr>
          </a:p>
        </p:txBody>
      </p:sp>
      <p:sp>
        <p:nvSpPr>
          <p:cNvPr id="15367" name="7 CuadroTexto"/>
          <p:cNvSpPr txBox="1">
            <a:spLocks noChangeArrowheads="1"/>
          </p:cNvSpPr>
          <p:nvPr/>
        </p:nvSpPr>
        <p:spPr bwMode="auto">
          <a:xfrm>
            <a:off x="405430" y="4792320"/>
            <a:ext cx="46698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hangingPunct="1"/>
            <a:r>
              <a:rPr lang="es-AR" sz="2400" b="1" i="1" dirty="0" smtClean="0">
                <a:solidFill>
                  <a:srgbClr val="000000"/>
                </a:solidFill>
              </a:rPr>
              <a:t>Valeria </a:t>
            </a:r>
            <a:r>
              <a:rPr lang="es-AR" sz="2400" b="1" i="1" dirty="0" err="1" smtClean="0">
                <a:solidFill>
                  <a:srgbClr val="000000"/>
                </a:solidFill>
              </a:rPr>
              <a:t>Caceres</a:t>
            </a:r>
            <a:r>
              <a:rPr lang="es-AR" sz="2400" b="1" i="1" dirty="0" smtClean="0">
                <a:solidFill>
                  <a:srgbClr val="000000"/>
                </a:solidFill>
              </a:rPr>
              <a:t>, M.D., </a:t>
            </a:r>
            <a:r>
              <a:rPr lang="es-AR" sz="2400" b="1" i="1" dirty="0" err="1" smtClean="0">
                <a:solidFill>
                  <a:srgbClr val="000000"/>
                </a:solidFill>
              </a:rPr>
              <a:t>Ph.D.</a:t>
            </a:r>
            <a:endParaRPr lang="es-AR" sz="2400" b="1" i="1" dirty="0" smtClean="0">
              <a:solidFill>
                <a:srgbClr val="000000"/>
              </a:solidFill>
            </a:endParaRPr>
          </a:p>
          <a:p>
            <a:pPr defTabSz="457200" eaLnBrk="1" hangingPunct="1"/>
            <a:r>
              <a:rPr lang="es-AR" sz="2400" b="1" i="1" dirty="0" smtClean="0">
                <a:solidFill>
                  <a:srgbClr val="000000"/>
                </a:solidFill>
              </a:rPr>
              <a:t>Instituto </a:t>
            </a:r>
            <a:r>
              <a:rPr lang="es-AR" sz="2400" b="1" i="1" dirty="0" err="1" smtClean="0">
                <a:solidFill>
                  <a:srgbClr val="000000"/>
                </a:solidFill>
              </a:rPr>
              <a:t>Angel</a:t>
            </a:r>
            <a:r>
              <a:rPr lang="es-AR" sz="2400" b="1" i="1" dirty="0" smtClean="0">
                <a:solidFill>
                  <a:srgbClr val="000000"/>
                </a:solidFill>
              </a:rPr>
              <a:t> H </a:t>
            </a:r>
            <a:r>
              <a:rPr lang="es-AR" sz="2400" b="1" i="1" dirty="0" err="1" smtClean="0">
                <a:solidFill>
                  <a:srgbClr val="000000"/>
                </a:solidFill>
              </a:rPr>
              <a:t>Roffo</a:t>
            </a:r>
            <a:r>
              <a:rPr lang="es-AR" sz="2400" b="1" i="1" dirty="0" smtClean="0">
                <a:solidFill>
                  <a:srgbClr val="000000"/>
                </a:solidFill>
              </a:rPr>
              <a:t> </a:t>
            </a:r>
          </a:p>
          <a:p>
            <a:pPr defTabSz="457200" eaLnBrk="1" hangingPunct="1"/>
            <a:r>
              <a:rPr lang="es-AR" sz="2400" b="1" i="1" dirty="0" smtClean="0">
                <a:solidFill>
                  <a:srgbClr val="000000"/>
                </a:solidFill>
              </a:rPr>
              <a:t>Universidad de Buenos Aires</a:t>
            </a:r>
          </a:p>
          <a:p>
            <a:pPr defTabSz="457200" eaLnBrk="1" hangingPunct="1"/>
            <a:r>
              <a:rPr lang="es-AR" sz="2400" b="1" i="1" dirty="0" smtClean="0">
                <a:solidFill>
                  <a:srgbClr val="000000"/>
                </a:solidFill>
              </a:rPr>
              <a:t> Buenos Aires ,  23 de  abril de 2015</a:t>
            </a:r>
          </a:p>
        </p:txBody>
      </p:sp>
      <p:sp>
        <p:nvSpPr>
          <p:cNvPr id="15368" name="TextBox 4"/>
          <p:cNvSpPr txBox="1">
            <a:spLocks noChangeArrowheads="1"/>
          </p:cNvSpPr>
          <p:nvPr/>
        </p:nvSpPr>
        <p:spPr bwMode="auto">
          <a:xfrm>
            <a:off x="258235" y="2928938"/>
            <a:ext cx="116310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hangingPunct="1"/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Revisión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enfermedad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HER2 +</a:t>
            </a:r>
            <a:r>
              <a:rPr lang="es-AR" sz="2400" b="1" dirty="0" smtClean="0">
                <a:solidFill>
                  <a:prstClr val="black"/>
                </a:solidFill>
                <a:latin typeface="Calibri"/>
              </a:rPr>
              <a:t>	</a:t>
            </a:r>
          </a:p>
          <a:p>
            <a:pPr marL="0" lvl="1" defTabSz="457200" eaLnBrk="1" hangingPunct="1"/>
            <a:r>
              <a:rPr lang="en-US" sz="1600" i="1" dirty="0" smtClean="0">
                <a:solidFill>
                  <a:srgbClr val="000000"/>
                </a:solidFill>
              </a:rPr>
              <a:t>Mark M. </a:t>
            </a:r>
            <a:r>
              <a:rPr lang="en-US" sz="1600" i="1" dirty="0" err="1" smtClean="0">
                <a:solidFill>
                  <a:srgbClr val="000000"/>
                </a:solidFill>
              </a:rPr>
              <a:t>Moasser</a:t>
            </a:r>
            <a:r>
              <a:rPr lang="en-US" sz="1600" i="1" dirty="0" smtClean="0">
                <a:solidFill>
                  <a:srgbClr val="000000"/>
                </a:solidFill>
              </a:rPr>
              <a:t>, MD</a:t>
            </a:r>
          </a:p>
          <a:p>
            <a:pPr marL="0" lvl="1" defTabSz="457200" eaLnBrk="1" hangingPunct="1"/>
            <a:r>
              <a:rPr lang="en-US" sz="1600" i="1" dirty="0" smtClean="0">
                <a:solidFill>
                  <a:srgbClr val="000000"/>
                </a:solidFill>
              </a:rPr>
              <a:t>Helen Diller Family Comprehensive Cancer Center</a:t>
            </a:r>
          </a:p>
          <a:p>
            <a:pPr marL="0" lvl="1" defTabSz="457200" eaLnBrk="1" hangingPunct="1"/>
            <a:r>
              <a:rPr lang="en-US" sz="1600" i="1" dirty="0" smtClean="0">
                <a:solidFill>
                  <a:srgbClr val="000000"/>
                </a:solidFill>
              </a:rPr>
              <a:t>University of California, San Francisco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2385006"/>
            <a:ext cx="12192000" cy="18002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s-AR">
              <a:solidFill>
                <a:prstClr val="white"/>
              </a:solidFill>
            </a:endParaRPr>
          </a:p>
        </p:txBody>
      </p:sp>
      <p:pic>
        <p:nvPicPr>
          <p:cNvPr id="493570" name="Picture 2" descr="C:\Users\Box-I\Desktop\Captura de pantalla 2015-04-23 a la(s) 08.39.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4395" y="1046603"/>
            <a:ext cx="1063696" cy="1010511"/>
          </a:xfrm>
          <a:prstGeom prst="rect">
            <a:avLst/>
          </a:prstGeom>
          <a:noFill/>
        </p:spPr>
      </p:pic>
      <p:pic>
        <p:nvPicPr>
          <p:cNvPr id="493571" name="Picture 3" descr="C:\Users\Box-I\Desktop\Captura de pantalla 2015-04-23 a la(s) 08.39.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025" y="1192501"/>
            <a:ext cx="1559804" cy="869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214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1266" y="2829580"/>
            <a:ext cx="851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2800" b="1" dirty="0" smtClean="0">
                <a:solidFill>
                  <a:srgbClr val="FFFFFF"/>
                </a:solidFill>
                <a:latin typeface="Arial"/>
              </a:rPr>
              <a:t>Clinical </a:t>
            </a:r>
            <a:r>
              <a:rPr lang="en-US" sz="2800" b="1" dirty="0">
                <a:solidFill>
                  <a:srgbClr val="FFFFFF"/>
                </a:solidFill>
                <a:latin typeface="Arial"/>
              </a:rPr>
              <a:t>studies of PIK3CA/PTEN as biomarkers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19331260"/>
      </p:ext>
    </p:extLst>
  </p:cSld>
  <p:clrMapOvr>
    <a:masterClrMapping/>
  </p:clrMapOvr>
  <p:transition spd="slow" advTm="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53"/>
          <p:cNvSpPr txBox="1"/>
          <p:nvPr/>
        </p:nvSpPr>
        <p:spPr>
          <a:xfrm>
            <a:off x="2211266" y="2829580"/>
            <a:ext cx="7694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2800" dirty="0">
                <a:solidFill>
                  <a:srgbClr val="FFFFFF"/>
                </a:solidFill>
              </a:rPr>
              <a:t>clinical studies of PIK3CA/PTEN as biomarkers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34000" y="1061646"/>
            <a:ext cx="2743200" cy="584775"/>
            <a:chOff x="2819400" y="685800"/>
            <a:chExt cx="2743200" cy="584775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2819400" y="700314"/>
              <a:ext cx="2743200" cy="5334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819400" y="685800"/>
              <a:ext cx="25779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Jensen et al, Ann of </a:t>
              </a:r>
              <a:r>
                <a:rPr lang="en-US" sz="800" dirty="0" err="1">
                  <a:solidFill>
                    <a:srgbClr val="FFFF00"/>
                  </a:solidFill>
                </a:rPr>
                <a:t>Oncol</a:t>
              </a:r>
              <a:r>
                <a:rPr lang="en-US" sz="800" dirty="0">
                  <a:solidFill>
                    <a:srgbClr val="FFFF00"/>
                  </a:solidFill>
                </a:rPr>
                <a:t> 2012; 23: 2034-42.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Danish adjuvant chemo/</a:t>
              </a:r>
              <a:r>
                <a:rPr lang="en-US" sz="800" dirty="0" err="1">
                  <a:solidFill>
                    <a:srgbClr val="FFFFFF"/>
                  </a:solidFill>
                </a:rPr>
                <a:t>trastuzumab</a:t>
              </a:r>
              <a:r>
                <a:rPr lang="en-US" sz="800" dirty="0">
                  <a:solidFill>
                    <a:srgbClr val="FFFFFF"/>
                  </a:solidFill>
                </a:rPr>
                <a:t> cohort; N=240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mPIK3CA has no effect on DFS, but worse OS 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PTEN uninformative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4000" y="1630181"/>
            <a:ext cx="2743200" cy="461665"/>
            <a:chOff x="2819400" y="1066800"/>
            <a:chExt cx="2743200" cy="461665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2819400" y="10668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19400" y="1066800"/>
              <a:ext cx="24657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Wang et al, BMC Cancer 2011; 11: 248.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Selected cohort; N=57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mPIK3CA confers worse prognosis on chemo/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endParaRPr lang="en-US" sz="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34000" y="5649326"/>
            <a:ext cx="2743200" cy="461665"/>
            <a:chOff x="2819400" y="5558135"/>
            <a:chExt cx="2743200" cy="461665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2819400" y="5569022"/>
              <a:ext cx="2743200" cy="431799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400" y="5558135"/>
              <a:ext cx="21964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Fujita et al, Br J Cancer 2006; 94: 247-52.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Japanese case series; N=17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Low PTEN confers resistance to chemo/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endParaRPr lang="en-US" sz="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34000" y="6091536"/>
            <a:ext cx="2743200" cy="461665"/>
            <a:chOff x="2819400" y="6015335"/>
            <a:chExt cx="2743200" cy="461665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2819400" y="6029849"/>
              <a:ext cx="2743200" cy="431799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19400" y="6015335"/>
              <a:ext cx="2161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Nagata et al, Cancer Cell 2004; 6: 117-27.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N=47 chemo/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r>
                <a:rPr lang="en-US" sz="800" dirty="0">
                  <a:solidFill>
                    <a:srgbClr val="FFFFFF"/>
                  </a:solidFill>
                </a:rPr>
                <a:t>; N=37 chemo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PTEN low confers resistance to chemo/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endParaRPr lang="en-US" sz="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34000" y="5076511"/>
            <a:ext cx="2743200" cy="584775"/>
            <a:chOff x="2819400" y="4872335"/>
            <a:chExt cx="2743200" cy="584775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819400" y="4904993"/>
              <a:ext cx="2743200" cy="5334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19400" y="4872335"/>
              <a:ext cx="2743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Berns</a:t>
              </a:r>
              <a:r>
                <a:rPr lang="en-US" sz="800" dirty="0">
                  <a:solidFill>
                    <a:srgbClr val="FFFF00"/>
                  </a:solidFill>
                </a:rPr>
                <a:t> et al, Cancer Cell 2007; 12: 395-402.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2 case series MDACC and Netherlands; N=55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or PTEN low not significant alone, 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but together confer worse prognosis on chemo/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endParaRPr lang="en-US" sz="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34000" y="3011616"/>
            <a:ext cx="2895600" cy="584775"/>
            <a:chOff x="2819400" y="4092714"/>
            <a:chExt cx="2895600" cy="584775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2819400" y="4111173"/>
              <a:ext cx="2743200" cy="523089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19400" y="4092714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Baselga</a:t>
              </a:r>
              <a:r>
                <a:rPr lang="en-US" sz="800" dirty="0">
                  <a:solidFill>
                    <a:srgbClr val="FFFF00"/>
                  </a:solidFill>
                </a:rPr>
                <a:t> et al, Cancer Res 2012;72(S24):Abstract nr S5-1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CLEOPATRA metastatic study, N&gt;500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worse prognosis, 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but not predictive for </a:t>
              </a:r>
              <a:r>
                <a:rPr lang="en-US" sz="800" dirty="0" err="1">
                  <a:solidFill>
                    <a:srgbClr val="FFFFFF"/>
                  </a:solidFill>
                </a:rPr>
                <a:t>pertuzumab</a:t>
              </a:r>
              <a:r>
                <a:rPr lang="en-US" sz="800" dirty="0">
                  <a:solidFill>
                    <a:srgbClr val="FFFFFF"/>
                  </a:solidFill>
                </a:rPr>
                <a:t>;  PTEN uninformative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334000" y="3546266"/>
            <a:ext cx="2743200" cy="462355"/>
            <a:chOff x="2819400" y="685800"/>
            <a:chExt cx="2743200" cy="462355"/>
          </a:xfrm>
        </p:grpSpPr>
        <p:sp>
          <p:nvSpPr>
            <p:cNvPr id="148" name="Rounded Rectangle 147"/>
            <p:cNvSpPr/>
            <p:nvPr/>
          </p:nvSpPr>
          <p:spPr bwMode="auto">
            <a:xfrm>
              <a:off x="2819400" y="700314"/>
              <a:ext cx="2743200" cy="447841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819400" y="685800"/>
              <a:ext cx="2132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Contreras et al, SABCS 2013; PD1-2.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Neo-adjuvant lap/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r>
                <a:rPr lang="en-US" sz="800" dirty="0">
                  <a:solidFill>
                    <a:srgbClr val="FFFFFF"/>
                  </a:solidFill>
                </a:rPr>
                <a:t>; N= 31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mPIK3CA or low PTEN have reduced </a:t>
              </a:r>
              <a:r>
                <a:rPr lang="en-US" sz="800" dirty="0" err="1">
                  <a:solidFill>
                    <a:srgbClr val="FFFFFF"/>
                  </a:solidFill>
                </a:rPr>
                <a:t>pCR</a:t>
              </a:r>
              <a:endParaRPr lang="en-US" sz="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34000" y="3994721"/>
            <a:ext cx="2895600" cy="584775"/>
            <a:chOff x="2819400" y="2768025"/>
            <a:chExt cx="2895600" cy="584775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2819400" y="2797629"/>
              <a:ext cx="2743200" cy="5334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9400" y="2768025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Dave et al, JCO 2011; 29: 166-73.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2 neo-adjuvant trials at Baylor, N=35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or low PTEN individually not significant,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but together correlate with reduced </a:t>
              </a:r>
              <a:r>
                <a:rPr lang="en-US" sz="800" dirty="0" err="1">
                  <a:solidFill>
                    <a:srgbClr val="FFFFFF"/>
                  </a:solidFill>
                </a:rPr>
                <a:t>pCR</a:t>
              </a:r>
              <a:endParaRPr lang="en-US" sz="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34001" y="2099156"/>
            <a:ext cx="2868093" cy="461665"/>
            <a:chOff x="2819400" y="1752600"/>
            <a:chExt cx="2868093" cy="461665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2819400" y="17526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19400" y="1752600"/>
              <a:ext cx="2868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Loibl</a:t>
              </a:r>
              <a:r>
                <a:rPr lang="en-US" sz="800" dirty="0">
                  <a:solidFill>
                    <a:srgbClr val="FFFF00"/>
                  </a:solidFill>
                </a:rPr>
                <a:t> et al, JCO 2014; 32: 3212-20.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Three </a:t>
              </a:r>
              <a:r>
                <a:rPr lang="en-US" sz="800" dirty="0" err="1">
                  <a:solidFill>
                    <a:srgbClr val="FFFFFF"/>
                  </a:solidFill>
                </a:rPr>
                <a:t>Gepar</a:t>
              </a:r>
              <a:r>
                <a:rPr lang="en-US" sz="800" dirty="0">
                  <a:solidFill>
                    <a:srgbClr val="FFFFFF"/>
                  </a:solidFill>
                </a:rPr>
                <a:t> neo-adjuvant trials; N=504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mPIK3CA cancers have reduced </a:t>
              </a:r>
              <a:r>
                <a:rPr lang="en-US" sz="800" dirty="0" err="1">
                  <a:solidFill>
                    <a:srgbClr val="FFFFFF"/>
                  </a:solidFill>
                </a:rPr>
                <a:t>pCR</a:t>
              </a:r>
              <a:r>
                <a:rPr lang="en-US" sz="800" dirty="0">
                  <a:solidFill>
                    <a:srgbClr val="FFFFFF"/>
                  </a:solidFill>
                </a:rPr>
                <a:t> rate, but same DFS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34000" y="4543249"/>
            <a:ext cx="2819400" cy="584775"/>
            <a:chOff x="2819400" y="3377625"/>
            <a:chExt cx="2819400" cy="584775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2819400" y="3399972"/>
              <a:ext cx="2743200" cy="5334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19400" y="3377625"/>
              <a:ext cx="2819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Guarneri et al, ESMO 2014, </a:t>
              </a:r>
              <a:r>
                <a:rPr lang="en-US" sz="800" dirty="0" err="1">
                  <a:solidFill>
                    <a:srgbClr val="FFFF00"/>
                  </a:solidFill>
                </a:rPr>
                <a:t>Abtr</a:t>
              </a:r>
              <a:r>
                <a:rPr lang="en-US" sz="800" dirty="0">
                  <a:solidFill>
                    <a:srgbClr val="FFFF00"/>
                  </a:solidFill>
                </a:rPr>
                <a:t> #254O</a:t>
              </a:r>
            </a:p>
            <a:p>
              <a:pPr defTabSz="914293"/>
              <a:r>
                <a:rPr lang="en-US" sz="800" dirty="0" err="1">
                  <a:solidFill>
                    <a:srgbClr val="FFFFFF"/>
                  </a:solidFill>
                </a:rPr>
                <a:t>Neoadjuvant</a:t>
              </a:r>
              <a:r>
                <a:rPr lang="en-US" sz="800" dirty="0">
                  <a:solidFill>
                    <a:srgbClr val="FFFFFF"/>
                  </a:solidFill>
                </a:rPr>
                <a:t> </a:t>
              </a:r>
              <a:r>
                <a:rPr lang="en-US" sz="800" dirty="0" err="1">
                  <a:solidFill>
                    <a:srgbClr val="FFFFFF"/>
                  </a:solidFill>
                </a:rPr>
                <a:t>CherLOB</a:t>
              </a:r>
              <a:r>
                <a:rPr lang="en-US" sz="800" dirty="0">
                  <a:solidFill>
                    <a:srgbClr val="FFFFFF"/>
                  </a:solidFill>
                </a:rPr>
                <a:t> chemo/lap/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r>
                <a:rPr lang="en-US" sz="800" dirty="0">
                  <a:solidFill>
                    <a:srgbClr val="FFFFFF"/>
                  </a:solidFill>
                </a:rPr>
                <a:t> study; N=106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not significant for 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r>
                <a:rPr lang="en-US" sz="800" dirty="0">
                  <a:solidFill>
                    <a:srgbClr val="FFFFFF"/>
                  </a:solidFill>
                </a:rPr>
                <a:t>, 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but significant for </a:t>
              </a:r>
              <a:r>
                <a:rPr lang="en-US" sz="800" dirty="0" err="1">
                  <a:solidFill>
                    <a:srgbClr val="FFFFFF"/>
                  </a:solidFill>
                </a:rPr>
                <a:t>tras+lap</a:t>
              </a:r>
              <a:r>
                <a:rPr lang="en-US" sz="800" dirty="0">
                  <a:solidFill>
                    <a:srgbClr val="FFFFFF"/>
                  </a:solidFill>
                </a:rPr>
                <a:t> resistance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34000" y="2563851"/>
            <a:ext cx="2743200" cy="461665"/>
            <a:chOff x="2819400" y="2209800"/>
            <a:chExt cx="2743200" cy="461665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2819400" y="22098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19400" y="2209800"/>
              <a:ext cx="27190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Baselga</a:t>
              </a:r>
              <a:r>
                <a:rPr lang="en-US" sz="800" dirty="0">
                  <a:solidFill>
                    <a:srgbClr val="FFFF00"/>
                  </a:solidFill>
                </a:rPr>
                <a:t> et al, </a:t>
              </a:r>
              <a:r>
                <a:rPr lang="en-US" sz="800" dirty="0" err="1">
                  <a:solidFill>
                    <a:srgbClr val="FFFF00"/>
                  </a:solidFill>
                </a:rPr>
                <a:t>Europ</a:t>
              </a:r>
              <a:r>
                <a:rPr lang="en-US" sz="800" dirty="0">
                  <a:solidFill>
                    <a:srgbClr val="FFFF00"/>
                  </a:solidFill>
                </a:rPr>
                <a:t> Cancer </a:t>
              </a:r>
              <a:r>
                <a:rPr lang="en-US" sz="800" dirty="0" err="1">
                  <a:solidFill>
                    <a:srgbClr val="FFFF00"/>
                  </a:solidFill>
                </a:rPr>
                <a:t>Congr</a:t>
              </a:r>
              <a:r>
                <a:rPr lang="en-US" sz="800" dirty="0">
                  <a:solidFill>
                    <a:srgbClr val="FFFF00"/>
                  </a:solidFill>
                </a:rPr>
                <a:t> 2013; </a:t>
              </a:r>
              <a:r>
                <a:rPr lang="en-US" sz="800" dirty="0" err="1">
                  <a:solidFill>
                    <a:srgbClr val="FFFF00"/>
                  </a:solidFill>
                </a:rPr>
                <a:t>Abtrs</a:t>
              </a:r>
              <a:r>
                <a:rPr lang="en-US" sz="800" dirty="0">
                  <a:solidFill>
                    <a:srgbClr val="FFFF00"/>
                  </a:solidFill>
                </a:rPr>
                <a:t> #1859</a:t>
              </a:r>
            </a:p>
            <a:p>
              <a:pPr defTabSz="914293"/>
              <a:r>
                <a:rPr lang="en-US" sz="800" dirty="0" err="1">
                  <a:solidFill>
                    <a:srgbClr val="FFFFFF"/>
                  </a:solidFill>
                </a:rPr>
                <a:t>NeoALLTO</a:t>
              </a:r>
              <a:r>
                <a:rPr lang="en-US" sz="800" dirty="0">
                  <a:solidFill>
                    <a:srgbClr val="FFFFFF"/>
                  </a:solidFill>
                </a:rPr>
                <a:t> </a:t>
              </a:r>
              <a:r>
                <a:rPr lang="en-US" sz="800" dirty="0" err="1">
                  <a:solidFill>
                    <a:srgbClr val="FFFFFF"/>
                  </a:solidFill>
                </a:rPr>
                <a:t>tras</a:t>
              </a:r>
              <a:r>
                <a:rPr lang="en-US" sz="800" dirty="0">
                  <a:solidFill>
                    <a:srgbClr val="FFFFFF"/>
                  </a:solidFill>
                </a:rPr>
                <a:t>/lap trial; N=355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lower </a:t>
              </a:r>
              <a:r>
                <a:rPr lang="en-US" sz="800" dirty="0" err="1">
                  <a:solidFill>
                    <a:srgbClr val="FFFFFF"/>
                  </a:solidFill>
                </a:rPr>
                <a:t>pCR</a:t>
              </a:r>
              <a:r>
                <a:rPr lang="en-US" sz="800" dirty="0">
                  <a:solidFill>
                    <a:srgbClr val="FFFFFF"/>
                  </a:solidFill>
                </a:rPr>
                <a:t>, DFS not reported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8153400" y="1371600"/>
            <a:ext cx="2159690" cy="2362200"/>
            <a:chOff x="5943600" y="685800"/>
            <a:chExt cx="2159690" cy="2362200"/>
          </a:xfrm>
        </p:grpSpPr>
        <p:grpSp>
          <p:nvGrpSpPr>
            <p:cNvPr id="113" name="Group 112"/>
            <p:cNvGrpSpPr/>
            <p:nvPr/>
          </p:nvGrpSpPr>
          <p:grpSpPr>
            <a:xfrm>
              <a:off x="6705600" y="1219200"/>
              <a:ext cx="1397690" cy="838200"/>
              <a:chOff x="6831910" y="1219200"/>
              <a:chExt cx="1397690" cy="838200"/>
            </a:xfrm>
          </p:grpSpPr>
          <p:sp>
            <p:nvSpPr>
              <p:cNvPr id="98" name="Oval 97"/>
              <p:cNvSpPr/>
              <p:nvPr/>
            </p:nvSpPr>
            <p:spPr bwMode="auto">
              <a:xfrm>
                <a:off x="6831910" y="1219200"/>
                <a:ext cx="1371600" cy="838200"/>
              </a:xfrm>
              <a:prstGeom prst="ellipse">
                <a:avLst/>
              </a:prstGeom>
              <a:solidFill>
                <a:schemeClr val="accent1">
                  <a:lumMod val="2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831910" y="1435840"/>
                <a:ext cx="13976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293"/>
                <a:r>
                  <a:rPr lang="en-US" sz="1200" dirty="0">
                    <a:solidFill>
                      <a:srgbClr val="FFFFFF"/>
                    </a:solidFill>
                  </a:rPr>
                  <a:t>PIK3CA mutation </a:t>
                </a:r>
              </a:p>
              <a:p>
                <a:pPr algn="ctr" defTabSz="914293"/>
                <a:r>
                  <a:rPr lang="en-US" sz="1200" dirty="0">
                    <a:solidFill>
                      <a:srgbClr val="FFFFFF"/>
                    </a:solidFill>
                  </a:rPr>
                  <a:t>less responsive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5943600" y="685800"/>
              <a:ext cx="793376" cy="2362200"/>
              <a:chOff x="5791200" y="685800"/>
              <a:chExt cx="1348739" cy="2362200"/>
            </a:xfrm>
          </p:grpSpPr>
          <p:cxnSp>
            <p:nvCxnSpPr>
              <p:cNvPr id="35" name="Straight Connector 34"/>
              <p:cNvCxnSpPr/>
              <p:nvPr/>
            </p:nvCxnSpPr>
            <p:spPr bwMode="auto">
              <a:xfrm>
                <a:off x="5791200" y="1143000"/>
                <a:ext cx="1219199" cy="3048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5791200" y="1600200"/>
                <a:ext cx="121919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flipV="1">
                <a:off x="5791200" y="1752600"/>
                <a:ext cx="1219200" cy="28665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flipV="1">
                <a:off x="5791200" y="1937658"/>
                <a:ext cx="1219200" cy="57331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 flipV="1">
                <a:off x="5791200" y="2057400"/>
                <a:ext cx="1295400" cy="990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 bwMode="auto">
              <a:xfrm>
                <a:off x="5791200" y="685800"/>
                <a:ext cx="1348739" cy="609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17" name="Group 116"/>
          <p:cNvGrpSpPr/>
          <p:nvPr/>
        </p:nvGrpSpPr>
        <p:grpSpPr>
          <a:xfrm>
            <a:off x="8153400" y="3810001"/>
            <a:ext cx="1905000" cy="1600201"/>
            <a:chOff x="5943600" y="3276600"/>
            <a:chExt cx="1905000" cy="1600201"/>
          </a:xfrm>
        </p:grpSpPr>
        <p:grpSp>
          <p:nvGrpSpPr>
            <p:cNvPr id="68" name="Group 67"/>
            <p:cNvGrpSpPr/>
            <p:nvPr/>
          </p:nvGrpSpPr>
          <p:grpSpPr>
            <a:xfrm>
              <a:off x="5943600" y="3276600"/>
              <a:ext cx="762000" cy="1600201"/>
              <a:chOff x="5791200" y="3276600"/>
              <a:chExt cx="990600" cy="1600201"/>
            </a:xfrm>
          </p:grpSpPr>
          <p:cxnSp>
            <p:nvCxnSpPr>
              <p:cNvPr id="46" name="Straight Connector 45"/>
              <p:cNvCxnSpPr/>
              <p:nvPr/>
            </p:nvCxnSpPr>
            <p:spPr bwMode="auto">
              <a:xfrm>
                <a:off x="5791200" y="3276600"/>
                <a:ext cx="990600" cy="609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5791200" y="3733800"/>
                <a:ext cx="990600" cy="381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5791200" y="4267200"/>
                <a:ext cx="990600" cy="762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 flipV="1">
                <a:off x="5791200" y="4532661"/>
                <a:ext cx="990600" cy="3441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2" name="Group 111"/>
            <p:cNvGrpSpPr/>
            <p:nvPr/>
          </p:nvGrpSpPr>
          <p:grpSpPr>
            <a:xfrm>
              <a:off x="6779076" y="3923061"/>
              <a:ext cx="1069524" cy="651933"/>
              <a:chOff x="6855276" y="3846861"/>
              <a:chExt cx="1069524" cy="651933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6858000" y="3846861"/>
                <a:ext cx="1066800" cy="651933"/>
              </a:xfrm>
              <a:prstGeom prst="ellipse">
                <a:avLst/>
              </a:prstGeom>
              <a:solidFill>
                <a:schemeClr val="accent1">
                  <a:lumMod val="2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855276" y="3999261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293"/>
                <a:r>
                  <a:rPr lang="en-US" sz="900" dirty="0">
                    <a:solidFill>
                      <a:srgbClr val="FFFFFF"/>
                    </a:solidFill>
                  </a:rPr>
                  <a:t>PIK3CA mutation</a:t>
                </a:r>
              </a:p>
              <a:p>
                <a:pPr algn="ctr" defTabSz="914293"/>
                <a:r>
                  <a:rPr lang="en-US" sz="900" dirty="0">
                    <a:solidFill>
                      <a:srgbClr val="FFFFFF"/>
                    </a:solidFill>
                  </a:rPr>
                  <a:t>conditional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3048000" y="1371600"/>
            <a:ext cx="2209800" cy="1905000"/>
            <a:chOff x="838200" y="1219200"/>
            <a:chExt cx="2209800" cy="1905000"/>
          </a:xfrm>
        </p:grpSpPr>
        <p:grpSp>
          <p:nvGrpSpPr>
            <p:cNvPr id="95" name="Group 94"/>
            <p:cNvGrpSpPr/>
            <p:nvPr/>
          </p:nvGrpSpPr>
          <p:grpSpPr>
            <a:xfrm>
              <a:off x="2209800" y="1219200"/>
              <a:ext cx="838200" cy="1905000"/>
              <a:chOff x="1889760" y="1219200"/>
              <a:chExt cx="1005840" cy="1905000"/>
            </a:xfrm>
          </p:grpSpPr>
          <p:cxnSp>
            <p:nvCxnSpPr>
              <p:cNvPr id="77" name="Straight Connector 76"/>
              <p:cNvCxnSpPr/>
              <p:nvPr/>
            </p:nvCxnSpPr>
            <p:spPr bwMode="auto">
              <a:xfrm flipH="1" flipV="1">
                <a:off x="1889760" y="2209800"/>
                <a:ext cx="1005840" cy="9144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 flipH="1">
                <a:off x="1981200" y="1219200"/>
                <a:ext cx="914400" cy="6096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9" name="Group 108"/>
            <p:cNvGrpSpPr/>
            <p:nvPr/>
          </p:nvGrpSpPr>
          <p:grpSpPr>
            <a:xfrm>
              <a:off x="838200" y="1547812"/>
              <a:ext cx="1447800" cy="814388"/>
              <a:chOff x="685800" y="1511527"/>
              <a:chExt cx="1447800" cy="814388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685800" y="1511527"/>
                <a:ext cx="1447800" cy="814388"/>
              </a:xfrm>
              <a:prstGeom prst="ellipse">
                <a:avLst/>
              </a:prstGeom>
              <a:solidFill>
                <a:srgbClr val="0066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914400" y="1676976"/>
                <a:ext cx="10326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293"/>
                <a:r>
                  <a:rPr lang="en-US" sz="1400" dirty="0">
                    <a:solidFill>
                      <a:srgbClr val="FFFFFF"/>
                    </a:solidFill>
                  </a:rPr>
                  <a:t>low PTEN </a:t>
                </a:r>
              </a:p>
              <a:p>
                <a:pPr algn="ctr" defTabSz="914293"/>
                <a:r>
                  <a:rPr lang="en-US" sz="1400" dirty="0">
                    <a:solidFill>
                      <a:srgbClr val="FFFFFF"/>
                    </a:solidFill>
                  </a:rPr>
                  <a:t>no effect</a:t>
                </a:r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3505200" y="4154139"/>
            <a:ext cx="1752600" cy="1143000"/>
            <a:chOff x="1295400" y="3733800"/>
            <a:chExt cx="1752600" cy="1143000"/>
          </a:xfrm>
        </p:grpSpPr>
        <p:grpSp>
          <p:nvGrpSpPr>
            <p:cNvPr id="96" name="Group 95"/>
            <p:cNvGrpSpPr/>
            <p:nvPr/>
          </p:nvGrpSpPr>
          <p:grpSpPr>
            <a:xfrm>
              <a:off x="2286000" y="3733800"/>
              <a:ext cx="762000" cy="1143000"/>
              <a:chOff x="1981200" y="3733800"/>
              <a:chExt cx="914400" cy="1143000"/>
            </a:xfrm>
          </p:grpSpPr>
          <p:cxnSp>
            <p:nvCxnSpPr>
              <p:cNvPr id="73" name="Straight Connector 72"/>
              <p:cNvCxnSpPr/>
              <p:nvPr/>
            </p:nvCxnSpPr>
            <p:spPr bwMode="auto">
              <a:xfrm flipH="1" flipV="1">
                <a:off x="1981200" y="4191000"/>
                <a:ext cx="914400" cy="6858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 flipH="1">
                <a:off x="1981200" y="3733800"/>
                <a:ext cx="914400" cy="2286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0" name="Group 109"/>
            <p:cNvGrpSpPr/>
            <p:nvPr/>
          </p:nvGrpSpPr>
          <p:grpSpPr>
            <a:xfrm>
              <a:off x="1295400" y="3770661"/>
              <a:ext cx="990599" cy="557212"/>
              <a:chOff x="1066800" y="3770661"/>
              <a:chExt cx="990599" cy="557212"/>
            </a:xfrm>
          </p:grpSpPr>
          <p:sp>
            <p:nvSpPr>
              <p:cNvPr id="104" name="Oval 103"/>
              <p:cNvSpPr/>
              <p:nvPr/>
            </p:nvSpPr>
            <p:spPr bwMode="auto">
              <a:xfrm>
                <a:off x="1066800" y="3770661"/>
                <a:ext cx="990599" cy="557212"/>
              </a:xfrm>
              <a:prstGeom prst="ellipse">
                <a:avLst/>
              </a:prstGeom>
              <a:solidFill>
                <a:srgbClr val="0066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163173" y="3846861"/>
                <a:ext cx="7889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293"/>
                <a:r>
                  <a:rPr lang="en-US" sz="1000" dirty="0">
                    <a:solidFill>
                      <a:srgbClr val="FFFFFF"/>
                    </a:solidFill>
                  </a:rPr>
                  <a:t>low PTEN </a:t>
                </a:r>
              </a:p>
              <a:p>
                <a:pPr algn="ctr" defTabSz="914293"/>
                <a:r>
                  <a:rPr lang="en-US" sz="1000" dirty="0">
                    <a:solidFill>
                      <a:srgbClr val="FFFFFF"/>
                    </a:solidFill>
                  </a:rPr>
                  <a:t>equivocal</a:t>
                </a: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3599300" y="3886201"/>
            <a:ext cx="1658500" cy="2325339"/>
            <a:chOff x="1389500" y="3465861"/>
            <a:chExt cx="1658500" cy="2325339"/>
          </a:xfrm>
        </p:grpSpPr>
        <p:grpSp>
          <p:nvGrpSpPr>
            <p:cNvPr id="97" name="Group 96"/>
            <p:cNvGrpSpPr/>
            <p:nvPr/>
          </p:nvGrpSpPr>
          <p:grpSpPr>
            <a:xfrm>
              <a:off x="2209800" y="3465861"/>
              <a:ext cx="838200" cy="2325339"/>
              <a:chOff x="1889760" y="3465861"/>
              <a:chExt cx="1005840" cy="2325339"/>
            </a:xfrm>
          </p:grpSpPr>
          <p:cxnSp>
            <p:nvCxnSpPr>
              <p:cNvPr id="70" name="Straight Connector 69"/>
              <p:cNvCxnSpPr/>
              <p:nvPr/>
            </p:nvCxnSpPr>
            <p:spPr bwMode="auto">
              <a:xfrm flipH="1">
                <a:off x="2072640" y="5334000"/>
                <a:ext cx="822960" cy="3686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 flipH="1" flipV="1">
                <a:off x="2072640" y="5599461"/>
                <a:ext cx="822960" cy="19173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 flipH="1">
                <a:off x="1889760" y="3465861"/>
                <a:ext cx="1005840" cy="16764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1" name="Group 110"/>
            <p:cNvGrpSpPr/>
            <p:nvPr/>
          </p:nvGrpSpPr>
          <p:grpSpPr>
            <a:xfrm>
              <a:off x="1389500" y="5179122"/>
              <a:ext cx="896500" cy="496539"/>
              <a:chOff x="1160900" y="5102922"/>
              <a:chExt cx="896500" cy="496539"/>
            </a:xfrm>
          </p:grpSpPr>
          <p:sp>
            <p:nvSpPr>
              <p:cNvPr id="105" name="Oval 104"/>
              <p:cNvSpPr/>
              <p:nvPr/>
            </p:nvSpPr>
            <p:spPr bwMode="auto">
              <a:xfrm>
                <a:off x="1174664" y="5102922"/>
                <a:ext cx="882736" cy="496539"/>
              </a:xfrm>
              <a:prstGeom prst="ellipse">
                <a:avLst/>
              </a:prstGeom>
              <a:solidFill>
                <a:srgbClr val="006699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160900" y="5189433"/>
                <a:ext cx="896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293"/>
                <a:r>
                  <a:rPr lang="en-US" sz="900" dirty="0">
                    <a:solidFill>
                      <a:srgbClr val="FFFFFF"/>
                    </a:solidFill>
                  </a:rPr>
                  <a:t>low PTEN </a:t>
                </a:r>
              </a:p>
              <a:p>
                <a:pPr algn="ctr" defTabSz="914293"/>
                <a:r>
                  <a:rPr lang="en-US" sz="900" dirty="0">
                    <a:solidFill>
                      <a:srgbClr val="FFFFFF"/>
                    </a:solidFill>
                  </a:rPr>
                  <a:t>less response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1600200" y="1447798"/>
            <a:ext cx="3657600" cy="3810002"/>
            <a:chOff x="76200" y="1447798"/>
            <a:chExt cx="3657600" cy="3810002"/>
          </a:xfrm>
        </p:grpSpPr>
        <p:sp>
          <p:nvSpPr>
            <p:cNvPr id="152" name="Rounded Rectangle 151"/>
            <p:cNvSpPr/>
            <p:nvPr/>
          </p:nvSpPr>
          <p:spPr bwMode="auto">
            <a:xfrm>
              <a:off x="76201" y="1447798"/>
              <a:ext cx="3657599" cy="3810002"/>
            </a:xfrm>
            <a:prstGeom prst="roundRect">
              <a:avLst>
                <a:gd name="adj" fmla="val 9753"/>
              </a:avLst>
            </a:prstGeom>
            <a:solidFill>
              <a:srgbClr val="00001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200" y="2187476"/>
              <a:ext cx="364645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FFFFFF"/>
                  </a:solidFill>
                </a:rPr>
                <a:t>PTEN vs PIK3CA conflicting </a:t>
              </a:r>
            </a:p>
            <a:p>
              <a:pPr defTabSz="914293"/>
              <a:endParaRPr lang="en-US" sz="1600" dirty="0">
                <a:solidFill>
                  <a:srgbClr val="FFFFFF"/>
                </a:solidFill>
              </a:endParaRP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600" dirty="0" err="1">
                  <a:solidFill>
                    <a:srgbClr val="FFFFFF"/>
                  </a:solidFill>
                </a:rPr>
                <a:t>pCR</a:t>
              </a:r>
              <a:r>
                <a:rPr lang="en-US" sz="1600" dirty="0">
                  <a:solidFill>
                    <a:srgbClr val="FFFFFF"/>
                  </a:solidFill>
                </a:rPr>
                <a:t> not supported by DFS/OS</a:t>
              </a: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endParaRPr lang="en-US" sz="1600" dirty="0">
                <a:solidFill>
                  <a:srgbClr val="FFFFFF"/>
                </a:solidFill>
              </a:endParaRP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FFFFFF"/>
                  </a:solidFill>
                </a:rPr>
                <a:t>relativity, not resistance markers</a:t>
              </a: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endParaRPr lang="en-US" sz="1600" dirty="0">
                <a:solidFill>
                  <a:srgbClr val="FFFFFF"/>
                </a:solidFill>
              </a:endParaRP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FFFFFF"/>
                  </a:solidFill>
                </a:rPr>
                <a:t>confounded by chemo resistance</a:t>
              </a: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endParaRPr lang="en-US" sz="1600" dirty="0">
                <a:solidFill>
                  <a:srgbClr val="FFFFFF"/>
                </a:solidFill>
              </a:endParaRP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FFFFFF"/>
                  </a:solidFill>
                </a:rPr>
                <a:t>confounded by </a:t>
              </a:r>
              <a:r>
                <a:rPr lang="en-US" sz="1600" dirty="0" err="1">
                  <a:solidFill>
                    <a:srgbClr val="FFFFFF"/>
                  </a:solidFill>
                </a:rPr>
                <a:t>lapatinib</a:t>
              </a:r>
              <a:r>
                <a:rPr lang="en-US" sz="1600" dirty="0">
                  <a:solidFill>
                    <a:srgbClr val="FFFFFF"/>
                  </a:solidFill>
                </a:rPr>
                <a:t> resistance</a:t>
              </a: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endParaRPr lang="en-US" sz="1600" dirty="0">
                <a:solidFill>
                  <a:srgbClr val="FFFFFF"/>
                </a:solidFill>
              </a:endParaRP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600" dirty="0">
                  <a:solidFill>
                    <a:srgbClr val="FFFFFF"/>
                  </a:solidFill>
                </a:rPr>
                <a:t>confounded by mPIK3CA biology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3400" y="1524000"/>
              <a:ext cx="26645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3200" b="1" i="1" dirty="0">
                  <a:solidFill>
                    <a:srgbClr val="DBD600"/>
                  </a:solidFill>
                </a:rPr>
                <a:t>inconclusive</a:t>
              </a: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kern="0" dirty="0">
                <a:solidFill>
                  <a:srgbClr val="FFFFFF"/>
                </a:solidFill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</a:pPr>
            <a:r>
              <a:rPr lang="en-US" sz="1200" kern="0" dirty="0">
                <a:solidFill>
                  <a:srgbClr val="FFFFFF"/>
                </a:solidFill>
              </a:rPr>
              <a:t>Contact mark.moasser@ucsf.edu for permission to reprint and/or distribute.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472718" y="543580"/>
            <a:ext cx="664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1400" dirty="0">
                <a:solidFill>
                  <a:srgbClr val="FFFFFF"/>
                </a:solidFill>
              </a:rPr>
              <a:t>Clinical studies of PTEN/PIK3CA effect on response to chemo/</a:t>
            </a:r>
            <a:r>
              <a:rPr lang="en-US" sz="1400" dirty="0" err="1">
                <a:solidFill>
                  <a:srgbClr val="FFFFFF"/>
                </a:solidFill>
              </a:rPr>
              <a:t>trastuzumab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  <a:p>
            <a:pPr algn="ctr" defTabSz="914293"/>
            <a:r>
              <a:rPr lang="en-US" sz="1400" dirty="0">
                <a:solidFill>
                  <a:srgbClr val="FFFFFF"/>
                </a:solidFill>
              </a:rPr>
              <a:t>HER2 positive neo-adjuvant studies and metastatic disease studies &amp; case series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2570961" y="5262694"/>
            <a:ext cx="2743200" cy="461665"/>
            <a:chOff x="1295400" y="685800"/>
            <a:chExt cx="2743200" cy="461665"/>
          </a:xfrm>
        </p:grpSpPr>
        <p:sp>
          <p:nvSpPr>
            <p:cNvPr id="90" name="Rounded Rectangle 89"/>
            <p:cNvSpPr/>
            <p:nvPr/>
          </p:nvSpPr>
          <p:spPr bwMode="auto">
            <a:xfrm>
              <a:off x="1295400" y="6858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295400" y="685800"/>
              <a:ext cx="2661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Li et al, Breast Cancer Res Treat 2006; 96: 91-5.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Australian case series; primary breast cancers; N=250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worse prognosis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570961" y="5719893"/>
            <a:ext cx="2743200" cy="466130"/>
            <a:chOff x="1295400" y="1286470"/>
            <a:chExt cx="2743200" cy="466130"/>
          </a:xfrm>
        </p:grpSpPr>
        <p:sp>
          <p:nvSpPr>
            <p:cNvPr id="99" name="Rounded Rectangle 98"/>
            <p:cNvSpPr/>
            <p:nvPr/>
          </p:nvSpPr>
          <p:spPr bwMode="auto">
            <a:xfrm>
              <a:off x="1295400" y="12954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295400" y="1286470"/>
              <a:ext cx="25394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Mangone</a:t>
              </a:r>
              <a:r>
                <a:rPr lang="en-US" sz="800" dirty="0">
                  <a:solidFill>
                    <a:srgbClr val="FFFF00"/>
                  </a:solidFill>
                </a:rPr>
                <a:t> et al, Clinics 2012; 67: 1285-90.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Brazilian case series, primary breast cancers; N=86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worse prognosis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2570961" y="6167736"/>
            <a:ext cx="2743200" cy="461665"/>
            <a:chOff x="1295400" y="1900535"/>
            <a:chExt cx="2743200" cy="461665"/>
          </a:xfrm>
        </p:grpSpPr>
        <p:sp>
          <p:nvSpPr>
            <p:cNvPr id="106" name="Rounded Rectangle 105"/>
            <p:cNvSpPr/>
            <p:nvPr/>
          </p:nvSpPr>
          <p:spPr bwMode="auto">
            <a:xfrm>
              <a:off x="1295400" y="19050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295400" y="1900535"/>
              <a:ext cx="2534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Lai et al, Ann </a:t>
              </a:r>
              <a:r>
                <a:rPr lang="en-US" sz="800" dirty="0" err="1">
                  <a:solidFill>
                    <a:srgbClr val="FFFF00"/>
                  </a:solidFill>
                </a:rPr>
                <a:t>Surg</a:t>
              </a:r>
              <a:r>
                <a:rPr lang="en-US" sz="800" dirty="0">
                  <a:solidFill>
                    <a:srgbClr val="FFFF00"/>
                  </a:solidFill>
                </a:rPr>
                <a:t> </a:t>
              </a:r>
              <a:r>
                <a:rPr lang="en-US" sz="800" dirty="0" err="1">
                  <a:solidFill>
                    <a:srgbClr val="FFFF00"/>
                  </a:solidFill>
                </a:rPr>
                <a:t>Oncol</a:t>
              </a:r>
              <a:r>
                <a:rPr lang="en-US" sz="800" dirty="0">
                  <a:solidFill>
                    <a:srgbClr val="FFFF00"/>
                  </a:solidFill>
                </a:rPr>
                <a:t> 2008; 15: 1064-69.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Taiwan case series; primary breast cancers; N=152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exon 20 mutation confers worse prognosis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570962" y="1416409"/>
            <a:ext cx="2839239" cy="461665"/>
            <a:chOff x="1295400" y="2510135"/>
            <a:chExt cx="2839239" cy="461665"/>
          </a:xfrm>
        </p:grpSpPr>
        <p:sp>
          <p:nvSpPr>
            <p:cNvPr id="114" name="Rounded Rectangle 113"/>
            <p:cNvSpPr/>
            <p:nvPr/>
          </p:nvSpPr>
          <p:spPr bwMode="auto">
            <a:xfrm>
              <a:off x="1295400" y="25146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295400" y="2510135"/>
              <a:ext cx="2839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Cizkova</a:t>
              </a:r>
              <a:r>
                <a:rPr lang="en-US" sz="800" dirty="0">
                  <a:solidFill>
                    <a:srgbClr val="FFFF00"/>
                  </a:solidFill>
                </a:rPr>
                <a:t> et al, Breast Cancer Res 2012; 14:R28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Case series at Inst. Curie; primary breast cancers; N=452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better prognosis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570961" y="1888123"/>
            <a:ext cx="2743200" cy="461665"/>
            <a:chOff x="1295400" y="3119735"/>
            <a:chExt cx="2743200" cy="461665"/>
          </a:xfrm>
        </p:grpSpPr>
        <p:sp>
          <p:nvSpPr>
            <p:cNvPr id="122" name="Rounded Rectangle 121"/>
            <p:cNvSpPr/>
            <p:nvPr/>
          </p:nvSpPr>
          <p:spPr bwMode="auto">
            <a:xfrm>
              <a:off x="1295400" y="31242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295400" y="3119735"/>
              <a:ext cx="2573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Kalinsky</a:t>
              </a:r>
              <a:r>
                <a:rPr lang="en-US" sz="800" dirty="0">
                  <a:solidFill>
                    <a:srgbClr val="FFFF00"/>
                  </a:solidFill>
                </a:rPr>
                <a:t> et al, </a:t>
              </a:r>
              <a:r>
                <a:rPr lang="en-US" sz="800" dirty="0" err="1">
                  <a:solidFill>
                    <a:srgbClr val="FFFF00"/>
                  </a:solidFill>
                </a:rPr>
                <a:t>Clin</a:t>
              </a:r>
              <a:r>
                <a:rPr lang="en-US" sz="800" dirty="0">
                  <a:solidFill>
                    <a:srgbClr val="FFFF00"/>
                  </a:solidFill>
                </a:rPr>
                <a:t> Cancer Res 2009; 15: 5049-59.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MSKCC case series; primary breast cancers; N=590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better prognosis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2570961" y="2357045"/>
            <a:ext cx="2743200" cy="461665"/>
            <a:chOff x="1295400" y="3729335"/>
            <a:chExt cx="2743200" cy="461665"/>
          </a:xfrm>
        </p:grpSpPr>
        <p:sp>
          <p:nvSpPr>
            <p:cNvPr id="130" name="Rounded Rectangle 129"/>
            <p:cNvSpPr/>
            <p:nvPr/>
          </p:nvSpPr>
          <p:spPr bwMode="auto">
            <a:xfrm>
              <a:off x="1295400" y="37338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295400" y="3729335"/>
              <a:ext cx="2651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Murayama et al, </a:t>
              </a:r>
              <a:r>
                <a:rPr lang="en-US" sz="800" dirty="0" err="1">
                  <a:solidFill>
                    <a:srgbClr val="FFFF00"/>
                  </a:solidFill>
                </a:rPr>
                <a:t>Clin</a:t>
              </a:r>
              <a:r>
                <a:rPr lang="en-US" sz="800" dirty="0">
                  <a:solidFill>
                    <a:srgbClr val="FFFF00"/>
                  </a:solidFill>
                </a:rPr>
                <a:t> Cancer Res 2007; 13: 408-14.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Japanese case series; primary breast cancers; N=188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better prognosis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2570961" y="2827924"/>
            <a:ext cx="2767104" cy="461665"/>
            <a:chOff x="1295400" y="4338935"/>
            <a:chExt cx="2767104" cy="461665"/>
          </a:xfrm>
        </p:grpSpPr>
        <p:sp>
          <p:nvSpPr>
            <p:cNvPr id="133" name="Rounded Rectangle 132"/>
            <p:cNvSpPr/>
            <p:nvPr/>
          </p:nvSpPr>
          <p:spPr bwMode="auto">
            <a:xfrm>
              <a:off x="1295400" y="43434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295400" y="4338935"/>
              <a:ext cx="2767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Perez-</a:t>
              </a:r>
              <a:r>
                <a:rPr lang="en-US" sz="800" dirty="0" err="1">
                  <a:solidFill>
                    <a:srgbClr val="FFFF00"/>
                  </a:solidFill>
                </a:rPr>
                <a:t>Tenorio</a:t>
              </a:r>
              <a:r>
                <a:rPr lang="en-US" sz="800" dirty="0">
                  <a:solidFill>
                    <a:srgbClr val="FFFF00"/>
                  </a:solidFill>
                </a:rPr>
                <a:t> et al, </a:t>
              </a:r>
              <a:r>
                <a:rPr lang="en-US" sz="800" dirty="0" err="1">
                  <a:solidFill>
                    <a:srgbClr val="FFFF00"/>
                  </a:solidFill>
                </a:rPr>
                <a:t>Clin</a:t>
              </a:r>
              <a:r>
                <a:rPr lang="en-US" sz="800" dirty="0">
                  <a:solidFill>
                    <a:srgbClr val="FFFF00"/>
                  </a:solidFill>
                </a:rPr>
                <a:t> Cancer Res 2007; 13: 3577-84.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Swedish case series; primary breast cancers; N=270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better prognosis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570962" y="3300473"/>
            <a:ext cx="2794355" cy="461665"/>
            <a:chOff x="1295400" y="4948535"/>
            <a:chExt cx="2794355" cy="461665"/>
          </a:xfrm>
        </p:grpSpPr>
        <p:sp>
          <p:nvSpPr>
            <p:cNvPr id="136" name="Rounded Rectangle 135"/>
            <p:cNvSpPr/>
            <p:nvPr/>
          </p:nvSpPr>
          <p:spPr bwMode="auto">
            <a:xfrm>
              <a:off x="1295400" y="49530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295400" y="4948535"/>
              <a:ext cx="2794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>
                  <a:solidFill>
                    <a:srgbClr val="FFFF00"/>
                  </a:solidFill>
                </a:rPr>
                <a:t>Sanchez et al, Breast Cancer Res 2011; 13; R21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Wash U SL case series; metastatic breast cancers; N=51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better prognosis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76286" y="4209835"/>
            <a:ext cx="2743200" cy="584775"/>
            <a:chOff x="1295400" y="5481935"/>
            <a:chExt cx="2743200" cy="584775"/>
          </a:xfrm>
        </p:grpSpPr>
        <p:sp>
          <p:nvSpPr>
            <p:cNvPr id="139" name="Rounded Rectangle 138"/>
            <p:cNvSpPr/>
            <p:nvPr/>
          </p:nvSpPr>
          <p:spPr bwMode="auto">
            <a:xfrm>
              <a:off x="1295400" y="5515428"/>
              <a:ext cx="2743200" cy="5334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295400" y="5481935"/>
              <a:ext cx="26068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Barbareschi</a:t>
              </a:r>
              <a:r>
                <a:rPr lang="en-US" sz="800" dirty="0">
                  <a:solidFill>
                    <a:srgbClr val="FFFF00"/>
                  </a:solidFill>
                </a:rPr>
                <a:t> et al, </a:t>
              </a:r>
              <a:r>
                <a:rPr lang="en-US" sz="800" dirty="0" err="1">
                  <a:solidFill>
                    <a:srgbClr val="FFFF00"/>
                  </a:solidFill>
                </a:rPr>
                <a:t>Clin</a:t>
              </a:r>
              <a:r>
                <a:rPr lang="en-US" sz="800" dirty="0">
                  <a:solidFill>
                    <a:srgbClr val="FFFF00"/>
                  </a:solidFill>
                </a:rPr>
                <a:t> Cancer Res 2007; 13: 6064-9.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Italian case series; primary breast cancers; N=163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depends on site;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confers better (exon 20) or worse (exon 9) prognosis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2570961" y="3775817"/>
            <a:ext cx="2789546" cy="461665"/>
            <a:chOff x="4724400" y="685800"/>
            <a:chExt cx="2789546" cy="461665"/>
          </a:xfrm>
        </p:grpSpPr>
        <p:sp>
          <p:nvSpPr>
            <p:cNvPr id="142" name="Rounded Rectangle 141"/>
            <p:cNvSpPr/>
            <p:nvPr/>
          </p:nvSpPr>
          <p:spPr bwMode="auto">
            <a:xfrm>
              <a:off x="4724400" y="6858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24400" y="685800"/>
              <a:ext cx="2789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Loi</a:t>
              </a:r>
              <a:r>
                <a:rPr lang="en-US" sz="800" dirty="0">
                  <a:solidFill>
                    <a:srgbClr val="FFFF00"/>
                  </a:solidFill>
                </a:rPr>
                <a:t> et al, PNAS 2010; 107: 10208-13.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Case series; primary breast cancers; N=173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confers better prognosis in ER+/HER2-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570961" y="4790145"/>
            <a:ext cx="2743200" cy="461665"/>
            <a:chOff x="4724400" y="1219200"/>
            <a:chExt cx="2743200" cy="461665"/>
          </a:xfrm>
        </p:grpSpPr>
        <p:sp>
          <p:nvSpPr>
            <p:cNvPr id="145" name="Rounded Rectangle 144"/>
            <p:cNvSpPr/>
            <p:nvPr/>
          </p:nvSpPr>
          <p:spPr bwMode="auto">
            <a:xfrm>
              <a:off x="4724400" y="1219200"/>
              <a:ext cx="2743200" cy="4572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724400" y="1219200"/>
              <a:ext cx="27206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800" dirty="0" err="1">
                  <a:solidFill>
                    <a:srgbClr val="FFFF00"/>
                  </a:solidFill>
                </a:rPr>
                <a:t>Saal</a:t>
              </a:r>
              <a:r>
                <a:rPr lang="en-US" sz="800" dirty="0">
                  <a:solidFill>
                    <a:srgbClr val="FFFF00"/>
                  </a:solidFill>
                </a:rPr>
                <a:t> et al, Cancer Res 2005, 65: 2554-9.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Case series Columbia &amp; Sweden, mixed stages; N=292</a:t>
              </a:r>
            </a:p>
            <a:p>
              <a:pPr defTabSz="914293"/>
              <a:r>
                <a:rPr lang="en-US" sz="800" dirty="0">
                  <a:solidFill>
                    <a:srgbClr val="FFFFFF"/>
                  </a:solidFill>
                </a:rPr>
                <a:t>PIK3CA mutation has no effect on prognosis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0201" y="3657600"/>
            <a:ext cx="4951997" cy="1558616"/>
            <a:chOff x="2224538" y="3657600"/>
            <a:chExt cx="4542981" cy="1558616"/>
          </a:xfrm>
        </p:grpSpPr>
        <p:sp>
          <p:nvSpPr>
            <p:cNvPr id="93" name="Rounded Rectangle 92"/>
            <p:cNvSpPr/>
            <p:nvPr/>
          </p:nvSpPr>
          <p:spPr bwMode="auto">
            <a:xfrm>
              <a:off x="2224538" y="3657600"/>
              <a:ext cx="4542981" cy="1558616"/>
            </a:xfrm>
            <a:prstGeom prst="roundRect">
              <a:avLst>
                <a:gd name="adj" fmla="val 20677"/>
              </a:avLst>
            </a:prstGeom>
            <a:solidFill>
              <a:srgbClr val="00001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601012" y="3886200"/>
              <a:ext cx="379003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1600" dirty="0">
                  <a:solidFill>
                    <a:srgbClr val="FFFF00"/>
                  </a:solidFill>
                </a:rPr>
                <a:t>Pang et al, Scientific Reports 2014; 4:6255.</a:t>
              </a:r>
            </a:p>
            <a:p>
              <a:pPr algn="ctr" defTabSz="914293"/>
              <a:r>
                <a:rPr lang="en-US" sz="1600" dirty="0">
                  <a:solidFill>
                    <a:srgbClr val="FFFFFF"/>
                  </a:solidFill>
                </a:rPr>
                <a:t>Meta-analysis; N=5719</a:t>
              </a:r>
            </a:p>
            <a:p>
              <a:pPr algn="ctr" defTabSz="914293"/>
              <a:r>
                <a:rPr lang="en-US" sz="1600" dirty="0">
                  <a:solidFill>
                    <a:srgbClr val="FFFFFF"/>
                  </a:solidFill>
                </a:rPr>
                <a:t>PIK3CA mutation confers better prognosis</a:t>
              </a:r>
            </a:p>
            <a:p>
              <a:pPr algn="ctr" defTabSz="914293"/>
              <a:r>
                <a:rPr lang="en-US" sz="1600" dirty="0">
                  <a:solidFill>
                    <a:srgbClr val="FFFFFF"/>
                  </a:solidFill>
                </a:rPr>
                <a:t>strong correlation with ER/PR positive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7315200" y="1447800"/>
            <a:ext cx="2286000" cy="4724400"/>
            <a:chOff x="5791200" y="1447800"/>
            <a:chExt cx="2286000" cy="4724400"/>
          </a:xfrm>
        </p:grpSpPr>
        <p:sp>
          <p:nvSpPr>
            <p:cNvPr id="158" name="Rounded Rectangle 157"/>
            <p:cNvSpPr/>
            <p:nvPr/>
          </p:nvSpPr>
          <p:spPr bwMode="auto">
            <a:xfrm>
              <a:off x="5791200" y="1447800"/>
              <a:ext cx="2286000" cy="4724400"/>
            </a:xfrm>
            <a:prstGeom prst="roundRect">
              <a:avLst>
                <a:gd name="adj" fmla="val 10151"/>
              </a:avLst>
            </a:prstGeom>
            <a:solidFill>
              <a:srgbClr val="00001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867400" y="5715000"/>
              <a:ext cx="21996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>
                  <a:solidFill>
                    <a:srgbClr val="FFFFFF"/>
                  </a:solidFill>
                </a:rPr>
                <a:t>The Cancer Genome Atlas Network</a:t>
              </a:r>
            </a:p>
            <a:p>
              <a:pPr defTabSz="914293"/>
              <a:r>
                <a:rPr lang="en-US" sz="1000" dirty="0">
                  <a:solidFill>
                    <a:srgbClr val="FFFFFF"/>
                  </a:solidFill>
                </a:rPr>
                <a:t>Nature 2012; 490: 61-70.</a:t>
              </a:r>
            </a:p>
          </p:txBody>
        </p: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43600" y="1592943"/>
              <a:ext cx="1929635" cy="407224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917435" y="1170802"/>
            <a:ext cx="2002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dirty="0">
                <a:solidFill>
                  <a:srgbClr val="FFFFFF"/>
                </a:solidFill>
              </a:rPr>
              <a:t>PIK3CA prognosis studies</a:t>
            </a:r>
          </a:p>
        </p:txBody>
      </p:sp>
      <p:grpSp>
        <p:nvGrpSpPr>
          <p:cNvPr id="167" name="Group 166"/>
          <p:cNvGrpSpPr/>
          <p:nvPr/>
        </p:nvGrpSpPr>
        <p:grpSpPr>
          <a:xfrm>
            <a:off x="3733800" y="2133600"/>
            <a:ext cx="5181600" cy="3200400"/>
            <a:chOff x="2590800" y="2133600"/>
            <a:chExt cx="5181600" cy="3200400"/>
          </a:xfrm>
        </p:grpSpPr>
        <p:sp>
          <p:nvSpPr>
            <p:cNvPr id="168" name="Rounded Rectangle 167"/>
            <p:cNvSpPr/>
            <p:nvPr/>
          </p:nvSpPr>
          <p:spPr bwMode="auto">
            <a:xfrm>
              <a:off x="2590800" y="2133600"/>
              <a:ext cx="5181600" cy="3200400"/>
            </a:xfrm>
            <a:prstGeom prst="roundRect">
              <a:avLst>
                <a:gd name="adj" fmla="val 20982"/>
              </a:avLst>
            </a:prstGeom>
            <a:solidFill>
              <a:srgbClr val="000019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978537" y="3568190"/>
              <a:ext cx="1745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FFFF00"/>
                  </a:solidFill>
                </a:rPr>
                <a:t>PIK3CA mutation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562600" y="3568190"/>
              <a:ext cx="1996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FFFF00"/>
                  </a:solidFill>
                </a:rPr>
                <a:t>ER positive subtype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038600" y="4643474"/>
              <a:ext cx="2281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FFFF00"/>
                  </a:solidFill>
                </a:rPr>
                <a:t>less chemo-responsive</a:t>
              </a:r>
            </a:p>
          </p:txBody>
        </p:sp>
        <p:cxnSp>
          <p:nvCxnSpPr>
            <p:cNvPr id="172" name="Straight Arrow Connector 171"/>
            <p:cNvCxnSpPr/>
            <p:nvPr/>
          </p:nvCxnSpPr>
          <p:spPr bwMode="auto">
            <a:xfrm>
              <a:off x="4800600" y="3744724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73" name="Straight Arrow Connector 172"/>
            <p:cNvCxnSpPr/>
            <p:nvPr/>
          </p:nvCxnSpPr>
          <p:spPr bwMode="auto">
            <a:xfrm>
              <a:off x="4038600" y="4038600"/>
              <a:ext cx="609600" cy="60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74" name="Straight Arrow Connector 173"/>
            <p:cNvCxnSpPr/>
            <p:nvPr/>
          </p:nvCxnSpPr>
          <p:spPr bwMode="auto">
            <a:xfrm flipH="1">
              <a:off x="5638800" y="4038600"/>
              <a:ext cx="609600" cy="60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75" name="Straight Arrow Connector 174"/>
            <p:cNvCxnSpPr/>
            <p:nvPr/>
          </p:nvCxnSpPr>
          <p:spPr bwMode="auto">
            <a:xfrm flipH="1">
              <a:off x="4038600" y="2890874"/>
              <a:ext cx="609600" cy="60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76" name="TextBox 175"/>
            <p:cNvSpPr txBox="1"/>
            <p:nvPr/>
          </p:nvSpPr>
          <p:spPr>
            <a:xfrm>
              <a:off x="4357910" y="2509874"/>
              <a:ext cx="1585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FFFF00"/>
                  </a:solidFill>
                </a:rPr>
                <a:t>good prognosis</a:t>
              </a:r>
            </a:p>
          </p:txBody>
        </p:sp>
        <p:cxnSp>
          <p:nvCxnSpPr>
            <p:cNvPr id="177" name="Straight Arrow Connector 176"/>
            <p:cNvCxnSpPr/>
            <p:nvPr/>
          </p:nvCxnSpPr>
          <p:spPr bwMode="auto">
            <a:xfrm flipH="1" flipV="1">
              <a:off x="5638800" y="2890874"/>
              <a:ext cx="609600" cy="609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82" name="Rounded Rectangle 181"/>
            <p:cNvSpPr/>
            <p:nvPr/>
          </p:nvSpPr>
          <p:spPr bwMode="auto">
            <a:xfrm>
              <a:off x="3000828" y="3552372"/>
              <a:ext cx="1676400" cy="381000"/>
            </a:xfrm>
            <a:prstGeom prst="roundRect">
              <a:avLst>
                <a:gd name="adj" fmla="val 50000"/>
              </a:avLst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156" name="Rectangle 155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73328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2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 rot="16946930">
            <a:off x="6580342" y="3379824"/>
            <a:ext cx="281958" cy="282092"/>
          </a:xfrm>
          <a:custGeom>
            <a:avLst/>
            <a:gdLst>
              <a:gd name="connsiteX0" fmla="*/ 198474 w 342737"/>
              <a:gd name="connsiteY0" fmla="*/ 81740 h 354595"/>
              <a:gd name="connsiteX1" fmla="*/ 2531 w 342737"/>
              <a:gd name="connsiteY1" fmla="*/ 16426 h 354595"/>
              <a:gd name="connsiteX2" fmla="*/ 321846 w 342737"/>
              <a:gd name="connsiteY2" fmla="*/ 350255 h 354595"/>
              <a:gd name="connsiteX3" fmla="*/ 285560 w 342737"/>
              <a:gd name="connsiteY3" fmla="*/ 176083 h 354595"/>
              <a:gd name="connsiteX0" fmla="*/ 196112 w 340375"/>
              <a:gd name="connsiteY0" fmla="*/ 84794 h 357649"/>
              <a:gd name="connsiteX1" fmla="*/ 169 w 340375"/>
              <a:gd name="connsiteY1" fmla="*/ 19480 h 357649"/>
              <a:gd name="connsiteX2" fmla="*/ 319484 w 340375"/>
              <a:gd name="connsiteY2" fmla="*/ 353309 h 357649"/>
              <a:gd name="connsiteX3" fmla="*/ 283198 w 340375"/>
              <a:gd name="connsiteY3" fmla="*/ 179137 h 357649"/>
              <a:gd name="connsiteX0" fmla="*/ 196112 w 340375"/>
              <a:gd name="connsiteY0" fmla="*/ 84794 h 353518"/>
              <a:gd name="connsiteX1" fmla="*/ 169 w 340375"/>
              <a:gd name="connsiteY1" fmla="*/ 19480 h 353518"/>
              <a:gd name="connsiteX2" fmla="*/ 319484 w 340375"/>
              <a:gd name="connsiteY2" fmla="*/ 353309 h 353518"/>
              <a:gd name="connsiteX3" fmla="*/ 283198 w 340375"/>
              <a:gd name="connsiteY3" fmla="*/ 179137 h 353518"/>
              <a:gd name="connsiteX0" fmla="*/ 196112 w 344765"/>
              <a:gd name="connsiteY0" fmla="*/ 84794 h 353518"/>
              <a:gd name="connsiteX1" fmla="*/ 169 w 344765"/>
              <a:gd name="connsiteY1" fmla="*/ 19480 h 353518"/>
              <a:gd name="connsiteX2" fmla="*/ 319484 w 344765"/>
              <a:gd name="connsiteY2" fmla="*/ 353309 h 353518"/>
              <a:gd name="connsiteX3" fmla="*/ 283198 w 344765"/>
              <a:gd name="connsiteY3" fmla="*/ 179137 h 353518"/>
              <a:gd name="connsiteX0" fmla="*/ 196112 w 344765"/>
              <a:gd name="connsiteY0" fmla="*/ 88098 h 356822"/>
              <a:gd name="connsiteX1" fmla="*/ 169 w 344765"/>
              <a:gd name="connsiteY1" fmla="*/ 22784 h 356822"/>
              <a:gd name="connsiteX2" fmla="*/ 319484 w 344765"/>
              <a:gd name="connsiteY2" fmla="*/ 356613 h 356822"/>
              <a:gd name="connsiteX3" fmla="*/ 283198 w 344765"/>
              <a:gd name="connsiteY3" fmla="*/ 182441 h 356822"/>
              <a:gd name="connsiteX0" fmla="*/ 218783 w 346005"/>
              <a:gd name="connsiteY0" fmla="*/ 95474 h 349903"/>
              <a:gd name="connsiteX1" fmla="*/ 1409 w 346005"/>
              <a:gd name="connsiteY1" fmla="*/ 15872 h 349903"/>
              <a:gd name="connsiteX2" fmla="*/ 320724 w 346005"/>
              <a:gd name="connsiteY2" fmla="*/ 349701 h 349903"/>
              <a:gd name="connsiteX3" fmla="*/ 284438 w 346005"/>
              <a:gd name="connsiteY3" fmla="*/ 175529 h 349903"/>
              <a:gd name="connsiteX0" fmla="*/ 217427 w 344649"/>
              <a:gd name="connsiteY0" fmla="*/ 101611 h 356050"/>
              <a:gd name="connsiteX1" fmla="*/ 53 w 344649"/>
              <a:gd name="connsiteY1" fmla="*/ 22009 h 356050"/>
              <a:gd name="connsiteX2" fmla="*/ 319368 w 344649"/>
              <a:gd name="connsiteY2" fmla="*/ 355838 h 356050"/>
              <a:gd name="connsiteX3" fmla="*/ 283082 w 344649"/>
              <a:gd name="connsiteY3" fmla="*/ 181666 h 356050"/>
              <a:gd name="connsiteX0" fmla="*/ 217427 w 349571"/>
              <a:gd name="connsiteY0" fmla="*/ 101611 h 359555"/>
              <a:gd name="connsiteX1" fmla="*/ 53 w 349571"/>
              <a:gd name="connsiteY1" fmla="*/ 22009 h 359555"/>
              <a:gd name="connsiteX2" fmla="*/ 319368 w 349571"/>
              <a:gd name="connsiteY2" fmla="*/ 355838 h 359555"/>
              <a:gd name="connsiteX3" fmla="*/ 294988 w 349571"/>
              <a:gd name="connsiteY3" fmla="*/ 176903 h 359555"/>
              <a:gd name="connsiteX0" fmla="*/ 214190 w 351096"/>
              <a:gd name="connsiteY0" fmla="*/ 99147 h 352328"/>
              <a:gd name="connsiteX1" fmla="*/ 1578 w 351096"/>
              <a:gd name="connsiteY1" fmla="*/ 14782 h 352328"/>
              <a:gd name="connsiteX2" fmla="*/ 320893 w 351096"/>
              <a:gd name="connsiteY2" fmla="*/ 348611 h 352328"/>
              <a:gd name="connsiteX3" fmla="*/ 296513 w 351096"/>
              <a:gd name="connsiteY3" fmla="*/ 169676 h 352328"/>
              <a:gd name="connsiteX0" fmla="*/ 212620 w 349526"/>
              <a:gd name="connsiteY0" fmla="*/ 121693 h 374874"/>
              <a:gd name="connsiteX1" fmla="*/ 8 w 349526"/>
              <a:gd name="connsiteY1" fmla="*/ 37328 h 374874"/>
              <a:gd name="connsiteX2" fmla="*/ 319323 w 349526"/>
              <a:gd name="connsiteY2" fmla="*/ 371157 h 374874"/>
              <a:gd name="connsiteX3" fmla="*/ 294943 w 349526"/>
              <a:gd name="connsiteY3" fmla="*/ 192222 h 374874"/>
              <a:gd name="connsiteX0" fmla="*/ 212620 w 372260"/>
              <a:gd name="connsiteY0" fmla="*/ 121693 h 373795"/>
              <a:gd name="connsiteX1" fmla="*/ 8 w 372260"/>
              <a:gd name="connsiteY1" fmla="*/ 37328 h 373795"/>
              <a:gd name="connsiteX2" fmla="*/ 319323 w 372260"/>
              <a:gd name="connsiteY2" fmla="*/ 371157 h 373795"/>
              <a:gd name="connsiteX3" fmla="*/ 294943 w 372260"/>
              <a:gd name="connsiteY3" fmla="*/ 192222 h 373795"/>
              <a:gd name="connsiteX0" fmla="*/ 212620 w 345526"/>
              <a:gd name="connsiteY0" fmla="*/ 121693 h 374874"/>
              <a:gd name="connsiteX1" fmla="*/ 8 w 345526"/>
              <a:gd name="connsiteY1" fmla="*/ 37328 h 374874"/>
              <a:gd name="connsiteX2" fmla="*/ 319323 w 345526"/>
              <a:gd name="connsiteY2" fmla="*/ 371157 h 374874"/>
              <a:gd name="connsiteX3" fmla="*/ 285418 w 345526"/>
              <a:gd name="connsiteY3" fmla="*/ 192222 h 374874"/>
              <a:gd name="connsiteX0" fmla="*/ 212620 w 356011"/>
              <a:gd name="connsiteY0" fmla="*/ 121693 h 372438"/>
              <a:gd name="connsiteX1" fmla="*/ 8 w 356011"/>
              <a:gd name="connsiteY1" fmla="*/ 37328 h 372438"/>
              <a:gd name="connsiteX2" fmla="*/ 319323 w 356011"/>
              <a:gd name="connsiteY2" fmla="*/ 371157 h 372438"/>
              <a:gd name="connsiteX3" fmla="*/ 285418 w 356011"/>
              <a:gd name="connsiteY3" fmla="*/ 192222 h 372438"/>
              <a:gd name="connsiteX0" fmla="*/ 230324 w 357046"/>
              <a:gd name="connsiteY0" fmla="*/ 102892 h 348875"/>
              <a:gd name="connsiteX1" fmla="*/ 1043 w 357046"/>
              <a:gd name="connsiteY1" fmla="*/ 13765 h 348875"/>
              <a:gd name="connsiteX2" fmla="*/ 320358 w 357046"/>
              <a:gd name="connsiteY2" fmla="*/ 347594 h 348875"/>
              <a:gd name="connsiteX3" fmla="*/ 286453 w 357046"/>
              <a:gd name="connsiteY3" fmla="*/ 168659 h 348875"/>
              <a:gd name="connsiteX0" fmla="*/ 230324 w 344747"/>
              <a:gd name="connsiteY0" fmla="*/ 102892 h 350082"/>
              <a:gd name="connsiteX1" fmla="*/ 1043 w 344747"/>
              <a:gd name="connsiteY1" fmla="*/ 13765 h 350082"/>
              <a:gd name="connsiteX2" fmla="*/ 320358 w 344747"/>
              <a:gd name="connsiteY2" fmla="*/ 347594 h 350082"/>
              <a:gd name="connsiteX3" fmla="*/ 281690 w 344747"/>
              <a:gd name="connsiteY3" fmla="*/ 147228 h 350082"/>
              <a:gd name="connsiteX0" fmla="*/ 230326 w 344749"/>
              <a:gd name="connsiteY0" fmla="*/ 112894 h 360084"/>
              <a:gd name="connsiteX1" fmla="*/ 1045 w 344749"/>
              <a:gd name="connsiteY1" fmla="*/ 23767 h 360084"/>
              <a:gd name="connsiteX2" fmla="*/ 320360 w 344749"/>
              <a:gd name="connsiteY2" fmla="*/ 357596 h 360084"/>
              <a:gd name="connsiteX3" fmla="*/ 281692 w 344749"/>
              <a:gd name="connsiteY3" fmla="*/ 157230 h 360084"/>
              <a:gd name="connsiteX0" fmla="*/ 230461 w 360714"/>
              <a:gd name="connsiteY0" fmla="*/ 112894 h 358222"/>
              <a:gd name="connsiteX1" fmla="*/ 1180 w 360714"/>
              <a:gd name="connsiteY1" fmla="*/ 23767 h 358222"/>
              <a:gd name="connsiteX2" fmla="*/ 320495 w 360714"/>
              <a:gd name="connsiteY2" fmla="*/ 357596 h 358222"/>
              <a:gd name="connsiteX3" fmla="*/ 281827 w 360714"/>
              <a:gd name="connsiteY3" fmla="*/ 157230 h 358222"/>
              <a:gd name="connsiteX0" fmla="*/ 230461 w 354453"/>
              <a:gd name="connsiteY0" fmla="*/ 112894 h 358333"/>
              <a:gd name="connsiteX1" fmla="*/ 1180 w 354453"/>
              <a:gd name="connsiteY1" fmla="*/ 23767 h 358333"/>
              <a:gd name="connsiteX2" fmla="*/ 320495 w 354453"/>
              <a:gd name="connsiteY2" fmla="*/ 357596 h 358333"/>
              <a:gd name="connsiteX3" fmla="*/ 256057 w 354453"/>
              <a:gd name="connsiteY3" fmla="*/ 176850 h 358333"/>
              <a:gd name="connsiteX0" fmla="*/ 214870 w 354825"/>
              <a:gd name="connsiteY0" fmla="*/ 119374 h 344740"/>
              <a:gd name="connsiteX1" fmla="*/ 1552 w 354825"/>
              <a:gd name="connsiteY1" fmla="*/ 10174 h 344740"/>
              <a:gd name="connsiteX2" fmla="*/ 320867 w 354825"/>
              <a:gd name="connsiteY2" fmla="*/ 344003 h 344740"/>
              <a:gd name="connsiteX3" fmla="*/ 256429 w 354825"/>
              <a:gd name="connsiteY3" fmla="*/ 163257 h 344740"/>
              <a:gd name="connsiteX0" fmla="*/ 214870 w 356922"/>
              <a:gd name="connsiteY0" fmla="*/ 119374 h 344671"/>
              <a:gd name="connsiteX1" fmla="*/ 1552 w 356922"/>
              <a:gd name="connsiteY1" fmla="*/ 10174 h 344671"/>
              <a:gd name="connsiteX2" fmla="*/ 320867 w 356922"/>
              <a:gd name="connsiteY2" fmla="*/ 344003 h 344671"/>
              <a:gd name="connsiteX3" fmla="*/ 256429 w 356922"/>
              <a:gd name="connsiteY3" fmla="*/ 163257 h 344671"/>
              <a:gd name="connsiteX0" fmla="*/ 214799 w 356851"/>
              <a:gd name="connsiteY0" fmla="*/ 121962 h 347259"/>
              <a:gd name="connsiteX1" fmla="*/ 1481 w 356851"/>
              <a:gd name="connsiteY1" fmla="*/ 12762 h 347259"/>
              <a:gd name="connsiteX2" fmla="*/ 320796 w 356851"/>
              <a:gd name="connsiteY2" fmla="*/ 346591 h 347259"/>
              <a:gd name="connsiteX3" fmla="*/ 256358 w 356851"/>
              <a:gd name="connsiteY3" fmla="*/ 165845 h 347259"/>
              <a:gd name="connsiteX0" fmla="*/ 213322 w 355374"/>
              <a:gd name="connsiteY0" fmla="*/ 123748 h 349045"/>
              <a:gd name="connsiteX1" fmla="*/ 4 w 355374"/>
              <a:gd name="connsiteY1" fmla="*/ 14548 h 349045"/>
              <a:gd name="connsiteX2" fmla="*/ 319319 w 355374"/>
              <a:gd name="connsiteY2" fmla="*/ 348377 h 349045"/>
              <a:gd name="connsiteX3" fmla="*/ 254881 w 355374"/>
              <a:gd name="connsiteY3" fmla="*/ 167631 h 349045"/>
              <a:gd name="connsiteX0" fmla="*/ 213322 w 356181"/>
              <a:gd name="connsiteY0" fmla="*/ 123748 h 348377"/>
              <a:gd name="connsiteX1" fmla="*/ 4 w 356181"/>
              <a:gd name="connsiteY1" fmla="*/ 14548 h 348377"/>
              <a:gd name="connsiteX2" fmla="*/ 319319 w 356181"/>
              <a:gd name="connsiteY2" fmla="*/ 348377 h 348377"/>
              <a:gd name="connsiteX3" fmla="*/ 254881 w 356181"/>
              <a:gd name="connsiteY3" fmla="*/ 167631 h 348377"/>
              <a:gd name="connsiteX0" fmla="*/ 213322 w 347700"/>
              <a:gd name="connsiteY0" fmla="*/ 123748 h 348377"/>
              <a:gd name="connsiteX1" fmla="*/ 4 w 347700"/>
              <a:gd name="connsiteY1" fmla="*/ 14548 h 348377"/>
              <a:gd name="connsiteX2" fmla="*/ 319319 w 347700"/>
              <a:gd name="connsiteY2" fmla="*/ 348377 h 348377"/>
              <a:gd name="connsiteX3" fmla="*/ 254881 w 347700"/>
              <a:gd name="connsiteY3" fmla="*/ 167631 h 348377"/>
              <a:gd name="connsiteX0" fmla="*/ 213322 w 347700"/>
              <a:gd name="connsiteY0" fmla="*/ 123748 h 348954"/>
              <a:gd name="connsiteX1" fmla="*/ 4 w 347700"/>
              <a:gd name="connsiteY1" fmla="*/ 14548 h 348954"/>
              <a:gd name="connsiteX2" fmla="*/ 319319 w 347700"/>
              <a:gd name="connsiteY2" fmla="*/ 348377 h 348954"/>
              <a:gd name="connsiteX3" fmla="*/ 254881 w 347700"/>
              <a:gd name="connsiteY3" fmla="*/ 167631 h 348954"/>
              <a:gd name="connsiteX0" fmla="*/ 213322 w 347700"/>
              <a:gd name="connsiteY0" fmla="*/ 123748 h 348891"/>
              <a:gd name="connsiteX1" fmla="*/ 4 w 347700"/>
              <a:gd name="connsiteY1" fmla="*/ 14548 h 348891"/>
              <a:gd name="connsiteX2" fmla="*/ 319319 w 347700"/>
              <a:gd name="connsiteY2" fmla="*/ 348377 h 348891"/>
              <a:gd name="connsiteX3" fmla="*/ 254881 w 347700"/>
              <a:gd name="connsiteY3" fmla="*/ 167631 h 348891"/>
              <a:gd name="connsiteX0" fmla="*/ 213322 w 347903"/>
              <a:gd name="connsiteY0" fmla="*/ 123748 h 348377"/>
              <a:gd name="connsiteX1" fmla="*/ 4 w 347903"/>
              <a:gd name="connsiteY1" fmla="*/ 14548 h 348377"/>
              <a:gd name="connsiteX2" fmla="*/ 319319 w 347903"/>
              <a:gd name="connsiteY2" fmla="*/ 348377 h 348377"/>
              <a:gd name="connsiteX3" fmla="*/ 254881 w 347903"/>
              <a:gd name="connsiteY3" fmla="*/ 167631 h 348377"/>
              <a:gd name="connsiteX0" fmla="*/ 214156 w 348737"/>
              <a:gd name="connsiteY0" fmla="*/ 124274 h 348903"/>
              <a:gd name="connsiteX1" fmla="*/ 838 w 348737"/>
              <a:gd name="connsiteY1" fmla="*/ 15074 h 348903"/>
              <a:gd name="connsiteX2" fmla="*/ 320153 w 348737"/>
              <a:gd name="connsiteY2" fmla="*/ 348903 h 348903"/>
              <a:gd name="connsiteX3" fmla="*/ 255715 w 348737"/>
              <a:gd name="connsiteY3" fmla="*/ 168157 h 34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737" h="348903">
                <a:moveTo>
                  <a:pt x="214156" y="124274"/>
                </a:moveTo>
                <a:cubicBezTo>
                  <a:pt x="127714" y="25100"/>
                  <a:pt x="18666" y="-27968"/>
                  <a:pt x="838" y="15074"/>
                </a:cubicBezTo>
                <a:cubicBezTo>
                  <a:pt x="-16990" y="58116"/>
                  <a:pt x="254539" y="348595"/>
                  <a:pt x="320153" y="348903"/>
                </a:cubicBezTo>
                <a:cubicBezTo>
                  <a:pt x="385767" y="349211"/>
                  <a:pt x="327438" y="247388"/>
                  <a:pt x="255715" y="168157"/>
                </a:cubicBezTo>
              </a:path>
            </a:pathLst>
          </a:custGeom>
          <a:noFill/>
          <a:ln w="127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95600" y="903982"/>
            <a:ext cx="6325205" cy="3515618"/>
            <a:chOff x="1371599" y="903982"/>
            <a:chExt cx="6325205" cy="3515618"/>
          </a:xfrm>
        </p:grpSpPr>
        <p:sp>
          <p:nvSpPr>
            <p:cNvPr id="28" name="TextBox 27"/>
            <p:cNvSpPr txBox="1"/>
            <p:nvPr/>
          </p:nvSpPr>
          <p:spPr>
            <a:xfrm>
              <a:off x="1371599" y="903982"/>
              <a:ext cx="632520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93"/>
              <a:r>
                <a:rPr lang="en-US" dirty="0">
                  <a:solidFill>
                    <a:srgbClr val="FFFFFF"/>
                  </a:solidFill>
                  <a:latin typeface="Arial"/>
                </a:rPr>
                <a:t>study design required to identify and validate</a:t>
              </a:r>
            </a:p>
            <a:p>
              <a:pPr algn="ctr" defTabSz="914293"/>
              <a:r>
                <a:rPr lang="en-US" dirty="0">
                  <a:solidFill>
                    <a:srgbClr val="FFFFFF"/>
                  </a:solidFill>
                  <a:latin typeface="Arial"/>
                </a:rPr>
                <a:t> a predictive biomarker of </a:t>
              </a: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trastuzumab</a:t>
              </a:r>
              <a:r>
                <a:rPr lang="en-US" dirty="0">
                  <a:solidFill>
                    <a:srgbClr val="FFFFFF"/>
                  </a:solidFill>
                  <a:latin typeface="Arial"/>
                </a:rPr>
                <a:t> benefit</a:t>
              </a:r>
            </a:p>
            <a:p>
              <a:pPr marL="1200043" lvl="2" indent="-285750" defTabSz="91429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independent of its prognostic readout</a:t>
              </a:r>
            </a:p>
            <a:p>
              <a:pPr marL="1200043" lvl="2" indent="-285750" defTabSz="91429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independent of its short-term chemo predictive readout</a:t>
              </a:r>
            </a:p>
            <a:p>
              <a:pPr marL="1200043" lvl="2" indent="-285750" defTabSz="91429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FFFFFF"/>
                  </a:solidFill>
                  <a:latin typeface="Arial"/>
                </a:rPr>
                <a:t>with late outcomes that supersedes all chemo/hormone effects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508156" y="2590800"/>
              <a:ext cx="3130644" cy="1828800"/>
              <a:chOff x="1828800" y="2286000"/>
              <a:chExt cx="3130644" cy="182880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828800" y="2971800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93"/>
                <a:r>
                  <a:rPr lang="en-US" dirty="0">
                    <a:solidFill>
                      <a:srgbClr val="FFFFFF"/>
                    </a:solidFill>
                    <a:latin typeface="Arial"/>
                  </a:rPr>
                  <a:t>chemo</a:t>
                </a: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 bwMode="auto">
              <a:xfrm flipV="1">
                <a:off x="2819400" y="2514600"/>
                <a:ext cx="609600" cy="5334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41" name="Straight Arrow Connector 40"/>
              <p:cNvCxnSpPr/>
              <p:nvPr/>
            </p:nvCxnSpPr>
            <p:spPr bwMode="auto">
              <a:xfrm>
                <a:off x="2819400" y="3352800"/>
                <a:ext cx="609600" cy="5334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42" name="TextBox 41"/>
              <p:cNvSpPr txBox="1"/>
              <p:nvPr/>
            </p:nvSpPr>
            <p:spPr>
              <a:xfrm>
                <a:off x="3505200" y="2286000"/>
                <a:ext cx="1454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93"/>
                <a:r>
                  <a:rPr lang="en-US" dirty="0" err="1">
                    <a:solidFill>
                      <a:srgbClr val="FFFFFF"/>
                    </a:solidFill>
                    <a:latin typeface="Arial"/>
                  </a:rPr>
                  <a:t>trastuzumab</a:t>
                </a:r>
                <a:endParaRPr lang="en-US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505200" y="3745468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93"/>
                <a:r>
                  <a:rPr lang="en-US" dirty="0">
                    <a:solidFill>
                      <a:srgbClr val="FFFFFF"/>
                    </a:solidFill>
                    <a:latin typeface="Arial"/>
                  </a:rPr>
                  <a:t>control</a:t>
                </a: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6629401" y="2271486"/>
            <a:ext cx="3073401" cy="1995714"/>
            <a:chOff x="5105400" y="1966686"/>
            <a:chExt cx="3073401" cy="1995714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5638800" y="2209800"/>
              <a:ext cx="1143000" cy="304800"/>
            </a:xfrm>
            <a:prstGeom prst="line">
              <a:avLst/>
            </a:prstGeom>
            <a:ln w="1905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5105400" y="2286000"/>
              <a:ext cx="1752600" cy="1676400"/>
            </a:xfrm>
            <a:prstGeom prst="line">
              <a:avLst/>
            </a:prstGeom>
            <a:ln w="1905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732571" y="1966686"/>
              <a:ext cx="1446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1200" dirty="0">
                  <a:solidFill>
                    <a:srgbClr val="FFFF00"/>
                  </a:solidFill>
                  <a:latin typeface="Arial"/>
                </a:rPr>
                <a:t>biomarker studied </a:t>
              </a:r>
            </a:p>
            <a:p>
              <a:pPr algn="ctr" defTabSz="914293"/>
              <a:r>
                <a:rPr lang="en-US" sz="1200" dirty="0">
                  <a:solidFill>
                    <a:srgbClr val="FFFF00"/>
                  </a:solidFill>
                  <a:latin typeface="Arial"/>
                </a:rPr>
                <a:t>in both arms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492436" y="2971801"/>
            <a:ext cx="984565" cy="1012371"/>
            <a:chOff x="4191000" y="2645229"/>
            <a:chExt cx="984565" cy="1012371"/>
          </a:xfrm>
        </p:grpSpPr>
        <p:sp>
          <p:nvSpPr>
            <p:cNvPr id="49" name="TextBox 48"/>
            <p:cNvSpPr txBox="1"/>
            <p:nvPr/>
          </p:nvSpPr>
          <p:spPr>
            <a:xfrm>
              <a:off x="4191000" y="2971800"/>
              <a:ext cx="984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i="1" dirty="0">
                  <a:solidFill>
                    <a:srgbClr val="FFFFFF"/>
                  </a:solidFill>
                  <a:latin typeface="Arial"/>
                </a:rPr>
                <a:t>randomized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4688115" y="2645229"/>
              <a:ext cx="0" cy="381000"/>
            </a:xfrm>
            <a:prstGeom prst="straightConnector1">
              <a:avLst/>
            </a:prstGeom>
            <a:ln w="3175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688115" y="3276600"/>
              <a:ext cx="0" cy="381000"/>
            </a:xfrm>
            <a:prstGeom prst="straightConnector1">
              <a:avLst/>
            </a:prstGeom>
            <a:ln w="3175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sp>
        <p:nvSpPr>
          <p:cNvPr id="2" name="Freeform 1"/>
          <p:cNvSpPr/>
          <p:nvPr/>
        </p:nvSpPr>
        <p:spPr>
          <a:xfrm>
            <a:off x="6477001" y="3018972"/>
            <a:ext cx="235529" cy="1045029"/>
          </a:xfrm>
          <a:custGeom>
            <a:avLst/>
            <a:gdLst>
              <a:gd name="connsiteX0" fmla="*/ 0 w 152400"/>
              <a:gd name="connsiteY0" fmla="*/ 1045029 h 1045029"/>
              <a:gd name="connsiteX1" fmla="*/ 152400 w 152400"/>
              <a:gd name="connsiteY1" fmla="*/ 0 h 1045029"/>
              <a:gd name="connsiteX0" fmla="*/ 0 w 206418"/>
              <a:gd name="connsiteY0" fmla="*/ 1045029 h 1045029"/>
              <a:gd name="connsiteX1" fmla="*/ 152400 w 206418"/>
              <a:gd name="connsiteY1" fmla="*/ 0 h 1045029"/>
              <a:gd name="connsiteX0" fmla="*/ 0 w 239003"/>
              <a:gd name="connsiteY0" fmla="*/ 1045029 h 1045029"/>
              <a:gd name="connsiteX1" fmla="*/ 152400 w 239003"/>
              <a:gd name="connsiteY1" fmla="*/ 0 h 1045029"/>
              <a:gd name="connsiteX0" fmla="*/ 0 w 229083"/>
              <a:gd name="connsiteY0" fmla="*/ 1045029 h 1045029"/>
              <a:gd name="connsiteX1" fmla="*/ 152400 w 229083"/>
              <a:gd name="connsiteY1" fmla="*/ 0 h 1045029"/>
              <a:gd name="connsiteX0" fmla="*/ 0 w 235529"/>
              <a:gd name="connsiteY0" fmla="*/ 1045029 h 1045029"/>
              <a:gd name="connsiteX1" fmla="*/ 152400 w 235529"/>
              <a:gd name="connsiteY1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5529" h="1045029">
                <a:moveTo>
                  <a:pt x="0" y="1045029"/>
                </a:moveTo>
                <a:cubicBezTo>
                  <a:pt x="188687" y="754743"/>
                  <a:pt x="333828" y="384629"/>
                  <a:pt x="152400" y="0"/>
                </a:cubicBezTo>
              </a:path>
            </a:pathLst>
          </a:custGeom>
          <a:noFill/>
          <a:ln w="12700">
            <a:solidFill>
              <a:srgbClr val="00FF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934200" y="3429000"/>
            <a:ext cx="1066800" cy="0"/>
          </a:xfrm>
          <a:prstGeom prst="line">
            <a:avLst/>
          </a:prstGeom>
          <a:ln w="12700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01000" y="3276601"/>
            <a:ext cx="1532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dirty="0" err="1">
                <a:solidFill>
                  <a:srgbClr val="00FF00"/>
                </a:solidFill>
                <a:latin typeface="Arial"/>
              </a:rPr>
              <a:t>trastuzumab</a:t>
            </a:r>
            <a:r>
              <a:rPr lang="en-US" sz="1200" dirty="0">
                <a:solidFill>
                  <a:srgbClr val="00FF00"/>
                </a:solidFill>
                <a:latin typeface="Arial"/>
              </a:rPr>
              <a:t> benefit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67000" y="457200"/>
            <a:ext cx="7010400" cy="2899288"/>
            <a:chOff x="1066800" y="605912"/>
            <a:chExt cx="7010400" cy="2899288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1066800" y="609600"/>
              <a:ext cx="7010400" cy="2895600"/>
            </a:xfrm>
            <a:prstGeom prst="roundRect">
              <a:avLst>
                <a:gd name="adj" fmla="val 11450"/>
              </a:avLst>
            </a:prstGeom>
            <a:solidFill>
              <a:srgbClr val="00001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0200" y="3220390"/>
              <a:ext cx="25651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 err="1">
                  <a:solidFill>
                    <a:srgbClr val="FFFFFF"/>
                  </a:solidFill>
                  <a:latin typeface="Arial"/>
                </a:rPr>
                <a:t>Loi</a:t>
              </a:r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 et al, JNCI 2013; 105: 960-967.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24000" y="1151928"/>
              <a:ext cx="609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dirty="0">
                  <a:solidFill>
                    <a:srgbClr val="FFFFFF"/>
                  </a:solidFill>
                  <a:latin typeface="Arial"/>
                </a:rPr>
                <a:t>PIK3CA mutation </a:t>
              </a:r>
              <a:r>
                <a:rPr lang="en-US" dirty="0">
                  <a:solidFill>
                    <a:srgbClr val="FF0000"/>
                  </a:solidFill>
                  <a:latin typeface="Arial"/>
                </a:rPr>
                <a:t>does not predict </a:t>
              </a: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trastuzumab</a:t>
              </a:r>
              <a:r>
                <a:rPr lang="en-US" dirty="0">
                  <a:solidFill>
                    <a:srgbClr val="FFFFFF"/>
                  </a:solidFill>
                  <a:latin typeface="Arial"/>
                </a:rPr>
                <a:t> resistance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09579" y="605912"/>
              <a:ext cx="3550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2400" b="1" dirty="0" err="1">
                  <a:solidFill>
                    <a:srgbClr val="FFFFFF"/>
                  </a:solidFill>
                  <a:latin typeface="Arial"/>
                </a:rPr>
                <a:t>FinHER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</a:rPr>
                <a:t> adjuvant study</a:t>
              </a:r>
              <a:endParaRPr lang="en-US" sz="11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71614" y="991377"/>
              <a:ext cx="5390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N=157 HER2-amplified cases genotyped for PIK3CA (21% = PIK3CA mutant)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512" y="1550555"/>
              <a:ext cx="5741668" cy="163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95400" y="3228201"/>
              <a:ext cx="1218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with 5 year F/U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667000" y="3505201"/>
            <a:ext cx="7010400" cy="2900065"/>
            <a:chOff x="914400" y="3195935"/>
            <a:chExt cx="7010400" cy="2900065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914400" y="3200400"/>
              <a:ext cx="7010400" cy="2895600"/>
            </a:xfrm>
            <a:prstGeom prst="roundRect">
              <a:avLst>
                <a:gd name="adj" fmla="val 11450"/>
              </a:avLst>
            </a:prstGeom>
            <a:solidFill>
              <a:srgbClr val="00001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46423" y="5803907"/>
              <a:ext cx="28021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Perez et al, JCO 2013; 31: 2115-2122.</a:t>
              </a:r>
            </a:p>
          </p:txBody>
        </p:sp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114800"/>
              <a:ext cx="4410075" cy="1680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1779742" y="3745468"/>
              <a:ext cx="53830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93"/>
              <a:r>
                <a:rPr lang="en-US" dirty="0">
                  <a:solidFill>
                    <a:srgbClr val="FFFFFF"/>
                  </a:solidFill>
                  <a:latin typeface="Arial"/>
                </a:rPr>
                <a:t>PTEN loss </a:t>
              </a:r>
              <a:r>
                <a:rPr lang="en-US" dirty="0">
                  <a:solidFill>
                    <a:srgbClr val="FF0000"/>
                  </a:solidFill>
                  <a:latin typeface="Arial"/>
                </a:rPr>
                <a:t>does not predict </a:t>
              </a: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trastuzumab</a:t>
              </a:r>
              <a:r>
                <a:rPr lang="en-US" dirty="0">
                  <a:solidFill>
                    <a:srgbClr val="FFFFFF"/>
                  </a:solidFill>
                  <a:latin typeface="Arial"/>
                </a:rPr>
                <a:t> resistance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7488" y="3195935"/>
              <a:ext cx="67049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240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NCCTG N9831 + NSABP B-31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</a:rPr>
                <a:t> adjuvant study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00200" y="3581400"/>
              <a:ext cx="53383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N=1802 cases PTEN </a:t>
              </a:r>
              <a:r>
                <a:rPr lang="en-US" sz="1200" dirty="0" err="1">
                  <a:solidFill>
                    <a:srgbClr val="FFFFFF"/>
                  </a:solidFill>
                  <a:latin typeface="Arial"/>
                </a:rPr>
                <a:t>immunostained</a:t>
              </a:r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 (25% scored 0, 75% scored 1+/2+/3+)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7397" y="5803907"/>
              <a:ext cx="1218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with 5 year F/U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54" name="Rectangle 53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33264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2" grpId="0" animBg="1"/>
      <p:bldP spid="2" grpId="1" animBg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ounded Rectangle 108"/>
          <p:cNvSpPr/>
          <p:nvPr/>
        </p:nvSpPr>
        <p:spPr bwMode="auto">
          <a:xfrm>
            <a:off x="7170427" y="419604"/>
            <a:ext cx="2821275" cy="634314"/>
          </a:xfrm>
          <a:prstGeom prst="roundRect">
            <a:avLst>
              <a:gd name="adj" fmla="val 43198"/>
            </a:avLst>
          </a:prstGeom>
          <a:solidFill>
            <a:schemeClr val="accent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HER 2 immunological targeting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Contact mark.moasser@ucsf.edu for permission to reprint and/or distribute.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49244" y="787688"/>
            <a:ext cx="1691489" cy="750332"/>
            <a:chOff x="3733800" y="3606225"/>
            <a:chExt cx="1691489" cy="750332"/>
          </a:xfrm>
        </p:grpSpPr>
        <p:grpSp>
          <p:nvGrpSpPr>
            <p:cNvPr id="139" name="Group 138"/>
            <p:cNvGrpSpPr/>
            <p:nvPr/>
          </p:nvGrpSpPr>
          <p:grpSpPr>
            <a:xfrm>
              <a:off x="3733800" y="3987225"/>
              <a:ext cx="1691489" cy="369332"/>
              <a:chOff x="6842910" y="5865510"/>
              <a:chExt cx="1691489" cy="369332"/>
            </a:xfrm>
          </p:grpSpPr>
          <p:sp>
            <p:nvSpPr>
              <p:cNvPr id="146" name="Rounded Rectangle 145"/>
              <p:cNvSpPr/>
              <p:nvPr/>
            </p:nvSpPr>
            <p:spPr bwMode="auto">
              <a:xfrm>
                <a:off x="6842910" y="5925235"/>
                <a:ext cx="1691489" cy="304800"/>
              </a:xfrm>
              <a:prstGeom prst="roundRect">
                <a:avLst>
                  <a:gd name="adj" fmla="val 38322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940963" y="5865510"/>
                <a:ext cx="155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err="1">
                    <a:solidFill>
                      <a:srgbClr val="000000"/>
                    </a:solidFill>
                    <a:latin typeface="Arial"/>
                    <a:cs typeface="Arial" charset="0"/>
                  </a:rPr>
                  <a:t>pertuzumab</a:t>
                </a:r>
                <a:endParaRPr lang="en-US" b="1" kern="0" dirty="0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3733800" y="3606225"/>
              <a:ext cx="1691489" cy="369332"/>
              <a:chOff x="6781800" y="5336199"/>
              <a:chExt cx="1691489" cy="369332"/>
            </a:xfrm>
          </p:grpSpPr>
          <p:sp>
            <p:nvSpPr>
              <p:cNvPr id="144" name="Rounded Rectangle 143"/>
              <p:cNvSpPr/>
              <p:nvPr/>
            </p:nvSpPr>
            <p:spPr bwMode="auto">
              <a:xfrm>
                <a:off x="6781800" y="5382868"/>
                <a:ext cx="1691489" cy="300681"/>
              </a:xfrm>
              <a:prstGeom prst="roundRect">
                <a:avLst>
                  <a:gd name="adj" fmla="val 35615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879853" y="5336199"/>
                <a:ext cx="155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err="1">
                    <a:solidFill>
                      <a:srgbClr val="000000"/>
                    </a:solidFill>
                    <a:latin typeface="Arial"/>
                    <a:cs typeface="Arial" charset="0"/>
                  </a:rPr>
                  <a:t>trastuzumab</a:t>
                </a:r>
                <a:endParaRPr lang="en-US" b="1" kern="0" dirty="0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2133600" y="430253"/>
            <a:ext cx="2866948" cy="650790"/>
            <a:chOff x="1404552" y="479331"/>
            <a:chExt cx="2866948" cy="650790"/>
          </a:xfrm>
        </p:grpSpPr>
        <p:sp>
          <p:nvSpPr>
            <p:cNvPr id="149" name="Rounded Rectangle 148"/>
            <p:cNvSpPr/>
            <p:nvPr/>
          </p:nvSpPr>
          <p:spPr bwMode="auto">
            <a:xfrm>
              <a:off x="1404552" y="479331"/>
              <a:ext cx="2866948" cy="650790"/>
            </a:xfrm>
            <a:prstGeom prst="roundRect">
              <a:avLst>
                <a:gd name="adj" fmla="val 43198"/>
              </a:avLst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cs typeface="Arial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524000" y="550880"/>
              <a:ext cx="26645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cs typeface="Arial" charset="0"/>
                </a:rPr>
                <a:t>HER2 inhibition</a:t>
              </a:r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4419600" y="2971800"/>
            <a:ext cx="3352800" cy="762000"/>
            <a:chOff x="2743200" y="2438400"/>
            <a:chExt cx="3352800" cy="762000"/>
          </a:xfrm>
        </p:grpSpPr>
        <p:sp>
          <p:nvSpPr>
            <p:cNvPr id="222" name="Rounded Rectangle 221"/>
            <p:cNvSpPr/>
            <p:nvPr/>
          </p:nvSpPr>
          <p:spPr bwMode="auto">
            <a:xfrm>
              <a:off x="2743200" y="2438400"/>
              <a:ext cx="3352800" cy="762000"/>
            </a:xfrm>
            <a:prstGeom prst="roundRect">
              <a:avLst>
                <a:gd name="adj" fmla="val 35195"/>
              </a:avLst>
            </a:prstGeom>
            <a:solidFill>
              <a:srgbClr val="00001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2782271" y="2477869"/>
              <a:ext cx="33137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develop predictive biomarkers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of response/resistance</a:t>
              </a: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4501041" y="4800600"/>
            <a:ext cx="3185487" cy="990600"/>
            <a:chOff x="2862740" y="4038600"/>
            <a:chExt cx="3185487" cy="990600"/>
          </a:xfrm>
        </p:grpSpPr>
        <p:sp>
          <p:nvSpPr>
            <p:cNvPr id="225" name="Rounded Rectangle 224"/>
            <p:cNvSpPr/>
            <p:nvPr/>
          </p:nvSpPr>
          <p:spPr bwMode="auto">
            <a:xfrm>
              <a:off x="2862741" y="4038600"/>
              <a:ext cx="3185486" cy="990600"/>
            </a:xfrm>
            <a:prstGeom prst="roundRect">
              <a:avLst>
                <a:gd name="adj" fmla="val 29187"/>
              </a:avLst>
            </a:prstGeom>
            <a:solidFill>
              <a:srgbClr val="00001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2862740" y="4078069"/>
              <a:ext cx="31854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develop treatments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to overcome resistance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 &amp; enhance/expand response</a:t>
              </a:r>
            </a:p>
          </p:txBody>
        </p:sp>
      </p:grpSp>
      <p:sp>
        <p:nvSpPr>
          <p:cNvPr id="227" name="Down Arrow 226"/>
          <p:cNvSpPr/>
          <p:nvPr/>
        </p:nvSpPr>
        <p:spPr bwMode="auto">
          <a:xfrm>
            <a:off x="5720447" y="1937891"/>
            <a:ext cx="609600" cy="914400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8" name="Down Arrow 227"/>
          <p:cNvSpPr/>
          <p:nvPr/>
        </p:nvSpPr>
        <p:spPr bwMode="auto">
          <a:xfrm>
            <a:off x="5791200" y="3886200"/>
            <a:ext cx="609600" cy="838200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61399" y="2514600"/>
            <a:ext cx="1524801" cy="819834"/>
            <a:chOff x="684999" y="2743200"/>
            <a:chExt cx="1524801" cy="990600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685800" y="2743200"/>
              <a:ext cx="1524000" cy="990600"/>
            </a:xfrm>
            <a:prstGeom prst="wedgeRoundRectCallout">
              <a:avLst>
                <a:gd name="adj1" fmla="val 80206"/>
                <a:gd name="adj2" fmla="val 37897"/>
                <a:gd name="adj3" fmla="val 16667"/>
              </a:avLst>
            </a:prstGeom>
            <a:solidFill>
              <a:srgbClr val="00737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4999" y="2819400"/>
              <a:ext cx="1449436" cy="780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p-</a:t>
              </a:r>
              <a:r>
                <a:rPr lang="en-US" sz="1200" b="1" dirty="0" err="1">
                  <a:solidFill>
                    <a:schemeClr val="bg1"/>
                  </a:solidFill>
                </a:rPr>
                <a:t>Akt</a:t>
              </a:r>
              <a:r>
                <a:rPr lang="en-US" sz="1200" b="1" dirty="0">
                  <a:solidFill>
                    <a:schemeClr val="bg1"/>
                  </a:solidFill>
                </a:rPr>
                <a:t> / p-S6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PIK3CA mutation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PTEN expression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2200" y="4267200"/>
            <a:ext cx="1530081" cy="1034534"/>
            <a:chOff x="609600" y="4267200"/>
            <a:chExt cx="1683089" cy="1219200"/>
          </a:xfrm>
        </p:grpSpPr>
        <p:sp>
          <p:nvSpPr>
            <p:cNvPr id="229" name="Rounded Rectangular Callout 228"/>
            <p:cNvSpPr/>
            <p:nvPr/>
          </p:nvSpPr>
          <p:spPr bwMode="auto">
            <a:xfrm>
              <a:off x="609600" y="4267200"/>
              <a:ext cx="1676400" cy="1219200"/>
            </a:xfrm>
            <a:prstGeom prst="wedgeRoundRectCallout">
              <a:avLst>
                <a:gd name="adj1" fmla="val 82197"/>
                <a:gd name="adj2" fmla="val 31945"/>
                <a:gd name="adj3" fmla="val 16667"/>
              </a:avLst>
            </a:prstGeom>
            <a:solidFill>
              <a:srgbClr val="00737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" y="4343400"/>
              <a:ext cx="1530689" cy="97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>
                  <a:solidFill>
                    <a:schemeClr val="bg1"/>
                  </a:solidFill>
                </a:rPr>
                <a:t>combine with: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r>
                <a:rPr lang="en-US" sz="1200" b="1" dirty="0">
                  <a:solidFill>
                    <a:schemeClr val="bg1"/>
                  </a:solidFill>
                </a:rPr>
                <a:t>  PI3K inhibitors</a:t>
              </a:r>
            </a:p>
            <a:p>
              <a:r>
                <a:rPr lang="en-US" sz="1200" b="1" dirty="0">
                  <a:solidFill>
                    <a:schemeClr val="bg1"/>
                  </a:solidFill>
                </a:rPr>
                <a:t>  </a:t>
              </a:r>
              <a:r>
                <a:rPr lang="en-US" sz="1200" b="1" dirty="0" err="1">
                  <a:solidFill>
                    <a:schemeClr val="bg1"/>
                  </a:solidFill>
                </a:rPr>
                <a:t>Akt</a:t>
              </a:r>
              <a:r>
                <a:rPr lang="en-US" sz="1200" b="1" dirty="0">
                  <a:solidFill>
                    <a:schemeClr val="bg1"/>
                  </a:solidFill>
                </a:rPr>
                <a:t> inhibitors</a:t>
              </a:r>
            </a:p>
            <a:p>
              <a:r>
                <a:rPr lang="en-US" sz="1200" b="1" dirty="0">
                  <a:solidFill>
                    <a:schemeClr val="bg1"/>
                  </a:solidFill>
                </a:rPr>
                <a:t>  </a:t>
              </a:r>
              <a:r>
                <a:rPr lang="en-US" sz="1200" b="1" dirty="0" err="1">
                  <a:solidFill>
                    <a:schemeClr val="bg1"/>
                  </a:solidFill>
                </a:rPr>
                <a:t>mTor</a:t>
              </a:r>
              <a:r>
                <a:rPr lang="en-US" sz="1200" b="1" dirty="0">
                  <a:solidFill>
                    <a:schemeClr val="bg1"/>
                  </a:solidFill>
                </a:rPr>
                <a:t> inhibitors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82001" y="2590800"/>
            <a:ext cx="2149203" cy="838200"/>
            <a:chOff x="6934200" y="2590800"/>
            <a:chExt cx="2149203" cy="838200"/>
          </a:xfrm>
        </p:grpSpPr>
        <p:sp>
          <p:nvSpPr>
            <p:cNvPr id="230" name="Rounded Rectangular Callout 229"/>
            <p:cNvSpPr/>
            <p:nvPr/>
          </p:nvSpPr>
          <p:spPr bwMode="auto">
            <a:xfrm>
              <a:off x="6934200" y="2590800"/>
              <a:ext cx="1981200" cy="838200"/>
            </a:xfrm>
            <a:prstGeom prst="wedgeRoundRectCallout">
              <a:avLst>
                <a:gd name="adj1" fmla="val -78695"/>
                <a:gd name="adj2" fmla="val 41794"/>
                <a:gd name="adj3" fmla="val 16667"/>
              </a:avLst>
            </a:prstGeom>
            <a:solidFill>
              <a:srgbClr val="86001A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2590800"/>
              <a:ext cx="2073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immune cell infiltration</a:t>
              </a:r>
            </a:p>
            <a:p>
              <a:r>
                <a:rPr lang="en-US" sz="1200" b="1" dirty="0">
                  <a:solidFill>
                    <a:schemeClr val="bg1"/>
                  </a:solidFill>
                </a:rPr>
                <a:t>immune cell activation</a:t>
              </a:r>
            </a:p>
            <a:p>
              <a:r>
                <a:rPr lang="en-US" sz="1200" b="1" dirty="0">
                  <a:solidFill>
                    <a:schemeClr val="bg1"/>
                  </a:solidFill>
                </a:rPr>
                <a:t>cytokine secretion</a:t>
              </a:r>
            </a:p>
            <a:p>
              <a:r>
                <a:rPr lang="en-US" sz="1200" b="1" dirty="0">
                  <a:solidFill>
                    <a:schemeClr val="bg1"/>
                  </a:solidFill>
                </a:rPr>
                <a:t>tumor immuno-resistance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33404" y="4191000"/>
            <a:ext cx="2819700" cy="1143000"/>
            <a:chOff x="6912429" y="4191000"/>
            <a:chExt cx="2508519" cy="1143000"/>
          </a:xfrm>
        </p:grpSpPr>
        <p:sp>
          <p:nvSpPr>
            <p:cNvPr id="231" name="Rounded Rectangular Callout 230"/>
            <p:cNvSpPr/>
            <p:nvPr/>
          </p:nvSpPr>
          <p:spPr bwMode="auto">
            <a:xfrm>
              <a:off x="6912429" y="4191000"/>
              <a:ext cx="2057400" cy="1143000"/>
            </a:xfrm>
            <a:prstGeom prst="wedgeRoundRectCallout">
              <a:avLst>
                <a:gd name="adj1" fmla="val -76796"/>
                <a:gd name="adj2" fmla="val 36945"/>
                <a:gd name="adj3" fmla="val 16667"/>
              </a:avLst>
            </a:prstGeom>
            <a:solidFill>
              <a:srgbClr val="86001A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6934200" y="4267200"/>
              <a:ext cx="24867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immune stimulants</a:t>
              </a:r>
            </a:p>
            <a:p>
              <a:r>
                <a:rPr lang="en-US" sz="1200" b="1" dirty="0" err="1">
                  <a:solidFill>
                    <a:schemeClr val="bg1"/>
                  </a:solidFill>
                </a:rPr>
                <a:t>immunoresistance</a:t>
              </a:r>
              <a:r>
                <a:rPr lang="en-US" sz="1200" b="1" dirty="0">
                  <a:solidFill>
                    <a:schemeClr val="bg1"/>
                  </a:solidFill>
                </a:rPr>
                <a:t> inhibitors</a:t>
              </a:r>
            </a:p>
            <a:p>
              <a:r>
                <a:rPr lang="el-GR" sz="1200" b="1" dirty="0">
                  <a:solidFill>
                    <a:schemeClr val="bg1"/>
                  </a:solidFill>
                </a:rPr>
                <a:t>α</a:t>
              </a:r>
              <a:r>
                <a:rPr lang="en-US" sz="1200" b="1" dirty="0">
                  <a:solidFill>
                    <a:schemeClr val="bg1"/>
                  </a:solidFill>
                </a:rPr>
                <a:t>-PD-1</a:t>
              </a:r>
            </a:p>
            <a:p>
              <a:r>
                <a:rPr lang="el-GR" sz="1200" b="1" dirty="0">
                  <a:solidFill>
                    <a:schemeClr val="bg1"/>
                  </a:solidFill>
                </a:rPr>
                <a:t>α </a:t>
              </a:r>
              <a:r>
                <a:rPr lang="en-US" sz="1200" b="1" dirty="0">
                  <a:solidFill>
                    <a:schemeClr val="bg1"/>
                  </a:solidFill>
                </a:rPr>
                <a:t>-PD-L1</a:t>
              </a:r>
            </a:p>
            <a:p>
              <a:r>
                <a:rPr lang="el-GR" sz="1200" b="1" dirty="0">
                  <a:solidFill>
                    <a:schemeClr val="bg1"/>
                  </a:solidFill>
                </a:rPr>
                <a:t>α </a:t>
              </a:r>
              <a:r>
                <a:rPr lang="en-US" sz="1200" b="1" dirty="0">
                  <a:solidFill>
                    <a:schemeClr val="bg1"/>
                  </a:solidFill>
                </a:rPr>
                <a:t>-CTLA4</a:t>
              </a:r>
            </a:p>
          </p:txBody>
        </p:sp>
      </p:grpSp>
      <p:sp>
        <p:nvSpPr>
          <p:cNvPr id="43" name="Rounded Rectangle 42"/>
          <p:cNvSpPr/>
          <p:nvPr/>
        </p:nvSpPr>
        <p:spPr bwMode="auto">
          <a:xfrm>
            <a:off x="7332633" y="304800"/>
            <a:ext cx="3429000" cy="6172200"/>
          </a:xfrm>
          <a:prstGeom prst="roundRect">
            <a:avLst>
              <a:gd name="adj" fmla="val 10606"/>
            </a:avLst>
          </a:prstGeom>
          <a:noFill/>
          <a:ln w="1143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090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3568" y="381001"/>
            <a:ext cx="5628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2400" b="1" dirty="0">
                <a:solidFill>
                  <a:srgbClr val="FFFFFF"/>
                </a:solidFill>
                <a:latin typeface="Arial"/>
              </a:rPr>
              <a:t>Mechanisms of resistance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b="1" dirty="0" err="1">
                <a:solidFill>
                  <a:srgbClr val="FFFFFF"/>
                </a:solidFill>
                <a:latin typeface="Arial"/>
              </a:rPr>
              <a:t>trastuzumab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1" y="5438002"/>
            <a:ext cx="3164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400" dirty="0">
                <a:solidFill>
                  <a:srgbClr val="FFFFFF"/>
                </a:solidFill>
                <a:latin typeface="Arial"/>
              </a:rPr>
              <a:t>ductal carcinoma; CD4+ </a:t>
            </a:r>
            <a:r>
              <a:rPr lang="en-US" sz="1400" dirty="0" err="1">
                <a:solidFill>
                  <a:srgbClr val="FFFFFF"/>
                </a:solidFill>
                <a:latin typeface="Arial"/>
              </a:rPr>
              <a:t>immunostain</a:t>
            </a:r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2989" y="2847201"/>
            <a:ext cx="3174345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2847202"/>
            <a:ext cx="3124200" cy="2519865"/>
          </a:xfrm>
          <a:prstGeom prst="rect">
            <a:avLst/>
          </a:prstGeom>
        </p:spPr>
      </p:pic>
      <p:grpSp>
        <p:nvGrpSpPr>
          <p:cNvPr id="228" name="Group 227"/>
          <p:cNvGrpSpPr/>
          <p:nvPr/>
        </p:nvGrpSpPr>
        <p:grpSpPr>
          <a:xfrm>
            <a:off x="4953000" y="2009001"/>
            <a:ext cx="3962400" cy="1752600"/>
            <a:chOff x="3352800" y="1219200"/>
            <a:chExt cx="3962400" cy="1752600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3505200" y="1524000"/>
              <a:ext cx="609600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4953000" y="1524000"/>
              <a:ext cx="533400" cy="685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5105400" y="1524000"/>
              <a:ext cx="2209800" cy="685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TextBox 223"/>
            <p:cNvSpPr txBox="1"/>
            <p:nvPr/>
          </p:nvSpPr>
          <p:spPr>
            <a:xfrm>
              <a:off x="3352800" y="1219200"/>
              <a:ext cx="2502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400" dirty="0">
                  <a:solidFill>
                    <a:srgbClr val="FF0000"/>
                  </a:solidFill>
                  <a:latin typeface="Arial"/>
                </a:rPr>
                <a:t>tumor infiltrating lymphocytes</a:t>
              </a:r>
            </a:p>
          </p:txBody>
        </p:sp>
        <p:cxnSp>
          <p:nvCxnSpPr>
            <p:cNvPr id="225" name="Straight Connector 224"/>
            <p:cNvCxnSpPr/>
            <p:nvPr/>
          </p:nvCxnSpPr>
          <p:spPr>
            <a:xfrm flipH="1">
              <a:off x="3352800" y="1524000"/>
              <a:ext cx="914400" cy="1447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9" name="TextBox 228"/>
          <p:cNvSpPr txBox="1"/>
          <p:nvPr/>
        </p:nvSpPr>
        <p:spPr>
          <a:xfrm>
            <a:off x="4495801" y="5666602"/>
            <a:ext cx="296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dirty="0" err="1">
                <a:solidFill>
                  <a:srgbClr val="FFFFFF"/>
                </a:solidFill>
                <a:latin typeface="Arial"/>
              </a:rPr>
              <a:t>Droeser</a:t>
            </a:r>
            <a:r>
              <a:rPr lang="en-US" sz="1200" dirty="0">
                <a:solidFill>
                  <a:srgbClr val="FFFFFF"/>
                </a:solidFill>
                <a:latin typeface="Arial"/>
              </a:rPr>
              <a:t> et al, BMC Cancer 2012; 12: 34.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05701" y="764288"/>
            <a:ext cx="3730202" cy="1730828"/>
            <a:chOff x="5972539" y="974603"/>
            <a:chExt cx="2833105" cy="1327667"/>
          </a:xfrm>
        </p:grpSpPr>
        <p:sp>
          <p:nvSpPr>
            <p:cNvPr id="231" name="Rounded Rectangular Callout 230"/>
            <p:cNvSpPr/>
            <p:nvPr/>
          </p:nvSpPr>
          <p:spPr>
            <a:xfrm>
              <a:off x="5972539" y="974603"/>
              <a:ext cx="2819400" cy="1327667"/>
            </a:xfrm>
            <a:prstGeom prst="wedgeRoundRectCallout">
              <a:avLst>
                <a:gd name="adj1" fmla="val -68602"/>
                <a:gd name="adj2" fmla="val 53986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6181714" y="1020661"/>
              <a:ext cx="2623930" cy="1062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400" b="1" u="sng" dirty="0">
                  <a:solidFill>
                    <a:srgbClr val="000000"/>
                  </a:solidFill>
                  <a:latin typeface="Arial"/>
                </a:rPr>
                <a:t>Biomarker:</a:t>
              </a:r>
            </a:p>
            <a:p>
              <a:pPr defTabSz="914293"/>
              <a:r>
                <a:rPr lang="en-US" sz="1400" b="1" dirty="0">
                  <a:solidFill>
                    <a:srgbClr val="000000"/>
                  </a:solidFill>
                  <a:latin typeface="Arial"/>
                </a:rPr>
                <a:t>  quantitation of TILs</a:t>
              </a:r>
            </a:p>
            <a:p>
              <a:pPr defTabSz="914293"/>
              <a:r>
                <a:rPr lang="en-US" sz="1400" b="1" dirty="0">
                  <a:solidFill>
                    <a:srgbClr val="000000"/>
                  </a:solidFill>
                  <a:latin typeface="Arial"/>
                </a:rPr>
                <a:t>  activation/signaling state of TILs</a:t>
              </a:r>
            </a:p>
            <a:p>
              <a:pPr defTabSz="914293"/>
              <a:r>
                <a:rPr lang="en-US" sz="1400" b="1" dirty="0">
                  <a:solidFill>
                    <a:srgbClr val="000000"/>
                  </a:solidFill>
                  <a:latin typeface="Arial"/>
                </a:rPr>
                <a:t>  circulating cytokines</a:t>
              </a:r>
            </a:p>
            <a:p>
              <a:pPr defTabSz="914293"/>
              <a:r>
                <a:rPr lang="en-US" sz="1400" b="1" dirty="0">
                  <a:solidFill>
                    <a:srgbClr val="000000"/>
                  </a:solidFill>
                  <a:latin typeface="Arial"/>
                </a:rPr>
                <a:t>  tumor markers of </a:t>
              </a:r>
              <a:r>
                <a:rPr lang="en-US" sz="1400" b="1" dirty="0" err="1">
                  <a:solidFill>
                    <a:srgbClr val="000000"/>
                  </a:solidFill>
                  <a:latin typeface="Arial"/>
                </a:rPr>
                <a:t>immunoresistance</a:t>
              </a:r>
              <a:endParaRPr lang="en-US" sz="1400" b="1" dirty="0">
                <a:solidFill>
                  <a:srgbClr val="000000"/>
                </a:solidFill>
                <a:latin typeface="Arial"/>
              </a:endParaRPr>
            </a:p>
            <a:p>
              <a:pPr defTabSz="914293"/>
              <a:r>
                <a:rPr lang="en-US" sz="1400" b="1" dirty="0">
                  <a:solidFill>
                    <a:srgbClr val="000000"/>
                  </a:solidFill>
                  <a:latin typeface="Arial"/>
                </a:rPr>
                <a:t>  gene signatures of immune response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2576351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52600" y="1143000"/>
            <a:ext cx="8534400" cy="3962400"/>
            <a:chOff x="228600" y="1143000"/>
            <a:chExt cx="8534400" cy="3962400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228600" y="1143000"/>
              <a:ext cx="8534400" cy="3962400"/>
            </a:xfrm>
            <a:prstGeom prst="roundRect">
              <a:avLst>
                <a:gd name="adj" fmla="val 9189"/>
              </a:avLst>
            </a:prstGeom>
            <a:solidFill>
              <a:srgbClr val="00001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85800" y="2362200"/>
              <a:ext cx="7358442" cy="2159659"/>
              <a:chOff x="990600" y="2327992"/>
              <a:chExt cx="7162800" cy="2102239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990600" y="2327992"/>
                <a:ext cx="7162800" cy="2102239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4436" y="2335026"/>
                <a:ext cx="4121527" cy="2095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6002" y="2335025"/>
                <a:ext cx="2557398" cy="830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7093" y="3156060"/>
                <a:ext cx="1786687" cy="1274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4876800" y="4572000"/>
              <a:ext cx="3213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 err="1">
                  <a:solidFill>
                    <a:srgbClr val="FFFFFF"/>
                  </a:solidFill>
                  <a:latin typeface="Arial"/>
                </a:rPr>
                <a:t>Loi</a:t>
              </a:r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 et al, Annals of </a:t>
              </a:r>
              <a:r>
                <a:rPr lang="en-US" sz="1200" dirty="0" err="1">
                  <a:solidFill>
                    <a:srgbClr val="FFFFFF"/>
                  </a:solidFill>
                  <a:latin typeface="Arial"/>
                </a:rPr>
                <a:t>Oncol</a:t>
              </a:r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 2014; 25: 1544-50.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98118" y="1579099"/>
              <a:ext cx="4580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N=209 HER2-amplified cases examined by H&amp;E for stromal TILs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43020" y="1743167"/>
              <a:ext cx="4450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dirty="0">
                  <a:solidFill>
                    <a:srgbClr val="FFFFFF"/>
                  </a:solidFill>
                  <a:latin typeface="Arial"/>
                </a:rPr>
                <a:t>Stromal TILs </a:t>
              </a:r>
              <a:r>
                <a:rPr lang="en-US" dirty="0">
                  <a:solidFill>
                    <a:srgbClr val="66FF99"/>
                  </a:solidFill>
                  <a:latin typeface="Arial"/>
                </a:rPr>
                <a:t>predicts</a:t>
              </a:r>
              <a:r>
                <a:rPr lang="en-US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trastuzumab</a:t>
              </a:r>
              <a:r>
                <a:rPr lang="en-US" dirty="0">
                  <a:solidFill>
                    <a:srgbClr val="FFFFFF"/>
                  </a:solidFill>
                  <a:latin typeface="Arial"/>
                </a:rPr>
                <a:t> benefit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18095" y="1198099"/>
              <a:ext cx="35509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293"/>
              <a:r>
                <a:rPr lang="en-US" sz="2400" b="1" dirty="0" err="1">
                  <a:solidFill>
                    <a:srgbClr val="FFFFFF"/>
                  </a:solidFill>
                  <a:latin typeface="Arial"/>
                </a:rPr>
                <a:t>FinHER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</a:rPr>
                <a:t> adjuvant study</a:t>
              </a:r>
              <a:endParaRPr lang="en-US" sz="110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5621227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457201"/>
            <a:ext cx="8305800" cy="2667000"/>
            <a:chOff x="457200" y="457201"/>
            <a:chExt cx="8305800" cy="2667000"/>
          </a:xfrm>
        </p:grpSpPr>
        <p:sp>
          <p:nvSpPr>
            <p:cNvPr id="41" name="Rounded Rectangle 40"/>
            <p:cNvSpPr/>
            <p:nvPr/>
          </p:nvSpPr>
          <p:spPr bwMode="auto">
            <a:xfrm>
              <a:off x="457200" y="457201"/>
              <a:ext cx="8305800" cy="2667000"/>
            </a:xfrm>
            <a:prstGeom prst="roundRect">
              <a:avLst>
                <a:gd name="adj" fmla="val 9189"/>
              </a:avLst>
            </a:prstGeom>
            <a:solidFill>
              <a:srgbClr val="00001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" y="797004"/>
              <a:ext cx="333745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dirty="0">
                  <a:solidFill>
                    <a:srgbClr val="FFFFFF"/>
                  </a:solidFill>
                  <a:latin typeface="Arial"/>
                </a:rPr>
                <a:t>Adjuvant </a:t>
              </a: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trastuzumab</a:t>
              </a:r>
              <a:r>
                <a:rPr lang="en-US" dirty="0">
                  <a:solidFill>
                    <a:srgbClr val="FFFFFF"/>
                  </a:solidFill>
                  <a:latin typeface="Arial"/>
                </a:rPr>
                <a:t> study</a:t>
              </a:r>
            </a:p>
            <a:p>
              <a:pPr algn="ctr" defTabSz="914293"/>
              <a:r>
                <a:rPr lang="en-US" dirty="0">
                  <a:solidFill>
                    <a:srgbClr val="FFFFFF"/>
                  </a:solidFill>
                  <a:latin typeface="Arial"/>
                </a:rPr>
                <a:t>NCCGT N9831 + NSABP B-31</a:t>
              </a:r>
            </a:p>
            <a:p>
              <a:pPr algn="ctr" defTabSz="914293"/>
              <a:r>
                <a:rPr lang="en-US" dirty="0">
                  <a:solidFill>
                    <a:srgbClr val="FFFFFF"/>
                  </a:solidFill>
                  <a:latin typeface="Arial"/>
                </a:rPr>
                <a:t>N=4046  with 8 year F/U</a:t>
              </a:r>
            </a:p>
            <a:p>
              <a:pPr algn="ctr"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Perez et al, JCO 2014 (</a:t>
              </a:r>
              <a:r>
                <a:rPr lang="en-US" sz="1200" i="1" dirty="0">
                  <a:solidFill>
                    <a:srgbClr val="FFFFFF"/>
                  </a:solidFill>
                  <a:latin typeface="Arial"/>
                </a:rPr>
                <a:t>in press</a:t>
              </a:r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)</a:t>
              </a:r>
            </a:p>
          </p:txBody>
        </p:sp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441" y="533831"/>
              <a:ext cx="3836759" cy="251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 rot="394803">
              <a:off x="7170450" y="1390448"/>
              <a:ext cx="5677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>
                  <a:solidFill>
                    <a:srgbClr val="4F81BD">
                      <a:lumMod val="75000"/>
                    </a:srgbClr>
                  </a:solidFill>
                  <a:latin typeface="Arial"/>
                </a:rPr>
                <a:t>control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392890">
              <a:off x="7086600" y="923218"/>
              <a:ext cx="8867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 err="1">
                  <a:solidFill>
                    <a:srgbClr val="C49500"/>
                  </a:solidFill>
                  <a:latin typeface="Arial"/>
                </a:rPr>
                <a:t>trastuzumab</a:t>
              </a:r>
              <a:endParaRPr lang="en-US" sz="1000" dirty="0">
                <a:solidFill>
                  <a:srgbClr val="C49500"/>
                </a:solidFill>
                <a:latin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803869" y="1676400"/>
            <a:ext cx="8686800" cy="4800600"/>
            <a:chOff x="279869" y="1524000"/>
            <a:chExt cx="8686800" cy="4800600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279869" y="1524000"/>
              <a:ext cx="8610600" cy="4800600"/>
            </a:xfrm>
            <a:prstGeom prst="roundRect">
              <a:avLst>
                <a:gd name="adj" fmla="val 5108"/>
              </a:avLst>
            </a:prstGeom>
            <a:solidFill>
              <a:srgbClr val="00001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18016" y="2057400"/>
              <a:ext cx="29530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NCCTG N9831 </a:t>
              </a:r>
              <a:r>
                <a:rPr lang="en-US" sz="1600" kern="0" dirty="0">
                  <a:solidFill>
                    <a:srgbClr val="FFFFFF"/>
                  </a:solidFill>
                  <a:latin typeface="Arial"/>
                </a:rPr>
                <a:t>adjuvant study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61069" y="2313801"/>
              <a:ext cx="48093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Arial"/>
                </a:rPr>
                <a:t>N=1282 cases performed </a:t>
              </a:r>
              <a:r>
                <a:rPr lang="en-US" sz="1200" kern="0" dirty="0" err="1">
                  <a:solidFill>
                    <a:srgbClr val="FFFFFF"/>
                  </a:solidFill>
                  <a:latin typeface="Arial"/>
                </a:rPr>
                <a:t>Illumina</a:t>
              </a:r>
              <a:r>
                <a:rPr lang="en-US" sz="1200" kern="0" dirty="0">
                  <a:solidFill>
                    <a:srgbClr val="FFFFFF"/>
                  </a:solidFill>
                  <a:latin typeface="Arial"/>
                </a:rPr>
                <a:t> 24K whole </a:t>
              </a:r>
              <a:r>
                <a:rPr lang="en-US" sz="1200" kern="0" dirty="0" err="1">
                  <a:solidFill>
                    <a:srgbClr val="FFFFFF"/>
                  </a:solidFill>
                  <a:latin typeface="Arial"/>
                </a:rPr>
                <a:t>transcriptome</a:t>
              </a:r>
              <a:r>
                <a:rPr lang="en-US" sz="1200" kern="0" dirty="0">
                  <a:solidFill>
                    <a:srgbClr val="FFFFFF"/>
                  </a:solidFill>
                  <a:latin typeface="Arial"/>
                </a:rPr>
                <a:t> analysis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9031" y="1524000"/>
              <a:ext cx="78566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2400" dirty="0">
                  <a:solidFill>
                    <a:srgbClr val="FFFFFF"/>
                  </a:solidFill>
                  <a:latin typeface="Arial"/>
                </a:rPr>
                <a:t>Immune enrichment </a:t>
              </a:r>
              <a:r>
                <a:rPr lang="en-US" sz="3200" b="1" dirty="0">
                  <a:solidFill>
                    <a:srgbClr val="66FF99"/>
                  </a:solidFill>
                  <a:latin typeface="Arial"/>
                </a:rPr>
                <a:t>PREDICTS</a:t>
              </a:r>
              <a:r>
                <a:rPr lang="en-US" sz="2400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Arial"/>
                </a:rPr>
                <a:t>trastuzumab</a:t>
              </a:r>
              <a:r>
                <a:rPr lang="en-US" sz="2400" dirty="0">
                  <a:solidFill>
                    <a:srgbClr val="FFFFFF"/>
                  </a:solidFill>
                  <a:latin typeface="Arial"/>
                </a:rPr>
                <a:t> benefit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7400" y="5791200"/>
              <a:ext cx="29017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Arial"/>
                </a:rPr>
                <a:t>Perez et al, ASCO 2014; Abstract #509.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rgbClr val="FFFFFF"/>
                  </a:solidFill>
                  <a:latin typeface="Arial"/>
                </a:rPr>
                <a:t>Perez et al, JCO 2014 (</a:t>
              </a:r>
              <a:r>
                <a:rPr lang="en-US" sz="1200" i="1" kern="0" dirty="0">
                  <a:solidFill>
                    <a:srgbClr val="FFFFFF"/>
                  </a:solidFill>
                  <a:latin typeface="Arial"/>
                </a:rPr>
                <a:t>in press</a:t>
              </a:r>
              <a:r>
                <a:rPr lang="en-US" sz="1200" kern="0" dirty="0">
                  <a:solidFill>
                    <a:srgbClr val="FFFFFF"/>
                  </a:solidFill>
                  <a:latin typeface="Arial"/>
                </a:rPr>
                <a:t>)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1000" y="2667000"/>
              <a:ext cx="4292131" cy="2913680"/>
              <a:chOff x="1917519" y="986101"/>
              <a:chExt cx="5317748" cy="3825637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1920857" y="1359476"/>
                <a:ext cx="5054447" cy="329230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pic>
            <p:nvPicPr>
              <p:cNvPr id="48" name="Content Placeholder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917519" y="986101"/>
                <a:ext cx="5317748" cy="3825637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572000" y="2681514"/>
              <a:ext cx="4292131" cy="2891735"/>
              <a:chOff x="1914722" y="927860"/>
              <a:chExt cx="5159562" cy="3794736"/>
            </a:xfrm>
          </p:grpSpPr>
          <p:sp>
            <p:nvSpPr>
              <p:cNvPr id="45" name="Rectangle 44"/>
              <p:cNvSpPr/>
              <p:nvPr/>
            </p:nvSpPr>
            <p:spPr bwMode="auto">
              <a:xfrm>
                <a:off x="1914722" y="1267422"/>
                <a:ext cx="5054447" cy="329230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pic>
            <p:nvPicPr>
              <p:cNvPr id="46" name="Content Placeholder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969165" y="927860"/>
                <a:ext cx="5105119" cy="3794736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409460" y="2597082"/>
              <a:ext cx="4079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dirty="0">
                  <a:solidFill>
                    <a:srgbClr val="00FFFF"/>
                  </a:solidFill>
                  <a:latin typeface="Arial"/>
                </a:rPr>
                <a:t>Immune Enriched Tumors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75420" y="2590800"/>
              <a:ext cx="4291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dirty="0">
                  <a:solidFill>
                    <a:srgbClr val="00FFFF"/>
                  </a:solidFill>
                  <a:latin typeface="Arial"/>
                </a:rPr>
                <a:t>Immune Not Enriched Tumors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76600" y="3106579"/>
              <a:ext cx="8867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 err="1">
                  <a:solidFill>
                    <a:srgbClr val="00B050"/>
                  </a:solidFill>
                  <a:latin typeface="Arial"/>
                </a:rPr>
                <a:t>trastuzumab</a:t>
              </a:r>
              <a:endParaRPr lang="en-US" sz="1000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317672" y="3581400"/>
              <a:ext cx="5677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control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3400" y="5493603"/>
              <a:ext cx="50305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u="sng" dirty="0">
                  <a:solidFill>
                    <a:srgbClr val="FFFFFF"/>
                  </a:solidFill>
                  <a:latin typeface="Arial"/>
                </a:rPr>
                <a:t>Confirmed by:</a:t>
              </a:r>
            </a:p>
            <a:p>
              <a:pPr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   Functional </a:t>
              </a:r>
              <a:r>
                <a:rPr lang="en-US" sz="1200" dirty="0" err="1">
                  <a:solidFill>
                    <a:srgbClr val="FFFFFF"/>
                  </a:solidFill>
                  <a:latin typeface="Arial"/>
                </a:rPr>
                <a:t>interactome</a:t>
              </a:r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 analysis (4 of 6 pathways linked with immune)</a:t>
              </a:r>
            </a:p>
            <a:p>
              <a:pPr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   Gene Ontology analysis (10 of 14 linked with immune)</a:t>
              </a:r>
            </a:p>
            <a:p>
              <a:pPr defTabSz="914293"/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   14-gene signature of immune enrichment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670663" y="4047641"/>
            <a:ext cx="5264331" cy="1259076"/>
            <a:chOff x="2133600" y="1447801"/>
            <a:chExt cx="3266161" cy="861774"/>
          </a:xfrm>
        </p:grpSpPr>
        <p:sp>
          <p:nvSpPr>
            <p:cNvPr id="50" name="Rounded Rectangle 49"/>
            <p:cNvSpPr/>
            <p:nvPr/>
          </p:nvSpPr>
          <p:spPr>
            <a:xfrm>
              <a:off x="2133600" y="1447801"/>
              <a:ext cx="3209544" cy="861774"/>
            </a:xfrm>
            <a:prstGeom prst="roundRect">
              <a:avLst/>
            </a:prstGeom>
            <a:solidFill>
              <a:srgbClr val="1C4B5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66417" y="1493289"/>
              <a:ext cx="3133344" cy="8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defTabSz="914293"/>
              <a:r>
                <a:rPr lang="en-US" sz="1400" b="1" u="sng" dirty="0">
                  <a:solidFill>
                    <a:srgbClr val="FFFFFF"/>
                  </a:solidFill>
                  <a:latin typeface="Arial"/>
                </a:rPr>
                <a:t>Immunological pathways associated with RFS:</a:t>
              </a: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400" b="1" dirty="0">
                  <a:solidFill>
                    <a:srgbClr val="FFFFFF"/>
                  </a:solidFill>
                  <a:latin typeface="Arial"/>
                </a:rPr>
                <a:t>Cytokine-cytokine receptor interaction</a:t>
              </a: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400" b="1" dirty="0">
                  <a:solidFill>
                    <a:srgbClr val="FFFFFF"/>
                  </a:solidFill>
                  <a:latin typeface="Arial"/>
                </a:rPr>
                <a:t>T-cell receptor signaling in CD8+ T-cells</a:t>
              </a: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400" b="1" dirty="0">
                  <a:solidFill>
                    <a:srgbClr val="FFFFFF"/>
                  </a:solidFill>
                  <a:latin typeface="Arial"/>
                </a:rPr>
                <a:t>INF-gamma pathway </a:t>
              </a:r>
            </a:p>
            <a:p>
              <a:pPr marL="285750" indent="-285750" defTabSz="914293">
                <a:buFont typeface="Wingdings" panose="05000000000000000000" pitchFamily="2" charset="2"/>
                <a:buChar char="Ø"/>
              </a:pPr>
              <a:r>
                <a:rPr lang="en-US" sz="1400" b="1" dirty="0">
                  <a:solidFill>
                    <a:srgbClr val="FFFFFF"/>
                  </a:solidFill>
                  <a:latin typeface="Arial"/>
                </a:rPr>
                <a:t>TNF receptor signaling pathway 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53" name="Rectangle 52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891718" y="3560802"/>
            <a:ext cx="10567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>
              <a:lnSpc>
                <a:spcPts val="1800"/>
              </a:lnSpc>
            </a:pPr>
            <a:r>
              <a:rPr lang="en-US" dirty="0">
                <a:solidFill>
                  <a:srgbClr val="FFFFFF"/>
                </a:solidFill>
                <a:latin typeface="Arial"/>
              </a:rPr>
              <a:t>resistant</a:t>
            </a:r>
          </a:p>
          <a:p>
            <a:pPr algn="ctr" defTabSz="914293">
              <a:lnSpc>
                <a:spcPts val="1800"/>
              </a:lnSpc>
            </a:pPr>
            <a:r>
              <a:rPr lang="en-US" dirty="0">
                <a:solidFill>
                  <a:srgbClr val="FFFFFF"/>
                </a:solidFill>
                <a:latin typeface="Arial"/>
              </a:rPr>
              <a:t>tumor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96200" y="3560802"/>
            <a:ext cx="10567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>
              <a:lnSpc>
                <a:spcPts val="1800"/>
              </a:lnSpc>
            </a:pPr>
            <a:r>
              <a:rPr lang="en-US" dirty="0">
                <a:solidFill>
                  <a:srgbClr val="FFFFFF"/>
                </a:solidFill>
                <a:latin typeface="Arial"/>
              </a:rPr>
              <a:t>resistant</a:t>
            </a:r>
          </a:p>
          <a:p>
            <a:pPr algn="ctr" defTabSz="914293">
              <a:lnSpc>
                <a:spcPts val="1800"/>
              </a:lnSpc>
            </a:pPr>
            <a:r>
              <a:rPr lang="en-US" dirty="0">
                <a:solidFill>
                  <a:srgbClr val="FFFFFF"/>
                </a:solidFill>
                <a:latin typeface="Arial"/>
              </a:rPr>
              <a:t>host</a:t>
            </a:r>
          </a:p>
        </p:txBody>
      </p:sp>
    </p:spTree>
    <p:extLst>
      <p:ext uri="{BB962C8B-B14F-4D97-AF65-F5344CB8AC3E}">
        <p14:creationId xmlns:p14="http://schemas.microsoft.com/office/powerpoint/2010/main" xmlns="" val="20219179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8000" y="2549291"/>
            <a:ext cx="7990400" cy="2072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743" y="2549291"/>
            <a:ext cx="7990400" cy="2072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199" y="2190507"/>
            <a:ext cx="8498058" cy="2433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48800" y="408825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3"/>
            <a:r>
              <a:rPr lang="en-US" sz="1200" b="1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</a:rPr>
              <a:t>PTEN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4400" y="454545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b="1" dirty="0">
                <a:solidFill>
                  <a:srgbClr val="FFFF00"/>
                </a:solidFill>
                <a:latin typeface="Arial"/>
              </a:rPr>
              <a:t>AKT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0" y="4621650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b="1" dirty="0">
                <a:solidFill>
                  <a:srgbClr val="00FFFF"/>
                </a:solidFill>
                <a:latin typeface="Arial"/>
              </a:rPr>
              <a:t>PI3K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1" y="4469250"/>
            <a:ext cx="756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3"/>
            <a:r>
              <a:rPr lang="en-US" sz="1200" b="1" dirty="0">
                <a:solidFill>
                  <a:srgbClr val="CC3300"/>
                </a:solidFill>
                <a:latin typeface="Arial"/>
              </a:rPr>
              <a:t>HER2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446925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3"/>
            <a:r>
              <a:rPr lang="en-US" sz="1200" b="1" dirty="0">
                <a:solidFill>
                  <a:srgbClr val="00B050"/>
                </a:solidFill>
                <a:latin typeface="Arial"/>
              </a:rPr>
              <a:t>HER3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506153" y="3939478"/>
            <a:ext cx="3810532" cy="2294403"/>
            <a:chOff x="2982153" y="3585028"/>
            <a:chExt cx="3810532" cy="2294403"/>
          </a:xfrm>
        </p:grpSpPr>
        <p:sp>
          <p:nvSpPr>
            <p:cNvPr id="12" name="Freeform 11"/>
            <p:cNvSpPr/>
            <p:nvPr/>
          </p:nvSpPr>
          <p:spPr>
            <a:xfrm>
              <a:off x="2982153" y="3585028"/>
              <a:ext cx="3810532" cy="2294403"/>
            </a:xfrm>
            <a:custGeom>
              <a:avLst/>
              <a:gdLst>
                <a:gd name="connsiteX0" fmla="*/ 3973026 w 3973026"/>
                <a:gd name="connsiteY0" fmla="*/ 1037772 h 2340878"/>
                <a:gd name="connsiteX1" fmla="*/ 344454 w 3973026"/>
                <a:gd name="connsiteY1" fmla="*/ 2315029 h 2340878"/>
                <a:gd name="connsiteX2" fmla="*/ 358969 w 3973026"/>
                <a:gd name="connsiteY2" fmla="*/ 0 h 2340878"/>
                <a:gd name="connsiteX0" fmla="*/ 3973026 w 3973026"/>
                <a:gd name="connsiteY0" fmla="*/ 1037772 h 2474718"/>
                <a:gd name="connsiteX1" fmla="*/ 344454 w 3973026"/>
                <a:gd name="connsiteY1" fmla="*/ 2315029 h 2474718"/>
                <a:gd name="connsiteX2" fmla="*/ 358969 w 3973026"/>
                <a:gd name="connsiteY2" fmla="*/ 0 h 2474718"/>
                <a:gd name="connsiteX0" fmla="*/ 3759306 w 3759306"/>
                <a:gd name="connsiteY0" fmla="*/ 1037772 h 2445171"/>
                <a:gd name="connsiteX1" fmla="*/ 631477 w 3759306"/>
                <a:gd name="connsiteY1" fmla="*/ 2271486 h 2445171"/>
                <a:gd name="connsiteX2" fmla="*/ 145249 w 3759306"/>
                <a:gd name="connsiteY2" fmla="*/ 0 h 2445171"/>
                <a:gd name="connsiteX0" fmla="*/ 3614057 w 3614057"/>
                <a:gd name="connsiteY0" fmla="*/ 1037772 h 1037772"/>
                <a:gd name="connsiteX1" fmla="*/ 0 w 3614057"/>
                <a:gd name="connsiteY1" fmla="*/ 0 h 1037772"/>
                <a:gd name="connsiteX0" fmla="*/ 3795712 w 3795712"/>
                <a:gd name="connsiteY0" fmla="*/ 1037772 h 1316149"/>
                <a:gd name="connsiteX1" fmla="*/ 181655 w 3795712"/>
                <a:gd name="connsiteY1" fmla="*/ 0 h 1316149"/>
                <a:gd name="connsiteX0" fmla="*/ 3865692 w 3865692"/>
                <a:gd name="connsiteY0" fmla="*/ 1037772 h 2057218"/>
                <a:gd name="connsiteX1" fmla="*/ 251635 w 3865692"/>
                <a:gd name="connsiteY1" fmla="*/ 0 h 2057218"/>
                <a:gd name="connsiteX0" fmla="*/ 3922055 w 3922055"/>
                <a:gd name="connsiteY0" fmla="*/ 1037772 h 2333400"/>
                <a:gd name="connsiteX1" fmla="*/ 307998 w 3922055"/>
                <a:gd name="connsiteY1" fmla="*/ 0 h 2333400"/>
                <a:gd name="connsiteX0" fmla="*/ 3844951 w 3844951"/>
                <a:gd name="connsiteY0" fmla="*/ 1016000 h 2319382"/>
                <a:gd name="connsiteX1" fmla="*/ 317979 w 3844951"/>
                <a:gd name="connsiteY1" fmla="*/ 0 h 2319382"/>
                <a:gd name="connsiteX0" fmla="*/ 3685825 w 3685825"/>
                <a:gd name="connsiteY0" fmla="*/ 1016000 h 2194855"/>
                <a:gd name="connsiteX1" fmla="*/ 158853 w 3685825"/>
                <a:gd name="connsiteY1" fmla="*/ 0 h 2194855"/>
                <a:gd name="connsiteX0" fmla="*/ 3810532 w 3810532"/>
                <a:gd name="connsiteY0" fmla="*/ 1016000 h 2294403"/>
                <a:gd name="connsiteX1" fmla="*/ 283560 w 3810532"/>
                <a:gd name="connsiteY1" fmla="*/ 0 h 229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532" h="2294403">
                  <a:moveTo>
                    <a:pt x="3810532" y="1016000"/>
                  </a:moveTo>
                  <a:cubicBezTo>
                    <a:pt x="1045559" y="3188305"/>
                    <a:pt x="-717925" y="2421467"/>
                    <a:pt x="283560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Connector 13"/>
            <p:cNvCxnSpPr>
              <a:stCxn id="12" idx="1"/>
            </p:cNvCxnSpPr>
            <p:nvPr/>
          </p:nvCxnSpPr>
          <p:spPr>
            <a:xfrm>
              <a:off x="3265713" y="3585028"/>
              <a:ext cx="3516087" cy="910772"/>
            </a:xfrm>
            <a:prstGeom prst="line">
              <a:avLst/>
            </a:prstGeom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191000" y="1116449"/>
            <a:ext cx="2073848" cy="381000"/>
            <a:chOff x="1219200" y="914400"/>
            <a:chExt cx="2073848" cy="381000"/>
          </a:xfrm>
        </p:grpSpPr>
        <p:sp>
          <p:nvSpPr>
            <p:cNvPr id="22" name="TextBox 21"/>
            <p:cNvSpPr txBox="1"/>
            <p:nvPr/>
          </p:nvSpPr>
          <p:spPr>
            <a:xfrm>
              <a:off x="1226457" y="914400"/>
              <a:ext cx="2066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b="1" dirty="0">
                  <a:solidFill>
                    <a:srgbClr val="9EE2CB"/>
                  </a:solidFill>
                  <a:latin typeface="Arial"/>
                </a:rPr>
                <a:t>immuno-resistance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219200" y="914400"/>
              <a:ext cx="2057400" cy="381000"/>
            </a:xfrm>
            <a:prstGeom prst="roundRect">
              <a:avLst>
                <a:gd name="adj" fmla="val 38571"/>
              </a:avLst>
            </a:prstGeom>
            <a:noFill/>
            <a:ln>
              <a:solidFill>
                <a:srgbClr val="9EE2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667000" y="2335649"/>
            <a:ext cx="1219200" cy="685800"/>
            <a:chOff x="6248400" y="533400"/>
            <a:chExt cx="1219200" cy="6858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248400" y="533400"/>
              <a:ext cx="1219200" cy="68580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248400" y="533400"/>
              <a:ext cx="1219200" cy="68580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708702" y="3144820"/>
            <a:ext cx="3268088" cy="2156397"/>
            <a:chOff x="1184702" y="2790370"/>
            <a:chExt cx="3268088" cy="2156397"/>
          </a:xfrm>
        </p:grpSpPr>
        <p:sp>
          <p:nvSpPr>
            <p:cNvPr id="28" name="Freeform 27"/>
            <p:cNvSpPr/>
            <p:nvPr/>
          </p:nvSpPr>
          <p:spPr>
            <a:xfrm>
              <a:off x="1184702" y="2790370"/>
              <a:ext cx="3268088" cy="2156397"/>
            </a:xfrm>
            <a:custGeom>
              <a:avLst/>
              <a:gdLst>
                <a:gd name="connsiteX0" fmla="*/ 3973026 w 3973026"/>
                <a:gd name="connsiteY0" fmla="*/ 1037772 h 2340878"/>
                <a:gd name="connsiteX1" fmla="*/ 344454 w 3973026"/>
                <a:gd name="connsiteY1" fmla="*/ 2315029 h 2340878"/>
                <a:gd name="connsiteX2" fmla="*/ 358969 w 3973026"/>
                <a:gd name="connsiteY2" fmla="*/ 0 h 2340878"/>
                <a:gd name="connsiteX0" fmla="*/ 3973026 w 3973026"/>
                <a:gd name="connsiteY0" fmla="*/ 1037772 h 2474718"/>
                <a:gd name="connsiteX1" fmla="*/ 344454 w 3973026"/>
                <a:gd name="connsiteY1" fmla="*/ 2315029 h 2474718"/>
                <a:gd name="connsiteX2" fmla="*/ 358969 w 3973026"/>
                <a:gd name="connsiteY2" fmla="*/ 0 h 2474718"/>
                <a:gd name="connsiteX0" fmla="*/ 3759306 w 3759306"/>
                <a:gd name="connsiteY0" fmla="*/ 1037772 h 2445171"/>
                <a:gd name="connsiteX1" fmla="*/ 631477 w 3759306"/>
                <a:gd name="connsiteY1" fmla="*/ 2271486 h 2445171"/>
                <a:gd name="connsiteX2" fmla="*/ 145249 w 3759306"/>
                <a:gd name="connsiteY2" fmla="*/ 0 h 2445171"/>
                <a:gd name="connsiteX0" fmla="*/ 3614057 w 3614057"/>
                <a:gd name="connsiteY0" fmla="*/ 1037772 h 1037772"/>
                <a:gd name="connsiteX1" fmla="*/ 0 w 3614057"/>
                <a:gd name="connsiteY1" fmla="*/ 0 h 1037772"/>
                <a:gd name="connsiteX0" fmla="*/ 3795712 w 3795712"/>
                <a:gd name="connsiteY0" fmla="*/ 1037772 h 1316149"/>
                <a:gd name="connsiteX1" fmla="*/ 181655 w 3795712"/>
                <a:gd name="connsiteY1" fmla="*/ 0 h 1316149"/>
                <a:gd name="connsiteX0" fmla="*/ 3865692 w 3865692"/>
                <a:gd name="connsiteY0" fmla="*/ 1037772 h 2057218"/>
                <a:gd name="connsiteX1" fmla="*/ 251635 w 3865692"/>
                <a:gd name="connsiteY1" fmla="*/ 0 h 2057218"/>
                <a:gd name="connsiteX0" fmla="*/ 3922055 w 3922055"/>
                <a:gd name="connsiteY0" fmla="*/ 1037772 h 2333400"/>
                <a:gd name="connsiteX1" fmla="*/ 307998 w 3922055"/>
                <a:gd name="connsiteY1" fmla="*/ 0 h 2333400"/>
                <a:gd name="connsiteX0" fmla="*/ 3844951 w 3844951"/>
                <a:gd name="connsiteY0" fmla="*/ 1016000 h 2319382"/>
                <a:gd name="connsiteX1" fmla="*/ 317979 w 3844951"/>
                <a:gd name="connsiteY1" fmla="*/ 0 h 2319382"/>
                <a:gd name="connsiteX0" fmla="*/ 3685825 w 3685825"/>
                <a:gd name="connsiteY0" fmla="*/ 1016000 h 2194855"/>
                <a:gd name="connsiteX1" fmla="*/ 158853 w 3685825"/>
                <a:gd name="connsiteY1" fmla="*/ 0 h 2194855"/>
                <a:gd name="connsiteX0" fmla="*/ 3810532 w 3810532"/>
                <a:gd name="connsiteY0" fmla="*/ 1016000 h 2294403"/>
                <a:gd name="connsiteX1" fmla="*/ 283560 w 3810532"/>
                <a:gd name="connsiteY1" fmla="*/ 0 h 2294403"/>
                <a:gd name="connsiteX0" fmla="*/ 2946716 w 2946716"/>
                <a:gd name="connsiteY0" fmla="*/ 972458 h 2266669"/>
                <a:gd name="connsiteX1" fmla="*/ 421229 w 2946716"/>
                <a:gd name="connsiteY1" fmla="*/ 0 h 2266669"/>
                <a:gd name="connsiteX0" fmla="*/ 2984638 w 2984638"/>
                <a:gd name="connsiteY0" fmla="*/ 972458 h 1959571"/>
                <a:gd name="connsiteX1" fmla="*/ 459151 w 2984638"/>
                <a:gd name="connsiteY1" fmla="*/ 0 h 1959571"/>
                <a:gd name="connsiteX0" fmla="*/ 3179948 w 3179948"/>
                <a:gd name="connsiteY0" fmla="*/ 972458 h 2159524"/>
                <a:gd name="connsiteX1" fmla="*/ 654461 w 3179948"/>
                <a:gd name="connsiteY1" fmla="*/ 0 h 2159524"/>
                <a:gd name="connsiteX0" fmla="*/ 2799312 w 2799312"/>
                <a:gd name="connsiteY0" fmla="*/ 972458 h 2117770"/>
                <a:gd name="connsiteX1" fmla="*/ 273825 w 2799312"/>
                <a:gd name="connsiteY1" fmla="*/ 0 h 2117770"/>
                <a:gd name="connsiteX0" fmla="*/ 2914103 w 2914103"/>
                <a:gd name="connsiteY0" fmla="*/ 972458 h 2129920"/>
                <a:gd name="connsiteX1" fmla="*/ 388616 w 2914103"/>
                <a:gd name="connsiteY1" fmla="*/ 0 h 2129920"/>
                <a:gd name="connsiteX0" fmla="*/ 3222685 w 3222685"/>
                <a:gd name="connsiteY0" fmla="*/ 1161144 h 2274151"/>
                <a:gd name="connsiteX1" fmla="*/ 276283 w 3222685"/>
                <a:gd name="connsiteY1" fmla="*/ 0 h 2274151"/>
                <a:gd name="connsiteX0" fmla="*/ 3217052 w 3217052"/>
                <a:gd name="connsiteY0" fmla="*/ 1023259 h 2168434"/>
                <a:gd name="connsiteX1" fmla="*/ 277907 w 3217052"/>
                <a:gd name="connsiteY1" fmla="*/ 0 h 2168434"/>
                <a:gd name="connsiteX0" fmla="*/ 2986412 w 2986412"/>
                <a:gd name="connsiteY0" fmla="*/ 1023259 h 1962385"/>
                <a:gd name="connsiteX1" fmla="*/ 47267 w 2986412"/>
                <a:gd name="connsiteY1" fmla="*/ 0 h 1962385"/>
                <a:gd name="connsiteX0" fmla="*/ 3355666 w 3355666"/>
                <a:gd name="connsiteY0" fmla="*/ 1023259 h 2158773"/>
                <a:gd name="connsiteX1" fmla="*/ 416521 w 3355666"/>
                <a:gd name="connsiteY1" fmla="*/ 0 h 2158773"/>
                <a:gd name="connsiteX0" fmla="*/ 3193818 w 3193818"/>
                <a:gd name="connsiteY0" fmla="*/ 1023259 h 1724363"/>
                <a:gd name="connsiteX1" fmla="*/ 254673 w 3193818"/>
                <a:gd name="connsiteY1" fmla="*/ 0 h 1724363"/>
                <a:gd name="connsiteX0" fmla="*/ 3283882 w 3283882"/>
                <a:gd name="connsiteY0" fmla="*/ 1023259 h 1859418"/>
                <a:gd name="connsiteX1" fmla="*/ 344737 w 3283882"/>
                <a:gd name="connsiteY1" fmla="*/ 0 h 1859418"/>
                <a:gd name="connsiteX0" fmla="*/ 3268088 w 3268088"/>
                <a:gd name="connsiteY0" fmla="*/ 1400631 h 2156397"/>
                <a:gd name="connsiteX1" fmla="*/ 350715 w 3268088"/>
                <a:gd name="connsiteY1" fmla="*/ 0 h 215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68088" h="2156397">
                  <a:moveTo>
                    <a:pt x="3268088" y="1400631"/>
                  </a:moveTo>
                  <a:cubicBezTo>
                    <a:pt x="-737856" y="3326193"/>
                    <a:pt x="-135513" y="1093410"/>
                    <a:pt x="350715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prstDash val="sysDot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6" name="Straight Connector 35"/>
            <p:cNvCxnSpPr>
              <a:stCxn id="28" idx="1"/>
            </p:cNvCxnSpPr>
            <p:nvPr/>
          </p:nvCxnSpPr>
          <p:spPr>
            <a:xfrm>
              <a:off x="1535417" y="2790370"/>
              <a:ext cx="2884183" cy="1400630"/>
            </a:xfrm>
            <a:prstGeom prst="line">
              <a:avLst/>
            </a:prstGeom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572001" y="225945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2400" b="1" dirty="0">
                <a:solidFill>
                  <a:srgbClr val="9EE2CB"/>
                </a:solidFill>
                <a:latin typeface="Arial"/>
              </a:rPr>
              <a:t>PD-L1</a:t>
            </a:r>
          </a:p>
        </p:txBody>
      </p:sp>
      <p:sp>
        <p:nvSpPr>
          <p:cNvPr id="40" name="Down Arrow 39"/>
          <p:cNvSpPr/>
          <p:nvPr/>
        </p:nvSpPr>
        <p:spPr>
          <a:xfrm flipV="1">
            <a:off x="4876800" y="1573649"/>
            <a:ext cx="533400" cy="685800"/>
          </a:xfrm>
          <a:prstGeom prst="downArrow">
            <a:avLst/>
          </a:prstGeom>
          <a:solidFill>
            <a:srgbClr val="9EE2C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62200" y="1726050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b="1" dirty="0">
                <a:solidFill>
                  <a:srgbClr val="00FF00"/>
                </a:solidFill>
                <a:latin typeface="Arial"/>
              </a:rPr>
              <a:t>MHC </a:t>
            </a:r>
            <a:r>
              <a:rPr lang="en-US" sz="2400" b="1" dirty="0" err="1">
                <a:solidFill>
                  <a:srgbClr val="00FF00"/>
                </a:solidFill>
                <a:latin typeface="Arial"/>
              </a:rPr>
              <a:t>cIass</a:t>
            </a:r>
            <a:r>
              <a:rPr lang="en-US" b="1" dirty="0">
                <a:solidFill>
                  <a:srgbClr val="00FF00"/>
                </a:solidFill>
                <a:latin typeface="Arial"/>
              </a:rPr>
              <a:t> I</a:t>
            </a:r>
          </a:p>
        </p:txBody>
      </p:sp>
      <p:sp>
        <p:nvSpPr>
          <p:cNvPr id="42" name="Down Arrow 41"/>
          <p:cNvSpPr/>
          <p:nvPr/>
        </p:nvSpPr>
        <p:spPr>
          <a:xfrm flipV="1">
            <a:off x="2895600" y="1040249"/>
            <a:ext cx="533400" cy="685800"/>
          </a:xfrm>
          <a:prstGeom prst="downArrow">
            <a:avLst/>
          </a:prstGeom>
          <a:solidFill>
            <a:srgbClr val="00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166960" y="609600"/>
            <a:ext cx="2176441" cy="381000"/>
            <a:chOff x="642959" y="228600"/>
            <a:chExt cx="2176441" cy="381000"/>
          </a:xfrm>
        </p:grpSpPr>
        <p:sp>
          <p:nvSpPr>
            <p:cNvPr id="44" name="TextBox 43"/>
            <p:cNvSpPr txBox="1"/>
            <p:nvPr/>
          </p:nvSpPr>
          <p:spPr>
            <a:xfrm>
              <a:off x="650216" y="228600"/>
              <a:ext cx="2169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b="1" dirty="0">
                  <a:solidFill>
                    <a:srgbClr val="00FF00"/>
                  </a:solidFill>
                  <a:latin typeface="Arial"/>
                </a:rPr>
                <a:t>immuno-recognition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642959" y="228600"/>
              <a:ext cx="2133600" cy="381000"/>
            </a:xfrm>
            <a:prstGeom prst="roundRect">
              <a:avLst>
                <a:gd name="adj" fmla="val 38571"/>
              </a:avLst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096000" y="5486400"/>
            <a:ext cx="2818400" cy="838200"/>
            <a:chOff x="6096000" y="990600"/>
            <a:chExt cx="2818400" cy="838200"/>
          </a:xfrm>
        </p:grpSpPr>
        <p:sp>
          <p:nvSpPr>
            <p:cNvPr id="55" name="Rounded Rectangle 54"/>
            <p:cNvSpPr/>
            <p:nvPr/>
          </p:nvSpPr>
          <p:spPr>
            <a:xfrm>
              <a:off x="6096000" y="990600"/>
              <a:ext cx="2743200" cy="838200"/>
            </a:xfrm>
            <a:prstGeom prst="roundRect">
              <a:avLst/>
            </a:prstGeom>
            <a:solidFill>
              <a:srgbClr val="00001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096000" y="1066800"/>
              <a:ext cx="2818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Parsa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et al, Nature Med 2006; 13: 84-88.</a:t>
              </a:r>
            </a:p>
            <a:p>
              <a:pPr defTabSz="914293"/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Jaing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et al, </a:t>
              </a:r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Clin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Cancer Res 2012; 19: 1-12.</a:t>
              </a:r>
            </a:p>
            <a:p>
              <a:pPr defTabSz="914293"/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Song et al, </a:t>
              </a:r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PLoS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One 2013; 8: e65821.</a:t>
              </a:r>
            </a:p>
            <a:p>
              <a:pPr defTabSz="914293"/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Atefi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et al, </a:t>
              </a:r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Clin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Cancer Res 2014; 20: 3446-57.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46698" y="4876800"/>
            <a:ext cx="2872902" cy="1219200"/>
            <a:chOff x="76200" y="4916715"/>
            <a:chExt cx="2872902" cy="1219200"/>
          </a:xfrm>
        </p:grpSpPr>
        <p:sp>
          <p:nvSpPr>
            <p:cNvPr id="56" name="Rounded Rectangle 55"/>
            <p:cNvSpPr/>
            <p:nvPr/>
          </p:nvSpPr>
          <p:spPr>
            <a:xfrm>
              <a:off x="108857" y="4916715"/>
              <a:ext cx="2743200" cy="1219200"/>
            </a:xfrm>
            <a:prstGeom prst="roundRect">
              <a:avLst/>
            </a:prstGeom>
            <a:solidFill>
              <a:srgbClr val="00001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200" y="4953000"/>
              <a:ext cx="2872902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Lollini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et al, </a:t>
              </a:r>
              <a:r>
                <a:rPr lang="sv-SE" sz="1000" dirty="0">
                  <a:solidFill>
                    <a:srgbClr val="FFFFFF"/>
                  </a:solidFill>
                  <a:latin typeface="Arial"/>
                </a:rPr>
                <a:t>Int J Cancer. 1998; 77: 937-41.</a:t>
              </a:r>
            </a:p>
            <a:p>
              <a:pPr defTabSz="914293"/>
              <a:r>
                <a:rPr lang="sv-SE" sz="1000" dirty="0">
                  <a:solidFill>
                    <a:srgbClr val="FFFFFF"/>
                  </a:solidFill>
                  <a:latin typeface="Arial"/>
                </a:rPr>
                <a:t>Herrmann et al, 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Cancer Res. 2004; 64: 215-20</a:t>
              </a:r>
            </a:p>
            <a:p>
              <a:pPr defTabSz="914293"/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Int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J Cancer. 2004; 108: 71-7.</a:t>
              </a:r>
            </a:p>
            <a:p>
              <a:pPr defTabSz="914293"/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Cancer </a:t>
              </a:r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Immunol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Immunother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. 2009;58: 653-64.</a:t>
              </a:r>
            </a:p>
            <a:p>
              <a:pPr defTabSz="914293"/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Int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J Cancer. 2011;128: 390-401.</a:t>
              </a:r>
            </a:p>
            <a:p>
              <a:pPr defTabSz="914293"/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Inoue et al, </a:t>
              </a:r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Oncoimmunology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2012; 1: 1104-10.</a:t>
              </a:r>
            </a:p>
            <a:p>
              <a:pPr defTabSz="914293"/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Mimura et al, </a:t>
              </a:r>
              <a:r>
                <a:rPr lang="en-US" sz="1000" dirty="0" err="1">
                  <a:solidFill>
                    <a:srgbClr val="FFFFFF"/>
                  </a:solidFill>
                  <a:latin typeface="Arial"/>
                </a:rPr>
                <a:t>Int</a:t>
              </a:r>
              <a:r>
                <a:rPr lang="en-US" sz="1000" dirty="0">
                  <a:solidFill>
                    <a:srgbClr val="FFFFFF"/>
                  </a:solidFill>
                  <a:latin typeface="Arial"/>
                </a:rPr>
                <a:t> J Cancer 2011; 128: 390-401.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109962" y="464404"/>
            <a:ext cx="648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/>
            <a:r>
              <a:rPr lang="en-US" sz="2400" dirty="0">
                <a:solidFill>
                  <a:srgbClr val="FFFFFF"/>
                </a:solidFill>
                <a:latin typeface="Arial"/>
              </a:rPr>
              <a:t>Potential </a:t>
            </a:r>
            <a:r>
              <a:rPr lang="en-US" sz="2400" dirty="0" err="1">
                <a:solidFill>
                  <a:srgbClr val="FFFFFF"/>
                </a:solidFill>
                <a:latin typeface="Arial"/>
              </a:rPr>
              <a:t>immunomodulatory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 biomarkers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47" name="Rectangle 46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1726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91000" y="1066801"/>
            <a:ext cx="2057400" cy="453571"/>
            <a:chOff x="6019800" y="1143000"/>
            <a:chExt cx="2057400" cy="453571"/>
          </a:xfrm>
        </p:grpSpPr>
        <p:sp>
          <p:nvSpPr>
            <p:cNvPr id="18" name="Rounded Rectangle 17"/>
            <p:cNvSpPr/>
            <p:nvPr/>
          </p:nvSpPr>
          <p:spPr>
            <a:xfrm>
              <a:off x="6019800" y="1143000"/>
              <a:ext cx="2057400" cy="453571"/>
            </a:xfrm>
            <a:prstGeom prst="roundRect">
              <a:avLst>
                <a:gd name="adj" fmla="val 341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46799" y="1192703"/>
              <a:ext cx="19127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biomarker = MUC4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524000" y="-7257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1" y="21772"/>
            <a:ext cx="516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400" dirty="0">
                <a:solidFill>
                  <a:srgbClr val="FFFFFF"/>
                </a:solidFill>
                <a:latin typeface="Arial"/>
              </a:rPr>
              <a:t>San Antonio Breast Cancer Symposium, December 9-13, 2014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1" y="5257800"/>
            <a:ext cx="3187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000" u="sng" dirty="0">
                <a:solidFill>
                  <a:srgbClr val="FFFFFF"/>
                </a:solidFill>
                <a:latin typeface="Arial"/>
              </a:rPr>
              <a:t>MUC4: </a:t>
            </a:r>
          </a:p>
          <a:p>
            <a:pPr defTabSz="914293"/>
            <a:r>
              <a:rPr lang="en-US" sz="1000" dirty="0">
                <a:solidFill>
                  <a:srgbClr val="FFFFFF"/>
                </a:solidFill>
                <a:latin typeface="Arial"/>
              </a:rPr>
              <a:t>Price-</a:t>
            </a:r>
            <a:r>
              <a:rPr lang="en-US" sz="1000" dirty="0" err="1">
                <a:solidFill>
                  <a:srgbClr val="FFFFFF"/>
                </a:solidFill>
                <a:latin typeface="Arial"/>
              </a:rPr>
              <a:t>Shiavi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et al, </a:t>
            </a:r>
            <a:r>
              <a:rPr lang="en-US" sz="1000" dirty="0" err="1">
                <a:solidFill>
                  <a:srgbClr val="FFFFFF"/>
                </a:solidFill>
                <a:latin typeface="Arial"/>
              </a:rPr>
              <a:t>Int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Jour Cancer 2002; 99: 783-791.</a:t>
            </a:r>
          </a:p>
          <a:p>
            <a:pPr defTabSz="914293"/>
            <a:r>
              <a:rPr lang="en-US" sz="1000" dirty="0">
                <a:solidFill>
                  <a:srgbClr val="FFFFFF"/>
                </a:solidFill>
                <a:latin typeface="Arial"/>
              </a:rPr>
              <a:t>Nagy et al, Cancer Res 2005; 65: 473-482.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5440" y="2049226"/>
            <a:ext cx="6747250" cy="34371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76800" y="1447800"/>
            <a:ext cx="1828800" cy="457200"/>
            <a:chOff x="1600200" y="2438400"/>
            <a:chExt cx="1828800" cy="457200"/>
          </a:xfrm>
        </p:grpSpPr>
        <p:sp>
          <p:nvSpPr>
            <p:cNvPr id="122" name="Rounded Rectangular Callout 121"/>
            <p:cNvSpPr/>
            <p:nvPr/>
          </p:nvSpPr>
          <p:spPr>
            <a:xfrm>
              <a:off x="1600200" y="2438400"/>
              <a:ext cx="1828800" cy="457200"/>
            </a:xfrm>
            <a:prstGeom prst="wedgeRoundRectCallout">
              <a:avLst>
                <a:gd name="adj1" fmla="val 20911"/>
                <a:gd name="adj2" fmla="val 228937"/>
                <a:gd name="adj3" fmla="val 16667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659882" y="2485572"/>
              <a:ext cx="1677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epitope masking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502568" y="2390002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b="1" dirty="0">
                <a:solidFill>
                  <a:srgbClr val="CC3300"/>
                </a:solidFill>
                <a:latin typeface="Arial"/>
              </a:rPr>
              <a:t>HER2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892968" y="2209801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b="1" dirty="0">
                <a:solidFill>
                  <a:srgbClr val="CC3300"/>
                </a:solidFill>
                <a:latin typeface="Arial"/>
              </a:rPr>
              <a:t>HER2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22690" y="1978224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400" dirty="0" err="1">
                <a:solidFill>
                  <a:srgbClr val="9EE2CB"/>
                </a:solidFill>
                <a:latin typeface="Arial"/>
              </a:rPr>
              <a:t>trastuzumab</a:t>
            </a:r>
            <a:endParaRPr lang="en-US" sz="1400" dirty="0">
              <a:solidFill>
                <a:srgbClr val="9EE2CB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1" y="579120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000" u="sng" dirty="0" err="1">
                <a:solidFill>
                  <a:srgbClr val="FFFFFF"/>
                </a:solidFill>
                <a:latin typeface="Arial"/>
              </a:rPr>
              <a:t>Hyaluronan</a:t>
            </a:r>
            <a:endParaRPr lang="en-US" sz="1000" u="sng" dirty="0">
              <a:solidFill>
                <a:srgbClr val="FFFFFF"/>
              </a:solidFill>
              <a:latin typeface="Arial"/>
            </a:endParaRPr>
          </a:p>
          <a:p>
            <a:pPr defTabSz="914293"/>
            <a:r>
              <a:rPr lang="en-US" sz="1000" dirty="0" err="1">
                <a:solidFill>
                  <a:srgbClr val="FFFFFF"/>
                </a:solidFill>
                <a:latin typeface="Arial"/>
              </a:rPr>
              <a:t>Palyi-Krekk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et al. </a:t>
            </a:r>
            <a:r>
              <a:rPr lang="en-US" sz="1000" dirty="0" err="1">
                <a:solidFill>
                  <a:srgbClr val="FFFFFF"/>
                </a:solidFill>
                <a:latin typeface="Arial"/>
              </a:rPr>
              <a:t>Eur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J Cancer 2007; 43:2423-33.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28640" y="381001"/>
            <a:ext cx="5338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2400" dirty="0">
                <a:solidFill>
                  <a:srgbClr val="FFFFFF"/>
                </a:solidFill>
                <a:latin typeface="Arial"/>
              </a:rPr>
              <a:t>Mechanisms of resistance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trastuzumab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98278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24600" y="1219200"/>
            <a:ext cx="2514600" cy="457200"/>
            <a:chOff x="5715000" y="1143000"/>
            <a:chExt cx="2514600" cy="457200"/>
          </a:xfrm>
        </p:grpSpPr>
        <p:sp>
          <p:nvSpPr>
            <p:cNvPr id="3" name="Rounded Rectangle 2"/>
            <p:cNvSpPr/>
            <p:nvPr/>
          </p:nvSpPr>
          <p:spPr>
            <a:xfrm>
              <a:off x="5715000" y="1143000"/>
              <a:ext cx="2514600" cy="457200"/>
            </a:xfrm>
            <a:prstGeom prst="roundRect">
              <a:avLst>
                <a:gd name="adj" fmla="val 341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41999" y="1192703"/>
              <a:ext cx="22188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biomarker = p95HER2</a:t>
              </a:r>
            </a:p>
          </p:txBody>
        </p:sp>
      </p:grpSp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3010" y="2040868"/>
            <a:ext cx="6763659" cy="34455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876820" y="2335906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b="1" dirty="0">
                <a:solidFill>
                  <a:srgbClr val="CC3300"/>
                </a:solidFill>
                <a:latin typeface="Arial"/>
              </a:rPr>
              <a:t>HER2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486400" y="1573905"/>
            <a:ext cx="1828800" cy="457200"/>
            <a:chOff x="1524000" y="2438400"/>
            <a:chExt cx="1828800" cy="457200"/>
          </a:xfrm>
        </p:grpSpPr>
        <p:sp>
          <p:nvSpPr>
            <p:cNvPr id="122" name="Rounded Rectangular Callout 121"/>
            <p:cNvSpPr/>
            <p:nvPr/>
          </p:nvSpPr>
          <p:spPr>
            <a:xfrm>
              <a:off x="1524000" y="2438400"/>
              <a:ext cx="1828800" cy="457200"/>
            </a:xfrm>
            <a:prstGeom prst="wedgeRoundRectCallout">
              <a:avLst>
                <a:gd name="adj1" fmla="val -40493"/>
                <a:gd name="adj2" fmla="val 349767"/>
                <a:gd name="adj3" fmla="val 16667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711183" y="2485572"/>
              <a:ext cx="1574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ECD truncation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7822690" y="1978224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400" dirty="0" err="1">
                <a:solidFill>
                  <a:srgbClr val="9EE2CB"/>
                </a:solidFill>
                <a:latin typeface="Arial"/>
              </a:rPr>
              <a:t>trastuzumab</a:t>
            </a:r>
            <a:endParaRPr lang="en-US" sz="1400" dirty="0">
              <a:solidFill>
                <a:srgbClr val="9EE2CB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640" y="381001"/>
            <a:ext cx="5338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2400" dirty="0">
                <a:solidFill>
                  <a:srgbClr val="FFFFFF"/>
                </a:solidFill>
                <a:latin typeface="Arial"/>
              </a:rPr>
              <a:t>Mechanisms of resistance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trastuzumab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3601" y="5334000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000" dirty="0" err="1">
                <a:solidFill>
                  <a:srgbClr val="FFFFFF"/>
                </a:solidFill>
                <a:latin typeface="Arial"/>
              </a:rPr>
              <a:t>Scaltriti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et al, JNCI 2007; 99: 628-38.</a:t>
            </a:r>
          </a:p>
          <a:p>
            <a:pPr defTabSz="914293"/>
            <a:r>
              <a:rPr lang="en-US" sz="1000" dirty="0" err="1">
                <a:solidFill>
                  <a:srgbClr val="FFFFFF"/>
                </a:solidFill>
                <a:latin typeface="Arial"/>
              </a:rPr>
              <a:t>Sperinde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et al, </a:t>
            </a:r>
            <a:r>
              <a:rPr lang="en-US" sz="1000" dirty="0" err="1">
                <a:solidFill>
                  <a:srgbClr val="FFFFFF"/>
                </a:solidFill>
                <a:latin typeface="Arial"/>
              </a:rPr>
              <a:t>Clin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Cancer Res 2010; 16: 4226-35.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2804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2844" y="1828801"/>
            <a:ext cx="8560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2400" b="1" dirty="0">
                <a:solidFill>
                  <a:srgbClr val="FFFFFF"/>
                </a:solidFill>
                <a:latin typeface="Arial"/>
              </a:rPr>
              <a:t>Mechanisms of HER2 signaling, targeting, and resistance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4027" y="4579204"/>
            <a:ext cx="7104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Mark M. Moasser, MD</a:t>
            </a:r>
          </a:p>
          <a:p>
            <a:pPr algn="ctr" defTabSz="914293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Helen Diller Family Comprehensive Cancer Center</a:t>
            </a:r>
          </a:p>
          <a:p>
            <a:pPr algn="ctr" defTabSz="914293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University of California, San Francisco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5459" y="1"/>
            <a:ext cx="516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400" dirty="0">
                <a:solidFill>
                  <a:srgbClr val="FFFFFF"/>
                </a:solidFill>
                <a:latin typeface="Arial"/>
              </a:rPr>
              <a:t>San Antonio Breast Cancer Symposium, December 9-13, 2014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This presentation is the intellectual property of the author/presenter. </a:t>
            </a:r>
          </a:p>
          <a:p>
            <a:pPr algn="ctr" defTabSz="914293">
              <a:lnSpc>
                <a:spcPts val="1200"/>
              </a:lnSpc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Contact mark.moasser@ucsf.edu for permission to reprint and/or distribute.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7862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Contact mark.moasser@ucsf.edu for permission to reprint and/or distribute.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81349" y="1730829"/>
            <a:ext cx="2999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9EE2CB"/>
                </a:solidFill>
                <a:cs typeface="Arial" charset="0"/>
              </a:rPr>
              <a:t>HER2 inhibitors: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5172032" y="1882837"/>
            <a:ext cx="838200" cy="304800"/>
          </a:xfrm>
          <a:prstGeom prst="rightArrow">
            <a:avLst/>
          </a:prstGeom>
          <a:solidFill>
            <a:srgbClr val="9EE2C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4138" y="1676400"/>
            <a:ext cx="5322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2400" b="1" u="sng" dirty="0">
                <a:solidFill>
                  <a:srgbClr val="9EE2CB"/>
                </a:solidFill>
              </a:rPr>
              <a:t>widespread / upfront resistance</a:t>
            </a:r>
          </a:p>
          <a:p>
            <a:pPr algn="ctr" defTabSz="914293"/>
            <a:r>
              <a:rPr lang="en-US" sz="2400" b="1" dirty="0">
                <a:solidFill>
                  <a:srgbClr val="9EE2CB"/>
                </a:solidFill>
              </a:rPr>
              <a:t>due to insufficient target inhibition </a:t>
            </a:r>
          </a:p>
          <a:p>
            <a:pPr algn="ctr" defTabSz="914293"/>
            <a:r>
              <a:rPr lang="en-US" sz="2400" b="1" dirty="0">
                <a:solidFill>
                  <a:srgbClr val="9EE2CB"/>
                </a:solidFill>
              </a:rPr>
              <a:t>(HER2-HER3)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81350" y="3407229"/>
            <a:ext cx="3161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C000"/>
                </a:solidFill>
                <a:cs typeface="Arial" charset="0"/>
              </a:rPr>
              <a:t>HER2 antibodies:</a:t>
            </a:r>
          </a:p>
        </p:txBody>
      </p:sp>
      <p:sp>
        <p:nvSpPr>
          <p:cNvPr id="19" name="Right Arrow 18"/>
          <p:cNvSpPr/>
          <p:nvPr/>
        </p:nvSpPr>
        <p:spPr bwMode="auto">
          <a:xfrm>
            <a:off x="5242402" y="3559237"/>
            <a:ext cx="838200" cy="30480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1393" y="3136006"/>
            <a:ext cx="55515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2400" b="1" u="sng" dirty="0">
                <a:solidFill>
                  <a:srgbClr val="FFC000"/>
                </a:solidFill>
              </a:rPr>
              <a:t>resistance in subset</a:t>
            </a:r>
          </a:p>
          <a:p>
            <a:pPr defTabSz="914293"/>
            <a:r>
              <a:rPr lang="en-US" sz="2400" b="1" dirty="0">
                <a:solidFill>
                  <a:srgbClr val="FFC000"/>
                </a:solidFill>
              </a:rPr>
              <a:t>insufficient host immune response</a:t>
            </a:r>
          </a:p>
          <a:p>
            <a:pPr defTabSz="914293"/>
            <a:r>
              <a:rPr lang="en-US" sz="2400" b="1" dirty="0">
                <a:solidFill>
                  <a:srgbClr val="FFC000"/>
                </a:solidFill>
              </a:rPr>
              <a:t>? tumor immuno-resistance</a:t>
            </a:r>
          </a:p>
          <a:p>
            <a:pPr defTabSz="914293"/>
            <a:r>
              <a:rPr lang="en-US" sz="2400" b="1" dirty="0">
                <a:solidFill>
                  <a:srgbClr val="FFC000"/>
                </a:solidFill>
              </a:rPr>
              <a:t>? host attributes, genetics, tolerance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55891" y="528936"/>
            <a:ext cx="528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3200" b="1" dirty="0">
                <a:solidFill>
                  <a:srgbClr val="FFFFFF"/>
                </a:solidFill>
              </a:rPr>
              <a:t>Mechanisms of resistance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1349" y="4876801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C000"/>
                </a:solidFill>
                <a:cs typeface="Arial" charset="0"/>
              </a:rPr>
              <a:t>HER2 ADCs: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C000"/>
                </a:solidFill>
                <a:cs typeface="Arial" charset="0"/>
              </a:rPr>
              <a:t>(antibody-drug-conjugates)</a:t>
            </a:r>
          </a:p>
        </p:txBody>
      </p:sp>
      <p:sp>
        <p:nvSpPr>
          <p:cNvPr id="23" name="Right Arrow 22"/>
          <p:cNvSpPr/>
          <p:nvPr/>
        </p:nvSpPr>
        <p:spPr bwMode="auto">
          <a:xfrm>
            <a:off x="5242402" y="5007037"/>
            <a:ext cx="838200" cy="30480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2053" y="4961708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2400" b="1" dirty="0">
                <a:solidFill>
                  <a:srgbClr val="FFC000"/>
                </a:solidFill>
              </a:rPr>
              <a:t>complex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30" name="Rectangle 29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27483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1504" y="834957"/>
            <a:ext cx="9513574" cy="1470025"/>
          </a:xfrm>
        </p:spPr>
        <p:txBody>
          <a:bodyPr/>
          <a:lstStyle/>
          <a:p>
            <a:pPr algn="l"/>
            <a:r>
              <a:rPr lang="en-US" dirty="0" err="1" smtClean="0"/>
              <a:t>Neoadjuvant</a:t>
            </a:r>
            <a:r>
              <a:rPr lang="en-US" dirty="0" smtClean="0"/>
              <a:t> </a:t>
            </a:r>
            <a:r>
              <a:rPr lang="en-US" dirty="0"/>
              <a:t>therapy in </a:t>
            </a:r>
            <a:r>
              <a:rPr lang="en-US" dirty="0" smtClean="0"/>
              <a:t>HER2-positive </a:t>
            </a:r>
            <a:r>
              <a:rPr lang="en-US" dirty="0"/>
              <a:t>breast cancer, latest developments and biomarkers and how it serves as a discovery platform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4234532" y="4653136"/>
            <a:ext cx="6400800" cy="1752600"/>
          </a:xfrm>
        </p:spPr>
        <p:txBody>
          <a:bodyPr/>
          <a:lstStyle/>
          <a:p>
            <a:pPr algn="r"/>
            <a:r>
              <a:rPr lang="de-DE" sz="2800" dirty="0"/>
              <a:t>Sibylle Loibl MD, PhD</a:t>
            </a:r>
          </a:p>
          <a:p>
            <a:pPr algn="r"/>
            <a:r>
              <a:rPr lang="de-DE" sz="2400" dirty="0"/>
              <a:t>German Breast Group</a:t>
            </a:r>
          </a:p>
          <a:p>
            <a:pPr algn="r"/>
            <a:r>
              <a:rPr lang="de-DE" sz="2400" dirty="0"/>
              <a:t>Sana Klinikum Offenbach</a:t>
            </a:r>
          </a:p>
        </p:txBody>
      </p:sp>
      <p:pic>
        <p:nvPicPr>
          <p:cNvPr id="7172" name="Picture 4" descr="http://upload.wikimedia.org/wikipedia/commons/thumb/b/b4/San_Antonio_Christmas.jpg/1920px-San_Antonio_Christm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284985"/>
            <a:ext cx="4420820" cy="295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24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3" b="8043"/>
          <a:stretch>
            <a:fillRect/>
          </a:stretch>
        </p:blipFill>
        <p:spPr bwMode="auto">
          <a:xfrm>
            <a:off x="1524000" y="2579688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solidFill>
            <a:srgbClr val="FF0066"/>
          </a:solidFill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chemeClr val="bg1"/>
                </a:solidFill>
              </a:rPr>
              <a:t>CTNeoBC</a:t>
            </a:r>
            <a:r>
              <a:rPr lang="en-US" altLang="en-US" b="1" dirty="0" smtClean="0">
                <a:solidFill>
                  <a:schemeClr val="bg1"/>
                </a:solidFill>
              </a:rPr>
              <a:t> Meta-</a:t>
            </a:r>
            <a:r>
              <a:rPr lang="en-US" altLang="en-US" b="1" dirty="0" err="1" smtClean="0">
                <a:solidFill>
                  <a:schemeClr val="bg1"/>
                </a:solidFill>
              </a:rPr>
              <a:t>análisis</a:t>
            </a:r>
            <a:r>
              <a:rPr lang="en-US" altLang="en-US" b="1" dirty="0" smtClean="0">
                <a:solidFill>
                  <a:schemeClr val="bg1"/>
                </a:solidFill>
              </a:rPr>
              <a:t>: </a:t>
            </a:r>
            <a:r>
              <a:rPr lang="en-US" altLang="en-US" b="1" dirty="0" err="1" smtClean="0">
                <a:solidFill>
                  <a:schemeClr val="bg1"/>
                </a:solidFill>
              </a:rPr>
              <a:t>pCR</a:t>
            </a:r>
            <a:r>
              <a:rPr lang="en-US" altLang="en-US" b="1" dirty="0" smtClean="0">
                <a:solidFill>
                  <a:schemeClr val="bg1"/>
                </a:solidFill>
              </a:rPr>
              <a:t> y </a:t>
            </a:r>
            <a:r>
              <a:rPr lang="en-US" altLang="en-US" b="1" dirty="0" err="1" smtClean="0">
                <a:solidFill>
                  <a:schemeClr val="bg1"/>
                </a:solidFill>
              </a:rPr>
              <a:t>beneficio</a:t>
            </a:r>
            <a:r>
              <a:rPr lang="en-US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</a:rPr>
              <a:t>clínico</a:t>
            </a:r>
            <a:r>
              <a:rPr lang="en-US" altLang="en-US" b="1" dirty="0" smtClean="0">
                <a:solidFill>
                  <a:schemeClr val="bg1"/>
                </a:solidFill>
              </a:rPr>
              <a:t> a largo </a:t>
            </a:r>
            <a:r>
              <a:rPr lang="en-US" altLang="en-US" b="1" dirty="0" err="1" smtClean="0">
                <a:solidFill>
                  <a:schemeClr val="bg1"/>
                </a:solidFill>
              </a:rPr>
              <a:t>plazo</a:t>
            </a:r>
            <a:endParaRPr lang="en-US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13668" name="Content Placeholder 2"/>
          <p:cNvSpPr txBox="1">
            <a:spLocks/>
          </p:cNvSpPr>
          <p:nvPr/>
        </p:nvSpPr>
        <p:spPr bwMode="auto">
          <a:xfrm>
            <a:off x="1736726" y="1387476"/>
            <a:ext cx="89312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s-AR" altLang="es-AR" sz="2200">
                <a:solidFill>
                  <a:srgbClr val="000000"/>
                </a:solidFill>
              </a:rPr>
              <a:t>N = 11,955 pacientes en 12 estudios, </a:t>
            </a:r>
            <a:r>
              <a:rPr lang="es-AR" altLang="es-AR" sz="2000">
                <a:solidFill>
                  <a:srgbClr val="000000"/>
                </a:solidFill>
              </a:rPr>
              <a:t>≥ 3 años de  follow-up</a:t>
            </a:r>
          </a:p>
          <a:p>
            <a:pPr fontAlgn="base">
              <a:spcAft>
                <a:spcPct val="0"/>
              </a:spcAft>
            </a:pPr>
            <a:r>
              <a:rPr lang="es-AR" altLang="es-AR" sz="2200">
                <a:solidFill>
                  <a:srgbClr val="000000"/>
                </a:solidFill>
              </a:rPr>
              <a:t>pCR se asoció a mejoría de la OS</a:t>
            </a:r>
          </a:p>
          <a:p>
            <a:pPr lvl="1" fontAlgn="base">
              <a:spcAft>
                <a:spcPct val="0"/>
              </a:spcAft>
            </a:pPr>
            <a:r>
              <a:rPr lang="es-AR" altLang="es-AR" sz="2000">
                <a:solidFill>
                  <a:srgbClr val="000000"/>
                </a:solidFill>
              </a:rPr>
              <a:t>pCR no está validado como subrogante de SLE ó OS</a:t>
            </a:r>
          </a:p>
        </p:txBody>
      </p:sp>
      <p:sp>
        <p:nvSpPr>
          <p:cNvPr id="113669" name="Rectangle 7"/>
          <p:cNvSpPr>
            <a:spLocks noChangeArrowheads="1"/>
          </p:cNvSpPr>
          <p:nvPr/>
        </p:nvSpPr>
        <p:spPr bwMode="auto">
          <a:xfrm>
            <a:off x="2046288" y="6388100"/>
            <a:ext cx="6335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s-AR" sz="1800">
                <a:solidFill>
                  <a:srgbClr val="000000"/>
                </a:solidFill>
              </a:rPr>
              <a:t>Cortazar P, et al. Lancet. 2014;384:164-172.</a:t>
            </a:r>
          </a:p>
        </p:txBody>
      </p:sp>
    </p:spTree>
    <p:extLst>
      <p:ext uri="{BB962C8B-B14F-4D97-AF65-F5344CB8AC3E}">
        <p14:creationId xmlns:p14="http://schemas.microsoft.com/office/powerpoint/2010/main" xmlns="" val="208057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60" b="17622"/>
          <a:stretch>
            <a:fillRect/>
          </a:stretch>
        </p:blipFill>
        <p:spPr bwMode="auto">
          <a:xfrm>
            <a:off x="1801814" y="2119314"/>
            <a:ext cx="8588375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solidFill>
            <a:srgbClr val="FF0066"/>
          </a:solidFill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</a:rPr>
              <a:t>pCR y beneficio clínico a largo plazo: análisis de subgrupo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06589" y="5949951"/>
            <a:ext cx="8580437" cy="6397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57175" indent="-257175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defRPr sz="2400">
                <a:solidFill>
                  <a:srgbClr val="FEFDDE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+mn-lt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defRPr sz="1800">
                <a:solidFill>
                  <a:srgbClr val="FEFDDE"/>
                </a:solidFill>
                <a:latin typeface="+mn-lt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+mn-lt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ts val="525"/>
              </a:spcAft>
              <a:buClr>
                <a:schemeClr val="accent6"/>
              </a:buClr>
              <a:buFont typeface="Arial" panose="020B0604020202020204" pitchFamily="34" charset="0"/>
              <a:buChar char="–"/>
              <a:defRPr sz="1600">
                <a:solidFill>
                  <a:srgbClr val="FEFDDE"/>
                </a:solidFill>
                <a:latin typeface="+mn-lt"/>
              </a:defRPr>
            </a:lvl5pPr>
            <a:lvl6pPr marL="1885950" indent="-171450" algn="l" rtl="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05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05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05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0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2D2D8A"/>
              </a:buClr>
              <a:buNone/>
              <a:defRPr/>
            </a:pPr>
            <a:r>
              <a:rPr lang="en-US" sz="2000" b="1" kern="0" dirty="0">
                <a:solidFill>
                  <a:srgbClr val="000000"/>
                </a:solidFill>
              </a:rPr>
              <a:t>FDA </a:t>
            </a:r>
            <a:r>
              <a:rPr lang="en-US" sz="2000" b="1" kern="0" dirty="0" err="1">
                <a:solidFill>
                  <a:srgbClr val="000000"/>
                </a:solidFill>
              </a:rPr>
              <a:t>puede</a:t>
            </a:r>
            <a:r>
              <a:rPr lang="en-US" sz="2000" b="1" kern="0" dirty="0">
                <a:solidFill>
                  <a:srgbClr val="000000"/>
                </a:solidFill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</a:rPr>
              <a:t>considar</a:t>
            </a:r>
            <a:r>
              <a:rPr lang="en-US" sz="2000" b="1" kern="0" dirty="0">
                <a:solidFill>
                  <a:srgbClr val="000000"/>
                </a:solidFill>
              </a:rPr>
              <a:t> la </a:t>
            </a:r>
            <a:r>
              <a:rPr lang="en-US" sz="2000" b="1" kern="0" dirty="0" err="1">
                <a:solidFill>
                  <a:srgbClr val="000000"/>
                </a:solidFill>
              </a:rPr>
              <a:t>pCR</a:t>
            </a:r>
            <a:r>
              <a:rPr lang="en-US" sz="2000" b="1" kern="0" dirty="0">
                <a:solidFill>
                  <a:srgbClr val="000000"/>
                </a:solidFill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</a:rPr>
              <a:t>como</a:t>
            </a:r>
            <a:r>
              <a:rPr lang="en-US" sz="2000" b="1" kern="0" dirty="0">
                <a:solidFill>
                  <a:srgbClr val="000000"/>
                </a:solidFill>
              </a:rPr>
              <a:t> un “endpoint” </a:t>
            </a:r>
            <a:r>
              <a:rPr lang="en-US" sz="2000" b="1" kern="0" dirty="0" err="1">
                <a:solidFill>
                  <a:srgbClr val="000000"/>
                </a:solidFill>
              </a:rPr>
              <a:t>regulatorio</a:t>
            </a:r>
            <a:endParaRPr lang="en-US" sz="2000" b="1" kern="0" dirty="0">
              <a:solidFill>
                <a:srgbClr val="000000"/>
              </a:solidFill>
            </a:endParaRPr>
          </a:p>
        </p:txBody>
      </p:sp>
      <p:sp>
        <p:nvSpPr>
          <p:cNvPr id="115717" name="Rectangle 6"/>
          <p:cNvSpPr>
            <a:spLocks noChangeArrowheads="1"/>
          </p:cNvSpPr>
          <p:nvPr/>
        </p:nvSpPr>
        <p:spPr bwMode="auto">
          <a:xfrm>
            <a:off x="2062164" y="1473201"/>
            <a:ext cx="832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s-AR" sz="2400" b="1">
                <a:solidFill>
                  <a:srgbClr val="000000"/>
                </a:solidFill>
              </a:rPr>
              <a:t>El mayor valor pronóstico es en los subtipos agresivos</a:t>
            </a:r>
          </a:p>
        </p:txBody>
      </p:sp>
      <p:sp>
        <p:nvSpPr>
          <p:cNvPr id="115718" name="Text Box 11"/>
          <p:cNvSpPr txBox="1">
            <a:spLocks noChangeArrowheads="1"/>
          </p:cNvSpPr>
          <p:nvPr/>
        </p:nvSpPr>
        <p:spPr bwMode="auto">
          <a:xfrm>
            <a:off x="1808164" y="6354764"/>
            <a:ext cx="8561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808080"/>
                </a:solidFill>
              </a:rPr>
              <a:t>Cortazar P, et al. Lancet. 2014;384:164-172.</a:t>
            </a:r>
          </a:p>
        </p:txBody>
      </p:sp>
    </p:spTree>
    <p:extLst>
      <p:ext uri="{BB962C8B-B14F-4D97-AF65-F5344CB8AC3E}">
        <p14:creationId xmlns:p14="http://schemas.microsoft.com/office/powerpoint/2010/main" xmlns="" val="4485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927" y="180456"/>
            <a:ext cx="8664371" cy="936402"/>
          </a:xfrm>
        </p:spPr>
        <p:txBody>
          <a:bodyPr/>
          <a:lstStyle/>
          <a:p>
            <a:r>
              <a:rPr lang="de-DE" sz="3200" b="1" dirty="0" err="1"/>
              <a:t>Increase</a:t>
            </a:r>
            <a:r>
              <a:rPr lang="de-DE" sz="3200" b="1" dirty="0"/>
              <a:t> in pCR </a:t>
            </a:r>
            <a:r>
              <a:rPr lang="de-DE" sz="3200" b="1" dirty="0" err="1"/>
              <a:t>by</a:t>
            </a:r>
            <a:r>
              <a:rPr lang="de-DE" sz="3200" b="1" dirty="0"/>
              <a:t> trastuzumab </a:t>
            </a:r>
            <a:r>
              <a:rPr lang="de-DE" sz="3200" b="1" dirty="0" err="1"/>
              <a:t>correlates</a:t>
            </a:r>
            <a:r>
              <a:rPr lang="de-DE" sz="3200" b="1" dirty="0"/>
              <a:t> </a:t>
            </a:r>
            <a:r>
              <a:rPr lang="de-DE" sz="3200" b="1" dirty="0" err="1"/>
              <a:t>with</a:t>
            </a:r>
            <a:r>
              <a:rPr lang="de-DE" sz="3200" b="1" dirty="0"/>
              <a:t> </a:t>
            </a:r>
            <a:r>
              <a:rPr lang="de-DE" sz="3200" b="1" dirty="0" err="1"/>
              <a:t>better</a:t>
            </a:r>
            <a:r>
              <a:rPr lang="de-DE" sz="3200" b="1" dirty="0"/>
              <a:t> </a:t>
            </a:r>
            <a:r>
              <a:rPr lang="de-DE" sz="3200" b="1" dirty="0" err="1"/>
              <a:t>prognosis</a:t>
            </a:r>
            <a:r>
              <a:rPr lang="de-DE" sz="3200" b="1" dirty="0"/>
              <a:t> (NOAH – </a:t>
            </a:r>
            <a:r>
              <a:rPr lang="de-DE" sz="3200" b="1" dirty="0" err="1"/>
              <a:t>trial</a:t>
            </a:r>
            <a:r>
              <a:rPr lang="de-DE" sz="3200" b="1" dirty="0"/>
              <a:t>)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526" y="2438400"/>
            <a:ext cx="55530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155" y="1753296"/>
            <a:ext cx="5009881" cy="202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1524000" y="6018312"/>
            <a:ext cx="5375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1pPr>
            <a:lvl2pPr marL="742950" indent="-285750"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2pPr>
            <a:lvl3pPr marL="1143000" indent="-228600"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3pPr>
            <a:lvl4pPr marL="1600200" indent="-228600"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4pPr>
            <a:lvl5pPr marL="2057400" indent="-228600"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chemeClr val="tx1"/>
                </a:solidFill>
                <a:latin typeface="Arial" pitchFamily="34" charset="0"/>
                <a:ea typeface="ヒラギノ角ゴ Pro W3" pitchFamily="84" charset="-128"/>
              </a:defRPr>
            </a:lvl9pPr>
          </a:lstStyle>
          <a:p>
            <a:r>
              <a:rPr lang="de-DE" sz="1400" i="0" dirty="0"/>
              <a:t>Gianni L, et al. NOAH </a:t>
            </a:r>
            <a:r>
              <a:rPr lang="de-DE" sz="1400" i="0" dirty="0" err="1"/>
              <a:t>study</a:t>
            </a:r>
            <a:r>
              <a:rPr lang="de-DE" sz="1400" i="0" dirty="0"/>
              <a:t> The Lancet 2010; Lancet </a:t>
            </a:r>
            <a:r>
              <a:rPr lang="de-DE" sz="1400" i="0" dirty="0" err="1"/>
              <a:t>Oncol</a:t>
            </a:r>
            <a:r>
              <a:rPr lang="de-DE" sz="1400" i="0" dirty="0"/>
              <a:t> 2014</a:t>
            </a:r>
          </a:p>
        </p:txBody>
      </p:sp>
      <p:pic>
        <p:nvPicPr>
          <p:cNvPr id="2050" name="Picture 2" descr="http://www.colourbox.com/preview/4159184-389717-magnifying-glass-and-word-resear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7723" y="116633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283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_EFS4LandbyHRneg_slide.emf"/>
          <p:cNvPicPr>
            <a:picLocks noChangeAspect="1"/>
          </p:cNvPicPr>
          <p:nvPr/>
        </p:nvPicPr>
        <p:blipFill>
          <a:blip r:embed="rId2" cstate="print"/>
          <a:srcRect l="18500" t="4354" r="17713" b="7694"/>
          <a:stretch>
            <a:fillRect/>
          </a:stretch>
        </p:blipFill>
        <p:spPr>
          <a:xfrm>
            <a:off x="7834355" y="3943780"/>
            <a:ext cx="2575099" cy="2511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2717" y="332656"/>
            <a:ext cx="5975845" cy="936402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/>
              <a:t>Neo-</a:t>
            </a:r>
            <a:r>
              <a:rPr lang="en-GB" sz="2800" b="1" dirty="0" err="1"/>
              <a:t>Altto</a:t>
            </a:r>
            <a:r>
              <a:rPr lang="en-GB" sz="2800" b="1" dirty="0"/>
              <a:t/>
            </a:r>
            <a:br>
              <a:rPr lang="en-GB" sz="2800" b="1" dirty="0"/>
            </a:br>
            <a:r>
              <a:rPr lang="en-GB" sz="2800" b="1" dirty="0" err="1"/>
              <a:t>pCR</a:t>
            </a:r>
            <a:r>
              <a:rPr lang="en-GB" sz="2800" b="1" dirty="0"/>
              <a:t> rate and LANDMARK ANALYSIS: EFS BY PCR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3641" y="2705255"/>
            <a:ext cx="1564832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All patients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23641" y="5099656"/>
            <a:ext cx="3407772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Tests for interaction: </a:t>
            </a:r>
            <a:r>
              <a:rPr lang="en-US" sz="1400" dirty="0" err="1">
                <a:solidFill>
                  <a:srgbClr val="000000"/>
                </a:solidFill>
              </a:rPr>
              <a:t>pCR</a:t>
            </a:r>
            <a:r>
              <a:rPr lang="en-US" sz="1400" dirty="0">
                <a:solidFill>
                  <a:srgbClr val="000000"/>
                </a:solidFill>
              </a:rPr>
              <a:t> x HR p=0.34</a:t>
            </a:r>
          </a:p>
        </p:txBody>
      </p:sp>
      <p:pic>
        <p:nvPicPr>
          <p:cNvPr id="18" name="Picture 17" descr="F_EFS4LandbyHRpos_slide.emf"/>
          <p:cNvPicPr>
            <a:picLocks noChangeAspect="1"/>
          </p:cNvPicPr>
          <p:nvPr/>
        </p:nvPicPr>
        <p:blipFill>
          <a:blip r:embed="rId3" cstate="print"/>
          <a:srcRect l="18112" t="4354" r="16526" b="6580"/>
          <a:stretch>
            <a:fillRect/>
          </a:stretch>
        </p:blipFill>
        <p:spPr>
          <a:xfrm>
            <a:off x="7819364" y="1433601"/>
            <a:ext cx="2638681" cy="254330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5602" y="329778"/>
            <a:ext cx="4020949" cy="31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15288" y="6025958"/>
            <a:ext cx="5128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0000"/>
                </a:solidFill>
              </a:rPr>
              <a:t>Baselga</a:t>
            </a:r>
            <a:r>
              <a:rPr lang="de-DE" sz="1400" dirty="0">
                <a:solidFill>
                  <a:srgbClr val="000000"/>
                </a:solidFill>
              </a:rPr>
              <a:t> J Lancet 2012; Piccart M, et al. SABCS 2013, </a:t>
            </a:r>
            <a:br>
              <a:rPr lang="de-DE" sz="1400" dirty="0">
                <a:solidFill>
                  <a:srgbClr val="000000"/>
                </a:solidFill>
              </a:rPr>
            </a:br>
            <a:r>
              <a:rPr lang="de-DE" sz="1400" dirty="0">
                <a:solidFill>
                  <a:srgbClr val="000000"/>
                </a:solidFill>
              </a:rPr>
              <a:t>Azambuja E et al.  Lancet </a:t>
            </a:r>
            <a:r>
              <a:rPr lang="de-DE" sz="1400" dirty="0" err="1">
                <a:solidFill>
                  <a:srgbClr val="000000"/>
                </a:solidFill>
              </a:rPr>
              <a:t>Oncol</a:t>
            </a:r>
            <a:r>
              <a:rPr lang="de-DE" sz="1400" dirty="0">
                <a:solidFill>
                  <a:srgbClr val="000000"/>
                </a:solidFill>
              </a:rPr>
              <a:t> 2014</a:t>
            </a:r>
          </a:p>
        </p:txBody>
      </p:sp>
      <p:pic>
        <p:nvPicPr>
          <p:cNvPr id="17" name="Picture 16" descr="F_EFS4Land_slide.emf"/>
          <p:cNvPicPr>
            <a:picLocks noChangeAspect="1"/>
          </p:cNvPicPr>
          <p:nvPr/>
        </p:nvPicPr>
        <p:blipFill>
          <a:blip r:embed="rId5" cstate="print"/>
          <a:srcRect l="9051" t="8807" r="9051" b="16600"/>
          <a:stretch>
            <a:fillRect/>
          </a:stretch>
        </p:blipFill>
        <p:spPr>
          <a:xfrm>
            <a:off x="1797066" y="3105365"/>
            <a:ext cx="4548393" cy="293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17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3393" y="404370"/>
            <a:ext cx="8785225" cy="216318"/>
          </a:xfrm>
        </p:spPr>
        <p:txBody>
          <a:bodyPr/>
          <a:lstStyle/>
          <a:p>
            <a:r>
              <a:rPr lang="de-DE" dirty="0" err="1" smtClean="0"/>
              <a:t>Increase</a:t>
            </a:r>
            <a:r>
              <a:rPr lang="de-DE" dirty="0" smtClean="0"/>
              <a:t> in </a:t>
            </a:r>
            <a:r>
              <a:rPr lang="de-DE" dirty="0" err="1" smtClean="0"/>
              <a:t>pCR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3071714"/>
              </p:ext>
            </p:extLst>
          </p:nvPr>
        </p:nvGraphicFramePr>
        <p:xfrm>
          <a:off x="1703512" y="836713"/>
          <a:ext cx="9797321" cy="547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Gerade Verbindung 4"/>
          <p:cNvCxnSpPr/>
          <p:nvPr/>
        </p:nvCxnSpPr>
        <p:spPr bwMode="auto">
          <a:xfrm>
            <a:off x="1991544" y="589330"/>
            <a:ext cx="0" cy="56793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Gerade Verbindung 6"/>
          <p:cNvCxnSpPr/>
          <p:nvPr/>
        </p:nvCxnSpPr>
        <p:spPr bwMode="auto">
          <a:xfrm>
            <a:off x="1991544" y="4108430"/>
            <a:ext cx="11521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2279576" y="382039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20%</a:t>
            </a: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1991992" y="1804174"/>
            <a:ext cx="11521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2243572" y="143484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48%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183153" y="40466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74%</a:t>
            </a:r>
          </a:p>
        </p:txBody>
      </p:sp>
      <p:cxnSp>
        <p:nvCxnSpPr>
          <p:cNvPr id="12" name="Gerade Verbindung 11"/>
          <p:cNvCxnSpPr/>
          <p:nvPr/>
        </p:nvCxnSpPr>
        <p:spPr bwMode="auto">
          <a:xfrm>
            <a:off x="1979074" y="796062"/>
            <a:ext cx="11521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5" name="Gerade Verbindung 14"/>
          <p:cNvCxnSpPr/>
          <p:nvPr/>
        </p:nvCxnSpPr>
        <p:spPr bwMode="auto">
          <a:xfrm>
            <a:off x="1991544" y="3028310"/>
            <a:ext cx="113965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2264012" y="265897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38%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252606" y="415060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15%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231102" y="305966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25%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207568" y="180417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45%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207568" y="81003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xmlns="" val="4153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7648" y="0"/>
            <a:ext cx="7740352" cy="980728"/>
          </a:xfrm>
        </p:spPr>
        <p:txBody>
          <a:bodyPr/>
          <a:lstStyle/>
          <a:p>
            <a:r>
              <a:rPr lang="de-DE" dirty="0" smtClean="0"/>
              <a:t>pCR </a:t>
            </a:r>
            <a:r>
              <a:rPr lang="de-DE" dirty="0" err="1" smtClean="0"/>
              <a:t>rates</a:t>
            </a:r>
            <a:r>
              <a:rPr lang="de-DE" dirty="0" smtClean="0"/>
              <a:t> in HER2-positive BC</a:t>
            </a:r>
            <a:endParaRPr lang="de-DE" dirty="0"/>
          </a:p>
        </p:txBody>
      </p:sp>
      <p:graphicFrame>
        <p:nvGraphicFramePr>
          <p:cNvPr id="4" name="Inhaltsplatzhalter 4"/>
          <p:cNvGraphicFramePr>
            <a:graphicFrameLocks/>
          </p:cNvGraphicFramePr>
          <p:nvPr>
            <p:extLst/>
          </p:nvPr>
        </p:nvGraphicFramePr>
        <p:xfrm>
          <a:off x="1271464" y="1556793"/>
          <a:ext cx="921702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619408" y="6014506"/>
            <a:ext cx="756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baseline="30000" dirty="0">
                <a:solidFill>
                  <a:srgbClr val="000000"/>
                </a:solidFill>
              </a:rPr>
              <a:t>1 </a:t>
            </a:r>
            <a:r>
              <a:rPr lang="de-DE" sz="1400" b="1" dirty="0">
                <a:solidFill>
                  <a:srgbClr val="000000"/>
                </a:solidFill>
              </a:rPr>
              <a:t>Untch TLO 2012, </a:t>
            </a:r>
            <a:r>
              <a:rPr lang="de-DE" sz="1400" b="1" baseline="30000" dirty="0">
                <a:solidFill>
                  <a:srgbClr val="000000"/>
                </a:solidFill>
              </a:rPr>
              <a:t>2</a:t>
            </a:r>
            <a:r>
              <a:rPr lang="de-DE" sz="1400" b="1" dirty="0">
                <a:solidFill>
                  <a:srgbClr val="000000"/>
                </a:solidFill>
              </a:rPr>
              <a:t>Gianni TLO 2012, </a:t>
            </a:r>
            <a:r>
              <a:rPr lang="de-DE" sz="1400" b="1" baseline="30000" dirty="0">
                <a:solidFill>
                  <a:srgbClr val="000000"/>
                </a:solidFill>
              </a:rPr>
              <a:t>3</a:t>
            </a:r>
            <a:r>
              <a:rPr lang="de-DE" sz="1400" b="1" dirty="0">
                <a:solidFill>
                  <a:srgbClr val="000000"/>
                </a:solidFill>
              </a:rPr>
              <a:t>Baselga Lancet 2012, </a:t>
            </a:r>
            <a:r>
              <a:rPr lang="de-DE" sz="1400" b="1" baseline="30000" dirty="0">
                <a:solidFill>
                  <a:srgbClr val="000000"/>
                </a:solidFill>
              </a:rPr>
              <a:t>4</a:t>
            </a:r>
            <a:r>
              <a:rPr lang="de-DE" sz="1400" b="1" dirty="0">
                <a:solidFill>
                  <a:srgbClr val="000000"/>
                </a:solidFill>
              </a:rPr>
              <a:t>Schneeweiß, SABCS 2011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366883" y="5737506"/>
            <a:ext cx="151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</a:rPr>
              <a:t>GeparQuinto</a:t>
            </a:r>
            <a:r>
              <a:rPr lang="de-DE" sz="1600" b="1" baseline="30000" dirty="0">
                <a:solidFill>
                  <a:srgbClr val="000000"/>
                </a:solidFill>
              </a:rPr>
              <a:t>1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625949" y="5734613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000000"/>
                </a:solidFill>
              </a:rPr>
              <a:t>GeparSixto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543912" y="1124745"/>
            <a:ext cx="4633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kern="0" dirty="0">
                <a:solidFill>
                  <a:srgbClr val="000000"/>
                </a:solidFill>
              </a:rPr>
              <a:t>ypT0</a:t>
            </a:r>
            <a:r>
              <a:rPr lang="de-DE" sz="2400" b="1" kern="0" dirty="0">
                <a:solidFill>
                  <a:srgbClr val="DA337E"/>
                </a:solidFill>
              </a:rPr>
              <a:t>/</a:t>
            </a:r>
            <a:r>
              <a:rPr lang="de-DE" sz="2400" b="1" kern="0" dirty="0" err="1">
                <a:solidFill>
                  <a:srgbClr val="DA337E"/>
                </a:solidFill>
              </a:rPr>
              <a:t>is</a:t>
            </a:r>
            <a:r>
              <a:rPr lang="de-DE" sz="2400" b="1" kern="0" dirty="0">
                <a:solidFill>
                  <a:srgbClr val="000000"/>
                </a:solidFill>
              </a:rPr>
              <a:t> ypN0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48391" y="5737507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</a:rPr>
              <a:t>Neosphere</a:t>
            </a:r>
            <a:r>
              <a:rPr lang="de-DE" sz="1600" b="1" baseline="30000" dirty="0">
                <a:solidFill>
                  <a:srgbClr val="000000"/>
                </a:solidFill>
              </a:rPr>
              <a:t>2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04842" y="5737507"/>
            <a:ext cx="1114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</a:rPr>
              <a:t>NeoAltto</a:t>
            </a:r>
            <a:r>
              <a:rPr lang="de-DE" sz="1600" b="1" baseline="30000" dirty="0">
                <a:solidFill>
                  <a:srgbClr val="000000"/>
                </a:solidFill>
              </a:rPr>
              <a:t>3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452272" y="5737507"/>
            <a:ext cx="1284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</a:rPr>
              <a:t>Tryphaena</a:t>
            </a:r>
            <a:r>
              <a:rPr lang="de-DE" sz="1600" b="1" baseline="30000" dirty="0">
                <a:solidFill>
                  <a:srgbClr val="000000"/>
                </a:solidFill>
              </a:rPr>
              <a:t>4</a:t>
            </a:r>
            <a:endParaRPr lang="de-DE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82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12192000" cy="936402"/>
          </a:xfrm>
        </p:spPr>
        <p:txBody>
          <a:bodyPr/>
          <a:lstStyle/>
          <a:p>
            <a:r>
              <a:rPr lang="de-DE" sz="2400" dirty="0" err="1"/>
              <a:t>Carboplatin</a:t>
            </a:r>
            <a:r>
              <a:rPr lang="de-DE" sz="2400" dirty="0"/>
              <a:t> in HER2+ </a:t>
            </a:r>
            <a:r>
              <a:rPr lang="de-DE" sz="2400" dirty="0" err="1"/>
              <a:t>b.c</a:t>
            </a:r>
            <a:r>
              <a:rPr lang="de-DE" sz="2400" dirty="0"/>
              <a:t>. </a:t>
            </a:r>
            <a:br>
              <a:rPr lang="de-DE" sz="2400" dirty="0"/>
            </a:br>
            <a:r>
              <a:rPr lang="de-DE" sz="2400" dirty="0"/>
              <a:t>in addition to Paclitaxel and </a:t>
            </a:r>
            <a:r>
              <a:rPr lang="de-DE" sz="2400" dirty="0" smtClean="0"/>
              <a:t>NPLD </a:t>
            </a:r>
            <a:r>
              <a:rPr lang="en-US" sz="2400" dirty="0" err="1"/>
              <a:t>GeparSixto</a:t>
            </a:r>
            <a:r>
              <a:rPr lang="en-US" sz="2400" dirty="0"/>
              <a:t>; GBG 66): a </a:t>
            </a:r>
            <a:r>
              <a:rPr lang="en-US" sz="2400" dirty="0" err="1"/>
              <a:t>randomised</a:t>
            </a:r>
            <a:r>
              <a:rPr lang="en-US" sz="2400" dirty="0"/>
              <a:t> phase 2 trial.</a:t>
            </a:r>
            <a:endParaRPr lang="de-DE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412776"/>
            <a:ext cx="3621768" cy="473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Inhaltsplatzhalter 4"/>
          <p:cNvGraphicFramePr>
            <a:graphicFrameLocks/>
          </p:cNvGraphicFramePr>
          <p:nvPr>
            <p:extLst/>
          </p:nvPr>
        </p:nvGraphicFramePr>
        <p:xfrm>
          <a:off x="1799432" y="1874441"/>
          <a:ext cx="4584600" cy="384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hteck 4"/>
          <p:cNvSpPr/>
          <p:nvPr/>
        </p:nvSpPr>
        <p:spPr>
          <a:xfrm>
            <a:off x="2581116" y="1412777"/>
            <a:ext cx="3888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kern="0" dirty="0">
                <a:solidFill>
                  <a:srgbClr val="000000"/>
                </a:solidFill>
              </a:rPr>
              <a:t>HER2-positive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Textfeld 2"/>
          <p:cNvSpPr txBox="1"/>
          <p:nvPr/>
        </p:nvSpPr>
        <p:spPr>
          <a:xfrm>
            <a:off x="4234137" y="231694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b="1" dirty="0" err="1">
                <a:solidFill>
                  <a:srgbClr val="000000"/>
                </a:solidFill>
              </a:rPr>
              <a:t>n.s</a:t>
            </a:r>
            <a:r>
              <a:rPr lang="de-DE" sz="1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Rechteck 6"/>
          <p:cNvSpPr/>
          <p:nvPr/>
        </p:nvSpPr>
        <p:spPr>
          <a:xfrm>
            <a:off x="2808196" y="5527666"/>
            <a:ext cx="14586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kern="0" dirty="0">
                <a:solidFill>
                  <a:srgbClr val="000000"/>
                </a:solidFill>
              </a:rPr>
              <a:t>N=136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525242" y="5500683"/>
            <a:ext cx="14586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kern="0" dirty="0">
                <a:solidFill>
                  <a:srgbClr val="000000"/>
                </a:solidFill>
              </a:rPr>
              <a:t>N=137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24001" y="6309321"/>
            <a:ext cx="433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von Minckwitz et al. Lancet </a:t>
            </a:r>
            <a:r>
              <a:rPr lang="de-DE" sz="1400" dirty="0" err="1">
                <a:solidFill>
                  <a:srgbClr val="000000"/>
                </a:solidFill>
              </a:rPr>
              <a:t>Oncol</a:t>
            </a:r>
            <a:r>
              <a:rPr lang="de-DE" sz="1400" dirty="0">
                <a:solidFill>
                  <a:srgbClr val="000000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xmlns="" val="38415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Clinical Response w/o </a:t>
            </a:r>
            <a:r>
              <a:rPr lang="de-DE" dirty="0" err="1" smtClean="0"/>
              <a:t>CHTx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4890" y="1268761"/>
            <a:ext cx="5959502" cy="486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16882" y="585410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rgbClr val="000000"/>
                </a:solidFill>
              </a:rPr>
              <a:t>Baselga J, et al. Lancet 2012</a:t>
            </a:r>
          </a:p>
        </p:txBody>
      </p:sp>
    </p:spTree>
    <p:extLst>
      <p:ext uri="{BB962C8B-B14F-4D97-AF65-F5344CB8AC3E}">
        <p14:creationId xmlns:p14="http://schemas.microsoft.com/office/powerpoint/2010/main" xmlns="" val="7465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R2-HER3 ligand stimulation +PI3K +RAS +pAKT +retur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Contact mark.moasser@ucsf.edu for permission to reprint and/or distribute.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524000" y="381000"/>
            <a:ext cx="9144000" cy="6172200"/>
          </a:xfrm>
          <a:prstGeom prst="rect">
            <a:avLst/>
          </a:prstGeom>
          <a:solidFill>
            <a:srgbClr val="0000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1752600" y="533400"/>
            <a:ext cx="8991600" cy="5734110"/>
            <a:chOff x="228600" y="533400"/>
            <a:chExt cx="8991600" cy="5734110"/>
          </a:xfrm>
        </p:grpSpPr>
        <p:cxnSp>
          <p:nvCxnSpPr>
            <p:cNvPr id="40" name="Straight Connector 39"/>
            <p:cNvCxnSpPr>
              <a:stCxn id="44" idx="3"/>
            </p:cNvCxnSpPr>
            <p:nvPr/>
          </p:nvCxnSpPr>
          <p:spPr>
            <a:xfrm>
              <a:off x="4724400" y="3265004"/>
              <a:ext cx="1905000" cy="166914"/>
            </a:xfrm>
            <a:prstGeom prst="line">
              <a:avLst/>
            </a:prstGeom>
            <a:noFill/>
            <a:ln w="38100" cap="flat" cmpd="sng" algn="ctr">
              <a:solidFill>
                <a:srgbClr val="FFFFFF"/>
              </a:solidFill>
              <a:prstDash val="sysDot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5029200" y="3962400"/>
              <a:ext cx="1915376" cy="1219200"/>
            </a:xfrm>
            <a:prstGeom prst="line">
              <a:avLst/>
            </a:prstGeom>
            <a:noFill/>
            <a:ln w="38100" cap="flat" cmpd="sng" algn="ctr">
              <a:solidFill>
                <a:srgbClr val="FFFFFF"/>
              </a:solidFill>
              <a:prstDash val="sysDot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>
              <a:off x="4572000" y="4712322"/>
              <a:ext cx="0" cy="1078878"/>
            </a:xfrm>
            <a:prstGeom prst="line">
              <a:avLst/>
            </a:prstGeom>
            <a:noFill/>
            <a:ln w="38100" cap="flat" cmpd="sng" algn="ctr">
              <a:solidFill>
                <a:srgbClr val="FFFFFF"/>
              </a:solidFill>
              <a:prstDash val="sysDot"/>
            </a:ln>
            <a:effectLst/>
          </p:spPr>
        </p:cxnSp>
        <p:sp>
          <p:nvSpPr>
            <p:cNvPr id="43" name="Oval 42"/>
            <p:cNvSpPr/>
            <p:nvPr/>
          </p:nvSpPr>
          <p:spPr>
            <a:xfrm>
              <a:off x="4038600" y="1371600"/>
              <a:ext cx="822625" cy="1447800"/>
            </a:xfrm>
            <a:prstGeom prst="ellipse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214092" y="3024808"/>
              <a:ext cx="510308" cy="480392"/>
            </a:xfrm>
            <a:prstGeom prst="roundRect">
              <a:avLst>
                <a:gd name="adj" fmla="val 32017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rot="21147778">
              <a:off x="4311601" y="3479655"/>
              <a:ext cx="769197" cy="627447"/>
            </a:xfrm>
            <a:prstGeom prst="ellipse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 rot="18080241">
              <a:off x="4294076" y="4106109"/>
              <a:ext cx="541702" cy="580273"/>
            </a:xfrm>
            <a:prstGeom prst="ellipse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 rot="16200000">
              <a:off x="2853893" y="2015693"/>
              <a:ext cx="1410323" cy="806690"/>
            </a:xfrm>
            <a:prstGeom prst="ellipse">
              <a:avLst/>
            </a:prstGeom>
            <a:noFill/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286000" y="1524000"/>
              <a:ext cx="914400" cy="381000"/>
            </a:xfrm>
            <a:prstGeom prst="line">
              <a:avLst/>
            </a:prstGeom>
            <a:noFill/>
            <a:ln w="38100" cap="flat" cmpd="sng" algn="ctr">
              <a:solidFill>
                <a:srgbClr val="FFFFFF"/>
              </a:solidFill>
              <a:prstDash val="sysDot"/>
            </a:ln>
            <a:effectLst/>
          </p:spPr>
        </p:cxnSp>
        <p:sp>
          <p:nvSpPr>
            <p:cNvPr id="49" name="Right Bracket 48"/>
            <p:cNvSpPr/>
            <p:nvPr/>
          </p:nvSpPr>
          <p:spPr>
            <a:xfrm>
              <a:off x="5029200" y="914400"/>
              <a:ext cx="304800" cy="2156792"/>
            </a:xfrm>
            <a:prstGeom prst="rightBracket">
              <a:avLst>
                <a:gd name="adj" fmla="val 60114"/>
              </a:avLst>
            </a:prstGeom>
            <a:noFill/>
            <a:ln w="571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Right Bracket 49"/>
            <p:cNvSpPr/>
            <p:nvPr/>
          </p:nvSpPr>
          <p:spPr>
            <a:xfrm rot="19519826" flipH="1">
              <a:off x="3284242" y="4442122"/>
              <a:ext cx="170792" cy="1151825"/>
            </a:xfrm>
            <a:prstGeom prst="rightBracket">
              <a:avLst>
                <a:gd name="adj" fmla="val 60114"/>
              </a:avLst>
            </a:prstGeom>
            <a:noFill/>
            <a:ln w="571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 flipV="1">
              <a:off x="3276600" y="914400"/>
              <a:ext cx="1066800" cy="381000"/>
            </a:xfrm>
            <a:prstGeom prst="line">
              <a:avLst/>
            </a:prstGeom>
            <a:noFill/>
            <a:ln w="38100" cap="flat" cmpd="sng" algn="ctr">
              <a:solidFill>
                <a:srgbClr val="FFFFFF"/>
              </a:solidFill>
              <a:prstDash val="sysDot"/>
            </a:ln>
            <a:effectLst/>
          </p:spPr>
        </p:cxnSp>
        <p:cxnSp>
          <p:nvCxnSpPr>
            <p:cNvPr id="52" name="Straight Connector 51"/>
            <p:cNvCxnSpPr>
              <a:endCxn id="57" idx="2"/>
            </p:cNvCxnSpPr>
            <p:nvPr/>
          </p:nvCxnSpPr>
          <p:spPr>
            <a:xfrm flipH="1" flipV="1">
              <a:off x="3134836" y="933510"/>
              <a:ext cx="400952" cy="718734"/>
            </a:xfrm>
            <a:prstGeom prst="line">
              <a:avLst/>
            </a:prstGeom>
            <a:noFill/>
            <a:ln w="38100" cap="flat" cmpd="sng" algn="ctr">
              <a:solidFill>
                <a:srgbClr val="FFFFFF"/>
              </a:solidFill>
              <a:prstDash val="sysDot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 flipV="1">
              <a:off x="1752600" y="4833573"/>
              <a:ext cx="1418876" cy="452772"/>
            </a:xfrm>
            <a:prstGeom prst="line">
              <a:avLst/>
            </a:prstGeom>
            <a:noFill/>
            <a:ln w="38100" cap="flat" cmpd="sng" algn="ctr">
              <a:solidFill>
                <a:srgbClr val="FFFFFF"/>
              </a:solidFill>
              <a:prstDash val="sysDot"/>
            </a:ln>
            <a:effectLst/>
          </p:spPr>
        </p:cxnSp>
        <p:grpSp>
          <p:nvGrpSpPr>
            <p:cNvPr id="54" name="Group 53"/>
            <p:cNvGrpSpPr/>
            <p:nvPr/>
          </p:nvGrpSpPr>
          <p:grpSpPr>
            <a:xfrm>
              <a:off x="5361451" y="1219200"/>
              <a:ext cx="3858749" cy="1031630"/>
              <a:chOff x="5334000" y="1524000"/>
              <a:chExt cx="3858749" cy="1031630"/>
            </a:xfrm>
          </p:grpSpPr>
          <p:sp>
            <p:nvSpPr>
              <p:cNvPr id="61" name="Text Box 6"/>
              <p:cNvSpPr txBox="1">
                <a:spLocks noChangeArrowheads="1"/>
              </p:cNvSpPr>
              <p:nvPr/>
            </p:nvSpPr>
            <p:spPr bwMode="auto">
              <a:xfrm>
                <a:off x="5334000" y="2128873"/>
                <a:ext cx="3607078" cy="246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Cho HS &amp; Leahy DJ, Science 2002; 297: 1330. (HER3 ECD)</a:t>
                </a:r>
              </a:p>
            </p:txBody>
          </p:sp>
          <p:sp>
            <p:nvSpPr>
              <p:cNvPr id="62" name="Text Box 7"/>
              <p:cNvSpPr txBox="1">
                <a:spLocks noChangeArrowheads="1"/>
              </p:cNvSpPr>
              <p:nvPr/>
            </p:nvSpPr>
            <p:spPr bwMode="auto">
              <a:xfrm>
                <a:off x="5334000" y="1524000"/>
                <a:ext cx="3858749" cy="246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Ferguson KM et al, </a:t>
                </a:r>
                <a:r>
                  <a:rPr lang="en-US" sz="1000" kern="0" dirty="0" err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Mol</a:t>
                </a:r>
                <a:r>
                  <a:rPr lang="en-US" sz="1000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 Cell 2003; 11: 507. (inactive EGFR ECD)</a:t>
                </a:r>
              </a:p>
            </p:txBody>
          </p:sp>
          <p:sp>
            <p:nvSpPr>
              <p:cNvPr id="63" name="Text Box 9"/>
              <p:cNvSpPr txBox="1">
                <a:spLocks noChangeArrowheads="1"/>
              </p:cNvSpPr>
              <p:nvPr/>
            </p:nvSpPr>
            <p:spPr bwMode="auto">
              <a:xfrm>
                <a:off x="5334000" y="2309409"/>
                <a:ext cx="3166251" cy="246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 err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Bouyain</a:t>
                </a:r>
                <a:r>
                  <a:rPr lang="en-US" sz="1000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 et al, PNAS 2005; 110: 15024. (HER4 ECD)</a:t>
                </a:r>
              </a:p>
            </p:txBody>
          </p:sp>
          <p:sp>
            <p:nvSpPr>
              <p:cNvPr id="64" name="Text Box 6"/>
              <p:cNvSpPr txBox="1">
                <a:spLocks noChangeArrowheads="1"/>
              </p:cNvSpPr>
              <p:nvPr/>
            </p:nvSpPr>
            <p:spPr bwMode="auto">
              <a:xfrm>
                <a:off x="5334000" y="1919068"/>
                <a:ext cx="3520516" cy="246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Cho HS  et al, Nature 2003; 421: 756. (HER2 ECD +/- </a:t>
                </a:r>
                <a:r>
                  <a:rPr lang="en-US" sz="1000" kern="0" dirty="0" err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tras</a:t>
                </a:r>
                <a:r>
                  <a:rPr lang="en-US" sz="1000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</p:txBody>
          </p:sp>
          <p:sp>
            <p:nvSpPr>
              <p:cNvPr id="65" name="Text Box 7"/>
              <p:cNvSpPr txBox="1">
                <a:spLocks noChangeArrowheads="1"/>
              </p:cNvSpPr>
              <p:nvPr/>
            </p:nvSpPr>
            <p:spPr bwMode="auto">
              <a:xfrm>
                <a:off x="5334000" y="1713877"/>
                <a:ext cx="329288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Garrett TP et al (2003); </a:t>
                </a:r>
                <a:r>
                  <a:rPr lang="en-US" sz="1000" kern="0" dirty="0" err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Mol</a:t>
                </a:r>
                <a:r>
                  <a:rPr lang="en-US" sz="1000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 Cell 11; p495 (HER2 ECD)</a:t>
                </a: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28600" y="5311914"/>
              <a:ext cx="35266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Stamos</a:t>
              </a: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et al, JBC 2002; 277: 46265. (EGFR </a:t>
              </a:r>
              <a:r>
                <a:rPr lang="en-US" sz="10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KD+erl</a:t>
              </a: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Wood et al, Cancer Res, 2004; 64: 6652. (EGFR </a:t>
              </a:r>
              <a:r>
                <a:rPr lang="en-US" sz="10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KD+lap</a:t>
              </a: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Jura et al, PNAS 2009; 106: 21608. (HER3 KD)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Shi et al, PNAS 2010; 107: 7692. (HER3 KD)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442570" y="1200090"/>
              <a:ext cx="2300630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Garrett TP et al, Cell 2002; 110: 763.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(EGFR </a:t>
              </a:r>
              <a:r>
                <a:rPr lang="en-US" sz="10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ECD+TGFa</a:t>
              </a: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57" name="Text Box 9"/>
            <p:cNvSpPr txBox="1">
              <a:spLocks noChangeArrowheads="1"/>
            </p:cNvSpPr>
            <p:nvPr/>
          </p:nvSpPr>
          <p:spPr bwMode="auto">
            <a:xfrm>
              <a:off x="2133600" y="533400"/>
              <a:ext cx="2002471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Ogiso</a:t>
              </a: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et al, Cell 2002; 110: 775.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(EGFR+EGF ECD dimer)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91160" y="3311568"/>
              <a:ext cx="2454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Bocharov</a:t>
              </a: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et al,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JBC 2008; 283:6950. (HER2 TM dimer)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949053" y="5086290"/>
              <a:ext cx="2042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Jura et al,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Cell 2009; 137:1293. (EGFR JM)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124200" y="5867400"/>
              <a:ext cx="3111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Zhang et al, Cell 2006; 125:1137. (EGFR KD dimer)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Qiu</a:t>
              </a:r>
              <a:r>
                <a:rPr lang="en-US" sz="10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et al, Structure 2008; 16:460. (HER4 KD dimer)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9067801" y="426720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CC33"/>
                </a:solidFill>
                <a:latin typeface="Arial" charset="0"/>
                <a:cs typeface="Arial" charset="0"/>
              </a:rPr>
              <a:t>HER3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209801" y="441960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HER2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676400" y="2334162"/>
            <a:ext cx="11340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 charset="0"/>
              </a:rPr>
              <a:t>Leahy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 charset="0"/>
              </a:rPr>
              <a:t>Lemmon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 charset="0"/>
              </a:rPr>
              <a:t>Ward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 charset="0"/>
              </a:rPr>
              <a:t>Yokoyama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FFFF00"/>
                </a:solidFill>
                <a:latin typeface="Arial"/>
                <a:cs typeface="Arial" charset="0"/>
              </a:rPr>
              <a:t>Kuriyan</a:t>
            </a:r>
            <a:endParaRPr lang="en-US" sz="1600" dirty="0">
              <a:solidFill>
                <a:srgbClr val="FFFF00"/>
              </a:solidFill>
              <a:latin typeface="Arial"/>
              <a:cs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715001" y="40386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PI3K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315201" y="5181600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C000"/>
                </a:solidFill>
                <a:latin typeface="Arial" charset="0"/>
                <a:cs typeface="Arial" charset="0"/>
              </a:rPr>
              <a:t>Akt</a:t>
            </a:r>
            <a:endParaRPr lang="en-US" sz="2000" b="1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44452" y="2438400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C000"/>
                </a:solidFill>
                <a:latin typeface="Arial" charset="0"/>
                <a:cs typeface="Arial" charset="0"/>
              </a:rPr>
              <a:t>Ras</a:t>
            </a:r>
            <a:endParaRPr lang="en-US" sz="2000" b="1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28801" y="3733800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9EE2CB"/>
                </a:solidFill>
                <a:latin typeface="Arial" charset="0"/>
                <a:cs typeface="Arial" charset="0"/>
              </a:rPr>
              <a:t>Raf</a:t>
            </a:r>
            <a:endParaRPr lang="en-US" sz="2000" b="1" dirty="0">
              <a:solidFill>
                <a:srgbClr val="9EE2CB"/>
              </a:solidFill>
              <a:latin typeface="Arial" charset="0"/>
              <a:cs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352801" y="569589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99FF"/>
                </a:solidFill>
                <a:latin typeface="Arial" charset="0"/>
                <a:cs typeface="Arial" charset="0"/>
              </a:rPr>
              <a:t>MEK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38601" y="403860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CC33"/>
                </a:solidFill>
                <a:latin typeface="Arial" charset="0"/>
                <a:cs typeface="Arial" charset="0"/>
              </a:rPr>
              <a:t>HER3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72850" y="381000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HER2</a:t>
            </a:r>
          </a:p>
        </p:txBody>
      </p:sp>
      <p:sp>
        <p:nvSpPr>
          <p:cNvPr id="78" name="Text Box 165"/>
          <p:cNvSpPr txBox="1">
            <a:spLocks noChangeArrowheads="1"/>
          </p:cNvSpPr>
          <p:nvPr/>
        </p:nvSpPr>
        <p:spPr bwMode="auto">
          <a:xfrm>
            <a:off x="6629401" y="5715000"/>
            <a:ext cx="3160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kern="0">
                <a:solidFill>
                  <a:srgbClr val="FFFFFF"/>
                </a:solidFill>
              </a:rPr>
              <a:t>Soltoff et al (1994), MCB 14 p3550</a:t>
            </a:r>
          </a:p>
          <a:p>
            <a:pPr eaLnBrk="1" hangingPunct="1">
              <a:defRPr/>
            </a:pPr>
            <a:r>
              <a:rPr lang="en-US" sz="1200" kern="0">
                <a:solidFill>
                  <a:srgbClr val="FFFFFF"/>
                </a:solidFill>
              </a:rPr>
              <a:t>Prigent &amp; Gullick (1994), EMBO J 13 p2831.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7101114" y="1204686"/>
            <a:ext cx="228600" cy="7620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858001" y="685800"/>
            <a:ext cx="1122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+mj-lt"/>
              </a:rPr>
              <a:t>phosphorylated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  <a:latin typeface="+mj-lt"/>
              </a:rPr>
              <a:t>membrane lipids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  <a:latin typeface="+mj-lt"/>
              </a:rPr>
              <a:t>(PIP3)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81" name="Rectangle 80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4038600" y="5663626"/>
            <a:ext cx="439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Physiologic signaling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 flipV="1">
            <a:off x="7467600" y="1226457"/>
            <a:ext cx="152400" cy="7620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677401" y="234309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PTEN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175098" y="5376205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j-lt"/>
              </a:rPr>
              <a:t>phosphorylations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0" name="Group 99"/>
          <p:cNvGrpSpPr/>
          <p:nvPr/>
        </p:nvGrpSpPr>
        <p:grpSpPr>
          <a:xfrm flipH="1">
            <a:off x="3581400" y="4961278"/>
            <a:ext cx="914400" cy="601323"/>
            <a:chOff x="6019800" y="4961277"/>
            <a:chExt cx="914400" cy="601323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6583180" y="4961277"/>
              <a:ext cx="351020" cy="448923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6019800" y="5018034"/>
              <a:ext cx="838200" cy="544566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8458200" y="5334001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j-lt"/>
              </a:rPr>
              <a:t>phosphorylations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73780" y="4343400"/>
            <a:ext cx="1036820" cy="1272918"/>
            <a:chOff x="6049780" y="4343400"/>
            <a:chExt cx="1036820" cy="127291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6400800" y="4876800"/>
              <a:ext cx="533400" cy="53340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049780" y="5562600"/>
              <a:ext cx="808220" cy="5371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553200" y="4343400"/>
              <a:ext cx="533400" cy="99060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8077200" y="2725580"/>
            <a:ext cx="270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Wu et al, PNAS </a:t>
            </a:r>
            <a:r>
              <a:rPr lang="pl-PL" sz="1200" dirty="0">
                <a:solidFill>
                  <a:schemeClr val="bg1"/>
                </a:solidFill>
                <a:latin typeface="+mj-lt"/>
              </a:rPr>
              <a:t>1998; 95: 15587–91.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752600" y="1214736"/>
            <a:ext cx="360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Schulze et al,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Mol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Sys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Biol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2005; 25: msb4100012</a:t>
            </a:r>
          </a:p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Jones et al, Nature 2006; 439: 168-74.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629400" y="1219200"/>
            <a:ext cx="2162772" cy="685800"/>
            <a:chOff x="5304828" y="1295400"/>
            <a:chExt cx="2162772" cy="685800"/>
          </a:xfrm>
        </p:grpSpPr>
        <p:sp>
          <p:nvSpPr>
            <p:cNvPr id="93" name="Left Bracket 92"/>
            <p:cNvSpPr/>
            <p:nvPr/>
          </p:nvSpPr>
          <p:spPr>
            <a:xfrm rot="5400000">
              <a:off x="6324600" y="1371600"/>
              <a:ext cx="152400" cy="1066800"/>
            </a:xfrm>
            <a:prstGeom prst="leftBracket">
              <a:avLst>
                <a:gd name="adj" fmla="val 36457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304828" y="1295400"/>
              <a:ext cx="216277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closed/tethered conformation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cannot </a:t>
              </a: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dimerize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95" name="Straight Arrow Connector 94"/>
          <p:cNvCxnSpPr/>
          <p:nvPr/>
        </p:nvCxnSpPr>
        <p:spPr>
          <a:xfrm flipV="1">
            <a:off x="4633686" y="2057400"/>
            <a:ext cx="2529114" cy="231578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 rot="21300000">
            <a:off x="4962723" y="1841281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dimerization interface</a:t>
            </a:r>
          </a:p>
        </p:txBody>
      </p:sp>
      <p:sp>
        <p:nvSpPr>
          <p:cNvPr id="97" name="Oval 96"/>
          <p:cNvSpPr/>
          <p:nvPr/>
        </p:nvSpPr>
        <p:spPr>
          <a:xfrm rot="20616554">
            <a:off x="4662480" y="3625259"/>
            <a:ext cx="2711321" cy="16678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626393" y="5381656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kinase activation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016758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8" grpId="0" animBg="1"/>
      <p:bldP spid="68" grpId="1" animBg="1"/>
      <p:bldP spid="66" grpId="0"/>
      <p:bldP spid="67" grpId="0"/>
      <p:bldP spid="70" grpId="0"/>
      <p:bldP spid="70" grpId="1"/>
      <p:bldP spid="69" grpId="0"/>
      <p:bldP spid="69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8" grpId="0"/>
      <p:bldP spid="78" grpId="1"/>
      <p:bldP spid="79" grpId="0"/>
      <p:bldP spid="79" grpId="1"/>
      <p:bldP spid="84" grpId="0"/>
      <p:bldP spid="84" grpId="1"/>
      <p:bldP spid="85" grpId="0"/>
      <p:bldP spid="85" grpId="1"/>
      <p:bldP spid="99" grpId="0"/>
      <p:bldP spid="99" grpId="1"/>
      <p:bldP spid="88" grpId="0"/>
      <p:bldP spid="88" grpId="1"/>
      <p:bldP spid="90" grpId="0"/>
      <p:bldP spid="90" grpId="1"/>
      <p:bldP spid="91" grpId="0"/>
      <p:bldP spid="91" grpId="1"/>
      <p:bldP spid="96" grpId="0"/>
      <p:bldP spid="96" grpId="1"/>
      <p:bldP spid="97" grpId="0" animBg="1"/>
      <p:bldP spid="97" grpId="1" animBg="1"/>
      <p:bldP spid="98" grpId="0"/>
      <p:bldP spid="9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1670" y="260648"/>
            <a:ext cx="8785225" cy="504056"/>
          </a:xfrm>
        </p:spPr>
        <p:txBody>
          <a:bodyPr/>
          <a:lstStyle/>
          <a:p>
            <a:r>
              <a:rPr lang="de-DE" dirty="0" smtClean="0"/>
              <a:t>Anti-HER2 </a:t>
            </a:r>
            <a:r>
              <a:rPr lang="de-DE" dirty="0" err="1" smtClean="0"/>
              <a:t>Tx</a:t>
            </a:r>
            <a:r>
              <a:rPr lang="de-DE" dirty="0" smtClean="0"/>
              <a:t> w/o </a:t>
            </a:r>
            <a:r>
              <a:rPr lang="de-DE" dirty="0" err="1" smtClean="0"/>
              <a:t>chemoTx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5262" y="910476"/>
            <a:ext cx="416776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559497" y="836712"/>
            <a:ext cx="3633285" cy="3646688"/>
            <a:chOff x="439009" y="1871783"/>
            <a:chExt cx="3984625" cy="4268299"/>
          </a:xfrm>
        </p:grpSpPr>
        <p:sp>
          <p:nvSpPr>
            <p:cNvPr id="7" name="Line 54"/>
            <p:cNvSpPr>
              <a:spLocks noChangeShapeType="1"/>
            </p:cNvSpPr>
            <p:nvPr/>
          </p:nvSpPr>
          <p:spPr bwMode="auto">
            <a:xfrm flipV="1">
              <a:off x="3076601" y="3359271"/>
              <a:ext cx="43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55"/>
            <p:cNvSpPr>
              <a:spLocks noChangeShapeType="1"/>
            </p:cNvSpPr>
            <p:nvPr/>
          </p:nvSpPr>
          <p:spPr bwMode="auto">
            <a:xfrm>
              <a:off x="3047272" y="4441652"/>
              <a:ext cx="4460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9" name="Line 56"/>
            <p:cNvSpPr>
              <a:spLocks noChangeShapeType="1"/>
            </p:cNvSpPr>
            <p:nvPr/>
          </p:nvSpPr>
          <p:spPr bwMode="auto">
            <a:xfrm flipV="1">
              <a:off x="3076601" y="5372221"/>
              <a:ext cx="43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508401" y="1882896"/>
              <a:ext cx="515937" cy="3887787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700" b="1">
                <a:solidFill>
                  <a:srgbClr val="000000"/>
                </a:solidFill>
                <a:latin typeface="Calibri" pitchFamily="34" charset="0"/>
              </a:endParaRP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/>
              </a:r>
              <a:br>
                <a:rPr lang="en-US" b="1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S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U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R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G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E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R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Y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7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1" name="Line 53"/>
            <p:cNvSpPr>
              <a:spLocks noChangeShapeType="1"/>
            </p:cNvSpPr>
            <p:nvPr/>
          </p:nvSpPr>
          <p:spPr bwMode="auto">
            <a:xfrm>
              <a:off x="3075847" y="2270200"/>
              <a:ext cx="420687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39009" y="5743207"/>
              <a:ext cx="39846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</a:rPr>
                <a:t>Study dosing: q3w x 4</a:t>
              </a:r>
              <a:endParaRPr 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446947" y="2817825"/>
              <a:ext cx="2616200" cy="1080964"/>
            </a:xfrm>
            <a:prstGeom prst="rect">
              <a:avLst/>
            </a:prstGeom>
            <a:solidFill>
              <a:srgbClr val="FFCC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1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THP (n=107)</a:t>
              </a:r>
              <a:br>
                <a:rPr lang="en-GB" sz="1400" b="1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</a:br>
              <a:r>
                <a:rPr lang="en-US" sz="1400" kern="0" dirty="0" err="1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docetaxel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 (75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  <a:sym typeface="Symbol" pitchFamily="18" charset="2"/>
                </a:rPr>
                <a:t>100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mg/m</a:t>
              </a:r>
              <a:r>
                <a:rPr lang="en-US" sz="1400" kern="0" baseline="3000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2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) </a:t>
              </a:r>
              <a:r>
                <a:rPr lang="en-US" sz="1400" kern="0" dirty="0" err="1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trastuzumab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(8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  <a:sym typeface="Symbol" pitchFamily="18" charset="2"/>
                </a:rPr>
                <a:t>6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mg/kg) 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lang="en-US" sz="1400" kern="0" dirty="0" err="1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pertuzumab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(840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  <a:sym typeface="Symbol" pitchFamily="18" charset="2"/>
                </a:rPr>
                <a:t>420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mg)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442184" y="4049583"/>
              <a:ext cx="2605088" cy="784135"/>
            </a:xfrm>
            <a:prstGeom prst="rect">
              <a:avLst/>
            </a:prstGeom>
            <a:solidFill>
              <a:srgbClr val="CC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1" kern="0" dirty="0">
                  <a:solidFill>
                    <a:srgbClr val="000000"/>
                  </a:solidFill>
                  <a:latin typeface="Calibri" pitchFamily="34" charset="0"/>
                  <a:ea typeface="MS PGothic" charset="0"/>
                </a:rPr>
                <a:t>HP (n=107)</a:t>
              </a:r>
              <a:br>
                <a:rPr lang="en-GB" sz="1400" b="1" kern="0" dirty="0">
                  <a:solidFill>
                    <a:srgbClr val="000000"/>
                  </a:solidFill>
                  <a:latin typeface="Calibri" pitchFamily="34" charset="0"/>
                  <a:ea typeface="MS PGothic" charset="0"/>
                </a:rPr>
              </a:br>
              <a:r>
                <a:rPr lang="en-US" sz="1400" kern="0" dirty="0">
                  <a:solidFill>
                    <a:srgbClr val="000000"/>
                  </a:solidFill>
                  <a:latin typeface="Calibri" pitchFamily="34" charset="0"/>
                  <a:ea typeface="MS PGothic" charset="0"/>
                </a:rPr>
                <a:t>trastuzumab (8</a:t>
              </a:r>
              <a:r>
                <a:rPr lang="en-US" sz="1400" kern="0" dirty="0">
                  <a:solidFill>
                    <a:srgbClr val="000000"/>
                  </a:solidFill>
                  <a:latin typeface="Calibri" pitchFamily="34" charset="0"/>
                  <a:ea typeface="MS PGothic" charset="0"/>
                  <a:sym typeface="Symbol" pitchFamily="18" charset="2"/>
                </a:rPr>
                <a:t>6</a:t>
              </a:r>
              <a:r>
                <a:rPr lang="en-US" sz="1400" kern="0" dirty="0">
                  <a:solidFill>
                    <a:srgbClr val="000000"/>
                  </a:solidFill>
                  <a:latin typeface="Calibri" pitchFamily="34" charset="0"/>
                  <a:ea typeface="MS PGothic" charset="0"/>
                </a:rPr>
                <a:t> mg/kg) 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 pitchFamily="34" charset="0"/>
                  <a:ea typeface="MS PGothic" charset="0"/>
                </a:rPr>
                <a:t>pertuzumab (840</a:t>
              </a:r>
              <a:r>
                <a:rPr lang="en-US" sz="1400" kern="0" dirty="0">
                  <a:solidFill>
                    <a:srgbClr val="000000"/>
                  </a:solidFill>
                  <a:latin typeface="Calibri" pitchFamily="34" charset="0"/>
                  <a:ea typeface="MS PGothic" charset="0"/>
                  <a:sym typeface="Symbol" pitchFamily="18" charset="2"/>
                </a:rPr>
                <a:t>420</a:t>
              </a:r>
              <a:r>
                <a:rPr lang="en-US" sz="1400" kern="0" dirty="0">
                  <a:solidFill>
                    <a:srgbClr val="000000"/>
                  </a:solidFill>
                  <a:latin typeface="Calibri" pitchFamily="34" charset="0"/>
                  <a:ea typeface="MS PGothic" charset="0"/>
                </a:rPr>
                <a:t> mg)</a:t>
              </a:r>
            </a:p>
          </p:txBody>
        </p:sp>
        <p:sp>
          <p:nvSpPr>
            <p:cNvPr id="15" name="Rectangle 43"/>
            <p:cNvSpPr>
              <a:spLocks noChangeArrowheads="1"/>
            </p:cNvSpPr>
            <p:nvPr/>
          </p:nvSpPr>
          <p:spPr bwMode="auto">
            <a:xfrm>
              <a:off x="446947" y="4976577"/>
              <a:ext cx="2624137" cy="792072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1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TP (n=96)</a:t>
              </a:r>
              <a:br>
                <a:rPr lang="en-GB" sz="1400" b="1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</a:br>
              <a:r>
                <a:rPr lang="en-US" sz="1400" kern="0" dirty="0" err="1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docetaxel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 (75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  <a:sym typeface="Symbol" pitchFamily="18" charset="2"/>
                </a:rPr>
                <a:t>100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mg/m</a:t>
              </a:r>
              <a:r>
                <a:rPr lang="en-US" sz="1400" kern="0" baseline="3000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2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) </a:t>
              </a:r>
              <a:r>
                <a:rPr lang="en-US" sz="1400" kern="0" dirty="0" err="1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pertuzumab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(840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  <a:sym typeface="Symbol" pitchFamily="18" charset="2"/>
                </a:rPr>
                <a:t>420</a:t>
              </a:r>
              <a:r>
                <a:rPr lang="en-US" sz="1400" kern="0" dirty="0">
                  <a:solidFill>
                    <a:srgbClr val="808080"/>
                  </a:solidFill>
                  <a:latin typeface="Calibri" pitchFamily="34" charset="0"/>
                  <a:ea typeface="MS PGothic" charset="0"/>
                </a:rPr>
                <a:t> mg)</a:t>
              </a: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47701" y="1871783"/>
              <a:ext cx="2624137" cy="798513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808080"/>
                  </a:solidFill>
                  <a:latin typeface="Calibri" pitchFamily="34" charset="0"/>
                </a:rPr>
                <a:t>TH (n=107)</a:t>
              </a:r>
              <a:r>
                <a:rPr lang="en-GB" sz="1400" dirty="0">
                  <a:solidFill>
                    <a:srgbClr val="808080"/>
                  </a:solidFill>
                  <a:latin typeface="Calibri" pitchFamily="34" charset="0"/>
                </a:rPr>
                <a:t/>
              </a:r>
              <a:br>
                <a:rPr lang="en-GB" sz="1400" dirty="0">
                  <a:solidFill>
                    <a:srgbClr val="808080"/>
                  </a:solidFill>
                  <a:latin typeface="Calibri" pitchFamily="34" charset="0"/>
                </a:rPr>
              </a:br>
              <a:r>
                <a:rPr lang="en-GB" sz="1400" dirty="0">
                  <a:solidFill>
                    <a:srgbClr val="808080"/>
                  </a:solidFill>
                  <a:latin typeface="Calibri" pitchFamily="34" charset="0"/>
                </a:rPr>
                <a:t>d</a:t>
              </a:r>
              <a:r>
                <a:rPr lang="en-US" sz="1400" dirty="0" err="1">
                  <a:solidFill>
                    <a:srgbClr val="808080"/>
                  </a:solidFill>
                  <a:latin typeface="Calibri" pitchFamily="34" charset="0"/>
                </a:rPr>
                <a:t>ocetaxel</a:t>
              </a:r>
              <a:r>
                <a:rPr lang="en-US" sz="1400" dirty="0">
                  <a:solidFill>
                    <a:srgbClr val="808080"/>
                  </a:solidFill>
                  <a:latin typeface="Calibri" pitchFamily="34" charset="0"/>
                </a:rPr>
                <a:t>  (75</a:t>
              </a:r>
              <a:r>
                <a:rPr lang="en-US" sz="1400" dirty="0">
                  <a:solidFill>
                    <a:srgbClr val="808080"/>
                  </a:solidFill>
                  <a:latin typeface="Calibri" pitchFamily="34" charset="0"/>
                  <a:sym typeface="Symbol" pitchFamily="18" charset="2"/>
                </a:rPr>
                <a:t>100</a:t>
              </a:r>
              <a:r>
                <a:rPr lang="en-US" sz="1400" dirty="0">
                  <a:solidFill>
                    <a:srgbClr val="808080"/>
                  </a:solidFill>
                  <a:latin typeface="Calibri" pitchFamily="34" charset="0"/>
                </a:rPr>
                <a:t> mg/m</a:t>
              </a:r>
              <a:r>
                <a:rPr lang="en-US" sz="1400" baseline="30000" dirty="0">
                  <a:solidFill>
                    <a:srgbClr val="808080"/>
                  </a:solidFill>
                  <a:latin typeface="Calibri" pitchFamily="34" charset="0"/>
                </a:rPr>
                <a:t>2</a:t>
              </a:r>
              <a:r>
                <a:rPr lang="en-US" sz="1400" dirty="0">
                  <a:solidFill>
                    <a:srgbClr val="808080"/>
                  </a:solidFill>
                  <a:latin typeface="Calibri" pitchFamily="34" charset="0"/>
                </a:rPr>
                <a:t>)</a:t>
              </a:r>
              <a:endParaRPr lang="en-GB" sz="1400" dirty="0">
                <a:solidFill>
                  <a:srgbClr val="808080"/>
                </a:solidFill>
                <a:latin typeface="Calibri" pitchFamily="34" charset="0"/>
              </a:endParaRP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808080"/>
                  </a:solidFill>
                  <a:latin typeface="Calibri" pitchFamily="34" charset="0"/>
                </a:rPr>
                <a:t>trastuzumab</a:t>
              </a:r>
              <a:r>
                <a:rPr lang="en-US" sz="1400" dirty="0">
                  <a:solidFill>
                    <a:srgbClr val="808080"/>
                  </a:solidFill>
                  <a:latin typeface="Calibri" pitchFamily="34" charset="0"/>
                </a:rPr>
                <a:t>  (8</a:t>
              </a:r>
              <a:r>
                <a:rPr lang="en-US" sz="1400" dirty="0">
                  <a:solidFill>
                    <a:srgbClr val="808080"/>
                  </a:solidFill>
                  <a:latin typeface="Calibri" pitchFamily="34" charset="0"/>
                  <a:sym typeface="Symbol" pitchFamily="18" charset="2"/>
                </a:rPr>
                <a:t>6</a:t>
              </a:r>
              <a:r>
                <a:rPr lang="en-US" sz="1400" dirty="0">
                  <a:solidFill>
                    <a:srgbClr val="808080"/>
                  </a:solidFill>
                  <a:latin typeface="Calibri" pitchFamily="34" charset="0"/>
                </a:rPr>
                <a:t> mg/kg)</a:t>
              </a:r>
            </a:p>
          </p:txBody>
        </p:sp>
      </p:grpSp>
      <p:graphicFrame>
        <p:nvGraphicFramePr>
          <p:cNvPr id="3" name="Diagramm 2"/>
          <p:cNvGraphicFramePr/>
          <p:nvPr>
            <p:extLst/>
          </p:nvPr>
        </p:nvGraphicFramePr>
        <p:xfrm>
          <a:off x="4949303" y="2697350"/>
          <a:ext cx="5659795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 Box 94"/>
          <p:cNvSpPr txBox="1">
            <a:spLocks noChangeArrowheads="1"/>
          </p:cNvSpPr>
          <p:nvPr/>
        </p:nvSpPr>
        <p:spPr bwMode="auto">
          <a:xfrm>
            <a:off x="1524001" y="5877273"/>
            <a:ext cx="3376701" cy="36671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0000"/>
                </a:solidFill>
              </a:rPr>
              <a:t>Gianni L, et al.  Lancet </a:t>
            </a:r>
            <a:r>
              <a:rPr lang="it-IT" sz="1200" dirty="0" err="1">
                <a:solidFill>
                  <a:srgbClr val="000000"/>
                </a:solidFill>
              </a:rPr>
              <a:t>Oncol</a:t>
            </a:r>
            <a:r>
              <a:rPr lang="it-IT" sz="1200" dirty="0">
                <a:solidFill>
                  <a:srgbClr val="000000"/>
                </a:solidFill>
              </a:rPr>
              <a:t> 2012; </a:t>
            </a:r>
            <a:br>
              <a:rPr lang="it-IT" sz="1200" dirty="0">
                <a:solidFill>
                  <a:srgbClr val="000000"/>
                </a:solidFill>
              </a:rPr>
            </a:br>
            <a:r>
              <a:rPr lang="it-IT" sz="1200" dirty="0" err="1">
                <a:solidFill>
                  <a:srgbClr val="000000"/>
                </a:solidFill>
              </a:rPr>
              <a:t>Rimawi</a:t>
            </a:r>
            <a:r>
              <a:rPr lang="it-IT" sz="1200" dirty="0">
                <a:solidFill>
                  <a:srgbClr val="000000"/>
                </a:solidFill>
              </a:rPr>
              <a:t> M et al. J </a:t>
            </a:r>
            <a:r>
              <a:rPr lang="it-IT" sz="1200" dirty="0" err="1">
                <a:solidFill>
                  <a:srgbClr val="000000"/>
                </a:solidFill>
              </a:rPr>
              <a:t>Clin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dirty="0" err="1">
                <a:solidFill>
                  <a:srgbClr val="000000"/>
                </a:solidFill>
              </a:rPr>
              <a:t>Oncol</a:t>
            </a:r>
            <a:r>
              <a:rPr lang="it-IT" sz="1200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94572" y="1341714"/>
            <a:ext cx="1364476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TCBRC006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6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8" y="270455"/>
            <a:ext cx="10985679" cy="58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18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" y="234185"/>
            <a:ext cx="7805184" cy="5381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049" y="5301"/>
            <a:ext cx="4906850" cy="2802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3737"/>
          <a:stretch/>
        </p:blipFill>
        <p:spPr>
          <a:xfrm>
            <a:off x="6048110" y="2768958"/>
            <a:ext cx="6097336" cy="21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5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534" y="5563674"/>
            <a:ext cx="5125793" cy="1240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88" r="16762" b="13231"/>
          <a:stretch/>
        </p:blipFill>
        <p:spPr>
          <a:xfrm>
            <a:off x="392806" y="0"/>
            <a:ext cx="7109138" cy="4893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3737"/>
          <a:stretch/>
        </p:blipFill>
        <p:spPr>
          <a:xfrm>
            <a:off x="7018986" y="231820"/>
            <a:ext cx="5173014" cy="167425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044744" y="1545465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960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9" y="228413"/>
            <a:ext cx="6046525" cy="3696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231" y="0"/>
            <a:ext cx="6605769" cy="4598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225" y="811369"/>
            <a:ext cx="7868992" cy="5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72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PredictORS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HER2+ </a:t>
            </a:r>
            <a:r>
              <a:rPr lang="de-DE" dirty="0" err="1" smtClean="0"/>
              <a:t>breast</a:t>
            </a:r>
            <a:r>
              <a:rPr lang="de-DE" dirty="0" smtClean="0"/>
              <a:t> </a:t>
            </a:r>
            <a:r>
              <a:rPr lang="de-DE" dirty="0" err="1" smtClean="0"/>
              <a:t>cancer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0943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"/>
          <p:cNvGrpSpPr/>
          <p:nvPr/>
        </p:nvGrpSpPr>
        <p:grpSpPr>
          <a:xfrm>
            <a:off x="6219219" y="41649"/>
            <a:ext cx="3998459" cy="6299202"/>
            <a:chOff x="4537416" y="320675"/>
            <a:chExt cx="4168206" cy="6501434"/>
          </a:xfrm>
        </p:grpSpPr>
        <p:grpSp>
          <p:nvGrpSpPr>
            <p:cNvPr id="9" name="Group 15"/>
            <p:cNvGrpSpPr>
              <a:grpSpLocks noChangeAspect="1"/>
            </p:cNvGrpSpPr>
            <p:nvPr/>
          </p:nvGrpSpPr>
          <p:grpSpPr bwMode="auto">
            <a:xfrm>
              <a:off x="4537416" y="320675"/>
              <a:ext cx="4155734" cy="3196920"/>
              <a:chOff x="628538" y="2238375"/>
              <a:chExt cx="7381987" cy="4208705"/>
            </a:xfrm>
          </p:grpSpPr>
          <p:sp>
            <p:nvSpPr>
              <p:cNvPr id="112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6933309" y="4349198"/>
                <a:ext cx="642945" cy="1590432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GB" kern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5427464" y="4765093"/>
                <a:ext cx="645766" cy="1174537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GB" kern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4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921618" y="2900881"/>
                <a:ext cx="642945" cy="3038749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GB" kern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5" name="Rectangle 7"/>
              <p:cNvSpPr>
                <a:spLocks noChangeAspect="1" noChangeArrowheads="1"/>
              </p:cNvSpPr>
              <p:nvPr/>
            </p:nvSpPr>
            <p:spPr bwMode="auto">
              <a:xfrm>
                <a:off x="2404492" y="4018990"/>
                <a:ext cx="645766" cy="1926909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GB" kern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6" name="Text Box 28"/>
              <p:cNvSpPr txBox="1">
                <a:spLocks noChangeAspect="1" noChangeArrowheads="1"/>
              </p:cNvSpPr>
              <p:nvPr/>
            </p:nvSpPr>
            <p:spPr bwMode="auto">
              <a:xfrm>
                <a:off x="2312042" y="5943662"/>
                <a:ext cx="885725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TH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7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3729043" y="5943662"/>
                <a:ext cx="1099898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THP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8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5304142" y="5943662"/>
                <a:ext cx="882551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HP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9" name="Text Box 31"/>
              <p:cNvSpPr txBox="1">
                <a:spLocks noChangeAspect="1" noChangeArrowheads="1"/>
              </p:cNvSpPr>
              <p:nvPr/>
            </p:nvSpPr>
            <p:spPr bwMode="auto">
              <a:xfrm>
                <a:off x="6805749" y="5945249"/>
                <a:ext cx="884138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TP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20" name="Group 9"/>
              <p:cNvGrpSpPr>
                <a:grpSpLocks noChangeAspect="1"/>
              </p:cNvGrpSpPr>
              <p:nvPr/>
            </p:nvGrpSpPr>
            <p:grpSpPr bwMode="auto">
              <a:xfrm>
                <a:off x="1912037" y="2626347"/>
                <a:ext cx="92065" cy="3380805"/>
                <a:chOff x="1422" y="1466"/>
                <a:chExt cx="52" cy="1999"/>
              </a:xfrm>
            </p:grpSpPr>
            <p:sp>
              <p:nvSpPr>
                <p:cNvPr id="161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474" y="1466"/>
                  <a:ext cx="0" cy="199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2" name="Line 1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20" y="3036"/>
                  <a:ext cx="48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3" name="Line 1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28" y="2652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4" name="Line 1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28" y="2259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5" name="Line 1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28" y="1856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6" name="Line 1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28" y="1474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121" name="Group 16"/>
              <p:cNvGrpSpPr>
                <a:grpSpLocks noChangeAspect="1"/>
              </p:cNvGrpSpPr>
              <p:nvPr/>
            </p:nvGrpSpPr>
            <p:grpSpPr bwMode="auto">
              <a:xfrm>
                <a:off x="1924735" y="5946837"/>
                <a:ext cx="6085790" cy="76187"/>
                <a:chOff x="1429" y="3430"/>
                <a:chExt cx="3432" cy="45"/>
              </a:xfrm>
            </p:grpSpPr>
            <p:sp>
              <p:nvSpPr>
                <p:cNvPr id="156" name="Line 1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29" y="3428"/>
                  <a:ext cx="3432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57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323" y="3428"/>
                  <a:ext cx="0" cy="4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58" name="Line 1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166" y="3428"/>
                  <a:ext cx="0" cy="4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59" name="Line 2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013" y="3428"/>
                  <a:ext cx="0" cy="4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0" name="Line 2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855" y="3428"/>
                  <a:ext cx="0" cy="4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122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1246949" y="2442229"/>
                <a:ext cx="880962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50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23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1245362" y="3104104"/>
                <a:ext cx="882551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40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24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1246949" y="3770742"/>
                <a:ext cx="882551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30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25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1235839" y="4437379"/>
                <a:ext cx="882551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20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26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1246949" y="5096080"/>
                <a:ext cx="880962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10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27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1302505" y="5748432"/>
                <a:ext cx="884138" cy="50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b="1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en-US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28" name="Text Box 35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159693" y="3773733"/>
                <a:ext cx="2020545" cy="10828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0000"/>
                    </a:solidFill>
                    <a:latin typeface="Calibri" pitchFamily="34" charset="0"/>
                  </a:rPr>
                  <a:t>pCR, % </a:t>
                </a:r>
                <a:r>
                  <a:rPr lang="en-GB" sz="1600" b="1">
                    <a:solidFill>
                      <a:srgbClr val="000000"/>
                    </a:solidFill>
                    <a:latin typeface="Calibri" pitchFamily="34" charset="0"/>
                    <a:sym typeface="Symbol" pitchFamily="18" charset="2"/>
                  </a:rPr>
                  <a:t> 95% CI</a:t>
                </a:r>
                <a:endParaRPr lang="en-US" sz="16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29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2378709" y="4645306"/>
                <a:ext cx="687312" cy="79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0000"/>
                    </a:solidFill>
                    <a:latin typeface="Calibri" pitchFamily="34" charset="0"/>
                  </a:rPr>
                  <a:t>29</a:t>
                </a:r>
                <a:endParaRPr lang="en-US" sz="16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30" name="Text Box 44"/>
              <p:cNvSpPr txBox="1">
                <a:spLocks noChangeAspect="1" noChangeArrowheads="1"/>
              </p:cNvSpPr>
              <p:nvPr/>
            </p:nvSpPr>
            <p:spPr bwMode="auto">
              <a:xfrm>
                <a:off x="3832697" y="3619955"/>
                <a:ext cx="811121" cy="460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0000"/>
                    </a:solidFill>
                    <a:latin typeface="Calibri" pitchFamily="34" charset="0"/>
                  </a:rPr>
                  <a:t>46</a:t>
                </a:r>
                <a:endParaRPr lang="en-US" sz="16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31" name="Text Box 45"/>
              <p:cNvSpPr txBox="1">
                <a:spLocks noChangeAspect="1" noChangeArrowheads="1"/>
              </p:cNvSpPr>
              <p:nvPr/>
            </p:nvSpPr>
            <p:spPr bwMode="auto">
              <a:xfrm>
                <a:off x="5334300" y="5319881"/>
                <a:ext cx="811121" cy="460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0000"/>
                    </a:solidFill>
                    <a:latin typeface="Calibri" pitchFamily="34" charset="0"/>
                  </a:rPr>
                  <a:t>17</a:t>
                </a:r>
                <a:endParaRPr lang="en-US" sz="16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32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6835907" y="4962751"/>
                <a:ext cx="811121" cy="460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0000"/>
                    </a:solidFill>
                    <a:latin typeface="Calibri" pitchFamily="34" charset="0"/>
                  </a:rPr>
                  <a:t>24</a:t>
                </a:r>
                <a:endParaRPr lang="en-US" sz="16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33" name="Group 47"/>
              <p:cNvGrpSpPr>
                <a:grpSpLocks noChangeAspect="1"/>
              </p:cNvGrpSpPr>
              <p:nvPr/>
            </p:nvGrpSpPr>
            <p:grpSpPr bwMode="auto">
              <a:xfrm>
                <a:off x="2654903" y="4018350"/>
                <a:ext cx="146034" cy="598386"/>
                <a:chOff x="1701" y="2408"/>
                <a:chExt cx="90" cy="387"/>
              </a:xfrm>
            </p:grpSpPr>
            <p:sp>
              <p:nvSpPr>
                <p:cNvPr id="154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701" y="279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55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1748" y="2408"/>
                  <a:ext cx="0" cy="38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134" name="Group 50"/>
              <p:cNvGrpSpPr>
                <a:grpSpLocks noChangeAspect="1"/>
              </p:cNvGrpSpPr>
              <p:nvPr/>
            </p:nvGrpSpPr>
            <p:grpSpPr bwMode="auto">
              <a:xfrm>
                <a:off x="4178732" y="2897764"/>
                <a:ext cx="144446" cy="684097"/>
                <a:chOff x="2654" y="1679"/>
                <a:chExt cx="90" cy="441"/>
              </a:xfrm>
            </p:grpSpPr>
            <p:sp>
              <p:nvSpPr>
                <p:cNvPr id="152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2654" y="2115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53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2696" y="1681"/>
                  <a:ext cx="0" cy="44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135" name="Group 53"/>
              <p:cNvGrpSpPr>
                <a:grpSpLocks noChangeAspect="1"/>
              </p:cNvGrpSpPr>
              <p:nvPr/>
            </p:nvGrpSpPr>
            <p:grpSpPr bwMode="auto">
              <a:xfrm>
                <a:off x="5680336" y="4761175"/>
                <a:ext cx="146034" cy="487280"/>
                <a:chOff x="3575" y="2888"/>
                <a:chExt cx="90" cy="315"/>
              </a:xfrm>
            </p:grpSpPr>
            <p:sp>
              <p:nvSpPr>
                <p:cNvPr id="150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3577" y="3201"/>
                  <a:ext cx="8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51" name="Line 5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621" y="2888"/>
                  <a:ext cx="0" cy="31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136" name="Group 56"/>
              <p:cNvGrpSpPr>
                <a:grpSpLocks noChangeAspect="1"/>
              </p:cNvGrpSpPr>
              <p:nvPr/>
            </p:nvGrpSpPr>
            <p:grpSpPr bwMode="auto">
              <a:xfrm>
                <a:off x="7185118" y="4351669"/>
                <a:ext cx="147620" cy="546008"/>
                <a:chOff x="4499" y="2623"/>
                <a:chExt cx="90" cy="353"/>
              </a:xfrm>
            </p:grpSpPr>
            <p:sp>
              <p:nvSpPr>
                <p:cNvPr id="148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4497" y="2974"/>
                  <a:ext cx="9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49" name="Line 58"/>
                <p:cNvSpPr>
                  <a:spLocks noChangeAspect="1" noChangeShapeType="1"/>
                </p:cNvSpPr>
                <p:nvPr/>
              </p:nvSpPr>
              <p:spPr bwMode="auto">
                <a:xfrm>
                  <a:off x="4545" y="2623"/>
                  <a:ext cx="0" cy="35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137" name="Group 60"/>
              <p:cNvGrpSpPr>
                <a:grpSpLocks noChangeAspect="1"/>
              </p:cNvGrpSpPr>
              <p:nvPr/>
            </p:nvGrpSpPr>
            <p:grpSpPr bwMode="auto">
              <a:xfrm rot="10800000">
                <a:off x="7185118" y="3804073"/>
                <a:ext cx="147620" cy="546008"/>
                <a:chOff x="4499" y="2623"/>
                <a:chExt cx="90" cy="353"/>
              </a:xfrm>
            </p:grpSpPr>
            <p:sp>
              <p:nvSpPr>
                <p:cNvPr id="146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4507" y="2983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47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4541" y="2626"/>
                  <a:ext cx="0" cy="35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138" name="Group 63"/>
              <p:cNvGrpSpPr>
                <a:grpSpLocks noChangeAspect="1"/>
              </p:cNvGrpSpPr>
              <p:nvPr/>
            </p:nvGrpSpPr>
            <p:grpSpPr bwMode="auto">
              <a:xfrm rot="10800000">
                <a:off x="5651438" y="4261409"/>
                <a:ext cx="190824" cy="498179"/>
                <a:chOff x="3497" y="2888"/>
                <a:chExt cx="264" cy="321"/>
              </a:xfrm>
            </p:grpSpPr>
            <p:sp>
              <p:nvSpPr>
                <p:cNvPr id="144" name="Line 6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501" y="3213"/>
                  <a:ext cx="26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45" name="Line 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622" y="2897"/>
                  <a:ext cx="0" cy="31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139" name="Group 2"/>
              <p:cNvGrpSpPr>
                <a:grpSpLocks/>
              </p:cNvGrpSpPr>
              <p:nvPr/>
            </p:nvGrpSpPr>
            <p:grpSpPr bwMode="auto">
              <a:xfrm>
                <a:off x="4148414" y="2238375"/>
                <a:ext cx="185716" cy="669194"/>
                <a:chOff x="4147979" y="2237688"/>
                <a:chExt cx="185737" cy="669307"/>
              </a:xfrm>
            </p:grpSpPr>
            <p:sp>
              <p:nvSpPr>
                <p:cNvPr id="142" name="Line 67"/>
                <p:cNvSpPr>
                  <a:spLocks noChangeAspect="1" noChangeShapeType="1"/>
                </p:cNvSpPr>
                <p:nvPr/>
              </p:nvSpPr>
              <p:spPr bwMode="auto">
                <a:xfrm rot="10800000">
                  <a:off x="4146778" y="2237688"/>
                  <a:ext cx="18613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43" name="Line 68"/>
                <p:cNvSpPr>
                  <a:spLocks noChangeAspect="1" noChangeShapeType="1"/>
                </p:cNvSpPr>
                <p:nvPr/>
              </p:nvSpPr>
              <p:spPr bwMode="auto">
                <a:xfrm rot="10800000">
                  <a:off x="4237026" y="2239779"/>
                  <a:ext cx="5641" cy="6667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 algn="ctr" eaLnBrk="0" hangingPunct="0">
                    <a:defRPr/>
                  </a:pPr>
                  <a:endParaRPr lang="en-GB" kern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140" name="Line 70"/>
              <p:cNvSpPr>
                <a:spLocks noChangeAspect="1" noChangeShapeType="1"/>
              </p:cNvSpPr>
              <p:nvPr/>
            </p:nvSpPr>
            <p:spPr bwMode="auto">
              <a:xfrm rot="10800000">
                <a:off x="2655468" y="3412912"/>
                <a:ext cx="14381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GB" kern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41" name="Line 71"/>
              <p:cNvSpPr>
                <a:spLocks noChangeAspect="1" noChangeShapeType="1"/>
              </p:cNvSpPr>
              <p:nvPr/>
            </p:nvSpPr>
            <p:spPr bwMode="auto">
              <a:xfrm rot="10800000">
                <a:off x="2725965" y="3423362"/>
                <a:ext cx="0" cy="5998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algn="ctr" eaLnBrk="0" hangingPunct="0">
                  <a:defRPr/>
                </a:pPr>
                <a:endParaRPr lang="en-GB" kern="0">
                  <a:solidFill>
                    <a:sysClr val="windowText" lastClr="00000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0" name="Group 74"/>
            <p:cNvGrpSpPr>
              <a:grpSpLocks/>
            </p:cNvGrpSpPr>
            <p:nvPr/>
          </p:nvGrpSpPr>
          <p:grpSpPr bwMode="auto">
            <a:xfrm>
              <a:off x="4633419" y="3567113"/>
              <a:ext cx="4072203" cy="3254996"/>
              <a:chOff x="514399" y="1828800"/>
              <a:chExt cx="7829907" cy="4505789"/>
            </a:xfrm>
          </p:grpSpPr>
          <p:sp>
            <p:nvSpPr>
              <p:cNvPr id="55" name="Rectangle 49"/>
              <p:cNvSpPr>
                <a:spLocks noChangeArrowheads="1"/>
              </p:cNvSpPr>
              <p:nvPr/>
            </p:nvSpPr>
            <p:spPr bwMode="auto">
              <a:xfrm>
                <a:off x="5494326" y="2454672"/>
                <a:ext cx="2849980" cy="307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Calibri" pitchFamily="34" charset="0"/>
                  </a:rPr>
                  <a:t>ER and PR negative</a:t>
                </a:r>
                <a:endParaRPr lang="en-US" sz="700" b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1" name="Rectangle 2"/>
              <p:cNvSpPr>
                <a:spLocks noChangeArrowheads="1"/>
              </p:cNvSpPr>
              <p:nvPr/>
            </p:nvSpPr>
            <p:spPr bwMode="auto">
              <a:xfrm>
                <a:off x="5324475" y="5551488"/>
                <a:ext cx="577850" cy="320675"/>
              </a:xfrm>
              <a:prstGeom prst="rect">
                <a:avLst/>
              </a:prstGeom>
              <a:solidFill>
                <a:srgbClr val="7F7F7F"/>
              </a:solidFill>
              <a:ln w="7938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2" name="Rectangle 3"/>
              <p:cNvSpPr>
                <a:spLocks noChangeArrowheads="1"/>
              </p:cNvSpPr>
              <p:nvPr/>
            </p:nvSpPr>
            <p:spPr bwMode="auto">
              <a:xfrm>
                <a:off x="5307013" y="5537200"/>
                <a:ext cx="569912" cy="327025"/>
              </a:xfrm>
              <a:prstGeom prst="rect">
                <a:avLst/>
              </a:prstGeom>
              <a:solidFill>
                <a:srgbClr val="F6ACED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3" name="Group 4"/>
              <p:cNvGrpSpPr>
                <a:grpSpLocks/>
              </p:cNvGrpSpPr>
              <p:nvPr/>
            </p:nvGrpSpPr>
            <p:grpSpPr bwMode="auto">
              <a:xfrm>
                <a:off x="5494338" y="5565775"/>
                <a:ext cx="196850" cy="268288"/>
                <a:chOff x="5084" y="556"/>
                <a:chExt cx="316" cy="216"/>
              </a:xfrm>
            </p:grpSpPr>
            <p:sp>
              <p:nvSpPr>
                <p:cNvPr id="110" name="Line 5"/>
                <p:cNvSpPr>
                  <a:spLocks noChangeShapeType="1"/>
                </p:cNvSpPr>
                <p:nvPr/>
              </p:nvSpPr>
              <p:spPr bwMode="auto">
                <a:xfrm>
                  <a:off x="5242" y="556"/>
                  <a:ext cx="0" cy="21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Line 6"/>
                <p:cNvSpPr>
                  <a:spLocks noChangeShapeType="1"/>
                </p:cNvSpPr>
                <p:nvPr/>
              </p:nvSpPr>
              <p:spPr bwMode="auto">
                <a:xfrm>
                  <a:off x="5084" y="772"/>
                  <a:ext cx="31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2105025" y="4768850"/>
                <a:ext cx="577850" cy="1103313"/>
              </a:xfrm>
              <a:prstGeom prst="rect">
                <a:avLst/>
              </a:prstGeom>
              <a:solidFill>
                <a:srgbClr val="7F7F7F"/>
              </a:solidFill>
              <a:ln w="7938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3709988" y="4435475"/>
                <a:ext cx="579437" cy="1436688"/>
              </a:xfrm>
              <a:prstGeom prst="rect">
                <a:avLst/>
              </a:prstGeom>
              <a:solidFill>
                <a:srgbClr val="7F7F7F"/>
              </a:solidFill>
              <a:ln w="7938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6929438" y="4938713"/>
                <a:ext cx="577850" cy="933450"/>
              </a:xfrm>
              <a:prstGeom prst="rect">
                <a:avLst/>
              </a:prstGeom>
              <a:solidFill>
                <a:srgbClr val="7F7F7F"/>
              </a:solidFill>
              <a:ln w="7938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2089150" y="4751388"/>
                <a:ext cx="569913" cy="1112837"/>
              </a:xfrm>
              <a:prstGeom prst="rect">
                <a:avLst/>
              </a:prstGeom>
              <a:solidFill>
                <a:srgbClr val="F6ACED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>
                <a:off x="3694113" y="4418013"/>
                <a:ext cx="569912" cy="1446212"/>
              </a:xfrm>
              <a:prstGeom prst="rect">
                <a:avLst/>
              </a:prstGeom>
              <a:solidFill>
                <a:srgbClr val="F6ACED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6913563" y="4922838"/>
                <a:ext cx="569912" cy="941387"/>
              </a:xfrm>
              <a:prstGeom prst="rect">
                <a:avLst/>
              </a:prstGeom>
              <a:solidFill>
                <a:srgbClr val="F6ACED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2665413" y="3805238"/>
                <a:ext cx="561975" cy="2058987"/>
              </a:xfrm>
              <a:prstGeom prst="rect">
                <a:avLst/>
              </a:prstGeom>
              <a:solidFill>
                <a:srgbClr val="99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4270375" y="2346325"/>
                <a:ext cx="569913" cy="3517900"/>
              </a:xfrm>
              <a:prstGeom prst="rect">
                <a:avLst/>
              </a:prstGeom>
              <a:solidFill>
                <a:srgbClr val="99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5883275" y="4348163"/>
                <a:ext cx="561975" cy="1516062"/>
              </a:xfrm>
              <a:prstGeom prst="rect">
                <a:avLst/>
              </a:prstGeom>
              <a:solidFill>
                <a:srgbClr val="99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3" name="Rectangle 16"/>
              <p:cNvSpPr>
                <a:spLocks noChangeArrowheads="1"/>
              </p:cNvSpPr>
              <p:nvPr/>
            </p:nvSpPr>
            <p:spPr bwMode="auto">
              <a:xfrm>
                <a:off x="7489825" y="4194175"/>
                <a:ext cx="561975" cy="1670050"/>
              </a:xfrm>
              <a:prstGeom prst="rect">
                <a:avLst/>
              </a:prstGeom>
              <a:solidFill>
                <a:srgbClr val="99CC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1855788" y="1955800"/>
                <a:ext cx="1587" cy="39116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>
                <a:off x="1781175" y="5867400"/>
                <a:ext cx="7461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>
                <a:off x="1781175" y="5308600"/>
                <a:ext cx="7461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>
                <a:off x="1781175" y="4748213"/>
                <a:ext cx="74613" cy="158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>
                <a:off x="1781175" y="4191000"/>
                <a:ext cx="7461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>
                <a:off x="1781175" y="3632200"/>
                <a:ext cx="7461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23"/>
              <p:cNvSpPr>
                <a:spLocks noChangeShapeType="1"/>
              </p:cNvSpPr>
              <p:nvPr/>
            </p:nvSpPr>
            <p:spPr bwMode="auto">
              <a:xfrm>
                <a:off x="1781175" y="3071813"/>
                <a:ext cx="74613" cy="158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>
                <a:off x="1781175" y="2514600"/>
                <a:ext cx="7461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>
                <a:off x="1781175" y="1966913"/>
                <a:ext cx="74613" cy="158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26"/>
              <p:cNvSpPr>
                <a:spLocks noChangeShapeType="1"/>
              </p:cNvSpPr>
              <p:nvPr/>
            </p:nvSpPr>
            <p:spPr bwMode="auto">
              <a:xfrm>
                <a:off x="1855788" y="5867400"/>
                <a:ext cx="64293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27"/>
              <p:cNvSpPr>
                <a:spLocks noChangeShapeType="1"/>
              </p:cNvSpPr>
              <p:nvPr/>
            </p:nvSpPr>
            <p:spPr bwMode="auto">
              <a:xfrm flipV="1">
                <a:off x="1855788" y="5867400"/>
                <a:ext cx="1587" cy="6032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28"/>
              <p:cNvSpPr>
                <a:spLocks noChangeShapeType="1"/>
              </p:cNvSpPr>
              <p:nvPr/>
            </p:nvSpPr>
            <p:spPr bwMode="auto">
              <a:xfrm flipV="1">
                <a:off x="3460750" y="5867400"/>
                <a:ext cx="1588" cy="6032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Line 29"/>
              <p:cNvSpPr>
                <a:spLocks noChangeShapeType="1"/>
              </p:cNvSpPr>
              <p:nvPr/>
            </p:nvSpPr>
            <p:spPr bwMode="auto">
              <a:xfrm flipV="1">
                <a:off x="5073650" y="5867400"/>
                <a:ext cx="1588" cy="603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30"/>
              <p:cNvSpPr>
                <a:spLocks noChangeShapeType="1"/>
              </p:cNvSpPr>
              <p:nvPr/>
            </p:nvSpPr>
            <p:spPr bwMode="auto">
              <a:xfrm flipV="1">
                <a:off x="6678613" y="5867400"/>
                <a:ext cx="1587" cy="6032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31"/>
              <p:cNvSpPr>
                <a:spLocks noChangeShapeType="1"/>
              </p:cNvSpPr>
              <p:nvPr/>
            </p:nvSpPr>
            <p:spPr bwMode="auto">
              <a:xfrm flipV="1">
                <a:off x="8285163" y="5867400"/>
                <a:ext cx="1587" cy="6032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2"/>
              <p:cNvSpPr>
                <a:spLocks noChangeArrowheads="1"/>
              </p:cNvSpPr>
              <p:nvPr/>
            </p:nvSpPr>
            <p:spPr bwMode="auto">
              <a:xfrm>
                <a:off x="1564678" y="5727700"/>
                <a:ext cx="234555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40" name="Rectangle 33"/>
              <p:cNvSpPr>
                <a:spLocks noChangeArrowheads="1"/>
              </p:cNvSpPr>
              <p:nvPr/>
            </p:nvSpPr>
            <p:spPr bwMode="auto">
              <a:xfrm>
                <a:off x="1278296" y="5168899"/>
                <a:ext cx="469105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10</a:t>
                </a:r>
              </a:p>
            </p:txBody>
          </p:sp>
          <p:sp>
            <p:nvSpPr>
              <p:cNvPr id="41" name="Rectangle 34"/>
              <p:cNvSpPr>
                <a:spLocks noChangeArrowheads="1"/>
              </p:cNvSpPr>
              <p:nvPr/>
            </p:nvSpPr>
            <p:spPr bwMode="auto">
              <a:xfrm>
                <a:off x="1278296" y="4610099"/>
                <a:ext cx="469105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20</a:t>
                </a:r>
              </a:p>
            </p:txBody>
          </p:sp>
          <p:sp>
            <p:nvSpPr>
              <p:cNvPr id="42" name="Rectangle 35"/>
              <p:cNvSpPr>
                <a:spLocks noChangeArrowheads="1"/>
              </p:cNvSpPr>
              <p:nvPr/>
            </p:nvSpPr>
            <p:spPr bwMode="auto">
              <a:xfrm>
                <a:off x="1278296" y="4051299"/>
                <a:ext cx="469105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30</a:t>
                </a:r>
              </a:p>
            </p:txBody>
          </p:sp>
          <p:sp>
            <p:nvSpPr>
              <p:cNvPr id="43" name="Rectangle 36"/>
              <p:cNvSpPr>
                <a:spLocks noChangeArrowheads="1"/>
              </p:cNvSpPr>
              <p:nvPr/>
            </p:nvSpPr>
            <p:spPr bwMode="auto">
              <a:xfrm>
                <a:off x="1278296" y="3492500"/>
                <a:ext cx="469105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40</a:t>
                </a:r>
              </a:p>
            </p:txBody>
          </p:sp>
          <p:sp>
            <p:nvSpPr>
              <p:cNvPr id="44" name="Rectangle 37"/>
              <p:cNvSpPr>
                <a:spLocks noChangeArrowheads="1"/>
              </p:cNvSpPr>
              <p:nvPr/>
            </p:nvSpPr>
            <p:spPr bwMode="auto">
              <a:xfrm>
                <a:off x="1278296" y="2933698"/>
                <a:ext cx="469105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50</a:t>
                </a:r>
              </a:p>
            </p:txBody>
          </p:sp>
          <p:sp>
            <p:nvSpPr>
              <p:cNvPr id="45" name="Rectangle 38"/>
              <p:cNvSpPr>
                <a:spLocks noChangeArrowheads="1"/>
              </p:cNvSpPr>
              <p:nvPr/>
            </p:nvSpPr>
            <p:spPr bwMode="auto">
              <a:xfrm>
                <a:off x="1278296" y="2374899"/>
                <a:ext cx="469105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60</a:t>
                </a:r>
              </a:p>
            </p:txBody>
          </p:sp>
          <p:sp>
            <p:nvSpPr>
              <p:cNvPr id="46" name="Rectangle 39"/>
              <p:cNvSpPr>
                <a:spLocks noChangeArrowheads="1"/>
              </p:cNvSpPr>
              <p:nvPr/>
            </p:nvSpPr>
            <p:spPr bwMode="auto">
              <a:xfrm>
                <a:off x="1278296" y="1830387"/>
                <a:ext cx="469105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70</a:t>
                </a:r>
              </a:p>
            </p:txBody>
          </p:sp>
          <p:sp>
            <p:nvSpPr>
              <p:cNvPr id="47" name="Rectangle 40"/>
              <p:cNvSpPr>
                <a:spLocks noChangeArrowheads="1"/>
              </p:cNvSpPr>
              <p:nvPr/>
            </p:nvSpPr>
            <p:spPr bwMode="auto">
              <a:xfrm>
                <a:off x="2471832" y="5938838"/>
                <a:ext cx="520514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TH</a:t>
                </a:r>
              </a:p>
            </p:txBody>
          </p:sp>
          <p:sp>
            <p:nvSpPr>
              <p:cNvPr id="48" name="Rectangle 41"/>
              <p:cNvSpPr>
                <a:spLocks noChangeArrowheads="1"/>
              </p:cNvSpPr>
              <p:nvPr/>
            </p:nvSpPr>
            <p:spPr bwMode="auto">
              <a:xfrm>
                <a:off x="3957058" y="5938838"/>
                <a:ext cx="767921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THP</a:t>
                </a:r>
              </a:p>
            </p:txBody>
          </p:sp>
          <p:sp>
            <p:nvSpPr>
              <p:cNvPr id="49" name="Rectangle 42"/>
              <p:cNvSpPr>
                <a:spLocks noChangeArrowheads="1"/>
              </p:cNvSpPr>
              <p:nvPr/>
            </p:nvSpPr>
            <p:spPr bwMode="auto">
              <a:xfrm>
                <a:off x="5675291" y="5938838"/>
                <a:ext cx="539792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HP</a:t>
                </a:r>
              </a:p>
            </p:txBody>
          </p:sp>
          <p:sp>
            <p:nvSpPr>
              <p:cNvPr id="50" name="Rectangle 43"/>
              <p:cNvSpPr>
                <a:spLocks noChangeArrowheads="1"/>
              </p:cNvSpPr>
              <p:nvPr/>
            </p:nvSpPr>
            <p:spPr bwMode="auto">
              <a:xfrm>
                <a:off x="7313970" y="5938838"/>
                <a:ext cx="475533" cy="395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Calibri" pitchFamily="34" charset="0"/>
                  </a:rPr>
                  <a:t>TP</a:t>
                </a:r>
              </a:p>
            </p:txBody>
          </p:sp>
          <p:sp>
            <p:nvSpPr>
              <p:cNvPr id="51" name="Rectangle 44"/>
              <p:cNvSpPr>
                <a:spLocks noChangeArrowheads="1"/>
              </p:cNvSpPr>
              <p:nvPr/>
            </p:nvSpPr>
            <p:spPr bwMode="auto">
              <a:xfrm>
                <a:off x="5099050" y="1892300"/>
                <a:ext cx="3070225" cy="2952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2" name="Rectangle 46"/>
              <p:cNvSpPr>
                <a:spLocks noChangeArrowheads="1"/>
              </p:cNvSpPr>
              <p:nvPr/>
            </p:nvSpPr>
            <p:spPr bwMode="auto">
              <a:xfrm>
                <a:off x="5320435" y="2275492"/>
                <a:ext cx="158752" cy="147637"/>
              </a:xfrm>
              <a:prstGeom prst="rect">
                <a:avLst/>
              </a:prstGeom>
              <a:solidFill>
                <a:srgbClr val="F6ACED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3" name="Rectangle 47"/>
              <p:cNvSpPr>
                <a:spLocks noChangeArrowheads="1"/>
              </p:cNvSpPr>
              <p:nvPr/>
            </p:nvSpPr>
            <p:spPr bwMode="auto">
              <a:xfrm>
                <a:off x="5509215" y="2158423"/>
                <a:ext cx="2518908" cy="307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Calibri" pitchFamily="34" charset="0"/>
                  </a:rPr>
                  <a:t>ER or PR positive</a:t>
                </a:r>
                <a:endParaRPr lang="en-US" sz="700" b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4" name="Rectangle 48"/>
              <p:cNvSpPr>
                <a:spLocks noChangeArrowheads="1"/>
              </p:cNvSpPr>
              <p:nvPr/>
            </p:nvSpPr>
            <p:spPr bwMode="auto">
              <a:xfrm>
                <a:off x="5328977" y="2558379"/>
                <a:ext cx="158725" cy="14723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b="1">
                  <a:solidFill>
                    <a:srgbClr val="000000"/>
                  </a:solidFill>
                  <a:latin typeface="Calibri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56" name="Group 51"/>
              <p:cNvGrpSpPr>
                <a:grpSpLocks/>
              </p:cNvGrpSpPr>
              <p:nvPr/>
            </p:nvGrpSpPr>
            <p:grpSpPr bwMode="auto">
              <a:xfrm>
                <a:off x="2270125" y="4897438"/>
                <a:ext cx="209550" cy="573087"/>
                <a:chOff x="1376" y="3156"/>
                <a:chExt cx="252" cy="384"/>
              </a:xfrm>
            </p:grpSpPr>
            <p:sp>
              <p:nvSpPr>
                <p:cNvPr id="108" name="Line 52"/>
                <p:cNvSpPr>
                  <a:spLocks noChangeShapeType="1"/>
                </p:cNvSpPr>
                <p:nvPr/>
              </p:nvSpPr>
              <p:spPr bwMode="auto">
                <a:xfrm>
                  <a:off x="1502" y="3156"/>
                  <a:ext cx="0" cy="38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Line 53"/>
                <p:cNvSpPr>
                  <a:spLocks noChangeShapeType="1"/>
                </p:cNvSpPr>
                <p:nvPr/>
              </p:nvSpPr>
              <p:spPr bwMode="auto">
                <a:xfrm>
                  <a:off x="1376" y="3540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" name="Group 54"/>
              <p:cNvGrpSpPr>
                <a:grpSpLocks/>
              </p:cNvGrpSpPr>
              <p:nvPr/>
            </p:nvGrpSpPr>
            <p:grpSpPr bwMode="auto">
              <a:xfrm>
                <a:off x="3894138" y="4553526"/>
                <a:ext cx="171450" cy="647121"/>
                <a:chOff x="2396" y="2926"/>
                <a:chExt cx="252" cy="434"/>
              </a:xfrm>
            </p:grpSpPr>
            <p:sp>
              <p:nvSpPr>
                <p:cNvPr id="106" name="Line 55"/>
                <p:cNvSpPr>
                  <a:spLocks noChangeShapeType="1"/>
                </p:cNvSpPr>
                <p:nvPr/>
              </p:nvSpPr>
              <p:spPr bwMode="auto">
                <a:xfrm>
                  <a:off x="2505" y="2926"/>
                  <a:ext cx="0" cy="42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Line 56"/>
                <p:cNvSpPr>
                  <a:spLocks noChangeShapeType="1"/>
                </p:cNvSpPr>
                <p:nvPr/>
              </p:nvSpPr>
              <p:spPr bwMode="auto">
                <a:xfrm>
                  <a:off x="2396" y="3360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8" name="Group 57"/>
              <p:cNvGrpSpPr>
                <a:grpSpLocks/>
              </p:cNvGrpSpPr>
              <p:nvPr/>
            </p:nvGrpSpPr>
            <p:grpSpPr bwMode="auto">
              <a:xfrm>
                <a:off x="7080250" y="5070475"/>
                <a:ext cx="234950" cy="423863"/>
                <a:chOff x="4424" y="3272"/>
                <a:chExt cx="252" cy="284"/>
              </a:xfrm>
            </p:grpSpPr>
            <p:sp>
              <p:nvSpPr>
                <p:cNvPr id="104" name="Line 58"/>
                <p:cNvSpPr>
                  <a:spLocks noChangeShapeType="1"/>
                </p:cNvSpPr>
                <p:nvPr/>
              </p:nvSpPr>
              <p:spPr bwMode="auto">
                <a:xfrm>
                  <a:off x="4550" y="3272"/>
                  <a:ext cx="0" cy="28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Line 59"/>
                <p:cNvSpPr>
                  <a:spLocks noChangeShapeType="1"/>
                </p:cNvSpPr>
                <p:nvPr/>
              </p:nvSpPr>
              <p:spPr bwMode="auto">
                <a:xfrm>
                  <a:off x="4424" y="3556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9" name="Group 60"/>
              <p:cNvGrpSpPr>
                <a:grpSpLocks/>
              </p:cNvGrpSpPr>
              <p:nvPr/>
            </p:nvGrpSpPr>
            <p:grpSpPr bwMode="auto">
              <a:xfrm>
                <a:off x="7658100" y="4322763"/>
                <a:ext cx="247650" cy="639762"/>
                <a:chOff x="4780" y="2780"/>
                <a:chExt cx="252" cy="428"/>
              </a:xfrm>
            </p:grpSpPr>
            <p:sp>
              <p:nvSpPr>
                <p:cNvPr id="102" name="Line 61"/>
                <p:cNvSpPr>
                  <a:spLocks noChangeShapeType="1"/>
                </p:cNvSpPr>
                <p:nvPr/>
              </p:nvSpPr>
              <p:spPr bwMode="auto">
                <a:xfrm>
                  <a:off x="4906" y="2780"/>
                  <a:ext cx="0" cy="42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Line 62"/>
                <p:cNvSpPr>
                  <a:spLocks noChangeShapeType="1"/>
                </p:cNvSpPr>
                <p:nvPr/>
              </p:nvSpPr>
              <p:spPr bwMode="auto">
                <a:xfrm>
                  <a:off x="4780" y="3208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0" name="Group 63"/>
              <p:cNvGrpSpPr>
                <a:grpSpLocks/>
              </p:cNvGrpSpPr>
              <p:nvPr/>
            </p:nvGrpSpPr>
            <p:grpSpPr bwMode="auto">
              <a:xfrm>
                <a:off x="6034088" y="4400550"/>
                <a:ext cx="260350" cy="639763"/>
                <a:chOff x="3768" y="2816"/>
                <a:chExt cx="252" cy="428"/>
              </a:xfrm>
            </p:grpSpPr>
            <p:sp>
              <p:nvSpPr>
                <p:cNvPr id="100" name="Line 64"/>
                <p:cNvSpPr>
                  <a:spLocks noChangeShapeType="1"/>
                </p:cNvSpPr>
                <p:nvPr/>
              </p:nvSpPr>
              <p:spPr bwMode="auto">
                <a:xfrm>
                  <a:off x="3894" y="2816"/>
                  <a:ext cx="0" cy="42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Line 65"/>
                <p:cNvSpPr>
                  <a:spLocks noChangeShapeType="1"/>
                </p:cNvSpPr>
                <p:nvPr/>
              </p:nvSpPr>
              <p:spPr bwMode="auto">
                <a:xfrm>
                  <a:off x="3768" y="3244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1" name="Group 66"/>
              <p:cNvGrpSpPr>
                <a:grpSpLocks/>
              </p:cNvGrpSpPr>
              <p:nvPr/>
            </p:nvGrpSpPr>
            <p:grpSpPr bwMode="auto">
              <a:xfrm>
                <a:off x="2856920" y="3950264"/>
                <a:ext cx="184150" cy="681038"/>
                <a:chOff x="1728" y="2506"/>
                <a:chExt cx="252" cy="456"/>
              </a:xfrm>
            </p:grpSpPr>
            <p:sp>
              <p:nvSpPr>
                <p:cNvPr id="98" name="Line 67"/>
                <p:cNvSpPr>
                  <a:spLocks noChangeShapeType="1"/>
                </p:cNvSpPr>
                <p:nvPr/>
              </p:nvSpPr>
              <p:spPr bwMode="auto">
                <a:xfrm>
                  <a:off x="1854" y="2506"/>
                  <a:ext cx="0" cy="45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Line 68"/>
                <p:cNvSpPr>
                  <a:spLocks noChangeShapeType="1"/>
                </p:cNvSpPr>
                <p:nvPr/>
              </p:nvSpPr>
              <p:spPr bwMode="auto">
                <a:xfrm>
                  <a:off x="1728" y="2962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2" name="Rectangle 69"/>
              <p:cNvSpPr>
                <a:spLocks noChangeArrowheads="1"/>
              </p:cNvSpPr>
              <p:nvPr/>
            </p:nvSpPr>
            <p:spPr bwMode="auto">
              <a:xfrm>
                <a:off x="2162084" y="5511329"/>
                <a:ext cx="417696" cy="351778"/>
              </a:xfrm>
              <a:prstGeom prst="rect">
                <a:avLst/>
              </a:prstGeom>
              <a:solidFill>
                <a:srgbClr val="F6ACE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latin typeface="Calibri" pitchFamily="34" charset="0"/>
                  </a:rPr>
                  <a:t>20</a:t>
                </a:r>
              </a:p>
            </p:txBody>
          </p:sp>
          <p:sp>
            <p:nvSpPr>
              <p:cNvPr id="63" name="Rectangle 70"/>
              <p:cNvSpPr>
                <a:spLocks noChangeArrowheads="1"/>
              </p:cNvSpPr>
              <p:nvPr/>
            </p:nvSpPr>
            <p:spPr bwMode="auto">
              <a:xfrm>
                <a:off x="3784509" y="5233518"/>
                <a:ext cx="417696" cy="351778"/>
              </a:xfrm>
              <a:prstGeom prst="rect">
                <a:avLst/>
              </a:prstGeom>
              <a:solidFill>
                <a:srgbClr val="F6ACE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latin typeface="Calibri" pitchFamily="34" charset="0"/>
                  </a:rPr>
                  <a:t>26</a:t>
                </a:r>
              </a:p>
            </p:txBody>
          </p:sp>
          <p:sp>
            <p:nvSpPr>
              <p:cNvPr id="64" name="Rectangle 71"/>
              <p:cNvSpPr>
                <a:spLocks noChangeArrowheads="1"/>
              </p:cNvSpPr>
              <p:nvPr/>
            </p:nvSpPr>
            <p:spPr bwMode="auto">
              <a:xfrm>
                <a:off x="6988085" y="5490772"/>
                <a:ext cx="417696" cy="351778"/>
              </a:xfrm>
              <a:prstGeom prst="rect">
                <a:avLst/>
              </a:prstGeom>
              <a:solidFill>
                <a:srgbClr val="F6ACE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latin typeface="Calibri" pitchFamily="34" charset="0"/>
                  </a:rPr>
                  <a:t>17</a:t>
                </a:r>
              </a:p>
            </p:txBody>
          </p:sp>
          <p:sp>
            <p:nvSpPr>
              <p:cNvPr id="65" name="Rectangle 72"/>
              <p:cNvSpPr>
                <a:spLocks noChangeArrowheads="1"/>
              </p:cNvSpPr>
              <p:nvPr/>
            </p:nvSpPr>
            <p:spPr bwMode="auto">
              <a:xfrm>
                <a:off x="2757396" y="4668368"/>
                <a:ext cx="417696" cy="351778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latin typeface="Calibri" pitchFamily="34" charset="0"/>
                  </a:rPr>
                  <a:t>37</a:t>
                </a:r>
              </a:p>
            </p:txBody>
          </p:sp>
          <p:sp>
            <p:nvSpPr>
              <p:cNvPr id="66" name="Rectangle 73"/>
              <p:cNvSpPr>
                <a:spLocks noChangeArrowheads="1"/>
              </p:cNvSpPr>
              <p:nvPr/>
            </p:nvSpPr>
            <p:spPr bwMode="auto">
              <a:xfrm>
                <a:off x="5964147" y="5071594"/>
                <a:ext cx="417696" cy="351778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latin typeface="Calibri" pitchFamily="34" charset="0"/>
                  </a:rPr>
                  <a:t>29</a:t>
                </a:r>
              </a:p>
            </p:txBody>
          </p:sp>
          <p:sp>
            <p:nvSpPr>
              <p:cNvPr id="67" name="Rectangle 74"/>
              <p:cNvSpPr>
                <a:spLocks noChangeArrowheads="1"/>
              </p:cNvSpPr>
              <p:nvPr/>
            </p:nvSpPr>
            <p:spPr bwMode="auto">
              <a:xfrm>
                <a:off x="7562760" y="4993805"/>
                <a:ext cx="417696" cy="351778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latin typeface="Calibri" pitchFamily="34" charset="0"/>
                  </a:rPr>
                  <a:t>30</a:t>
                </a:r>
              </a:p>
            </p:txBody>
          </p:sp>
          <p:grpSp>
            <p:nvGrpSpPr>
              <p:cNvPr id="68" name="Group 75"/>
              <p:cNvGrpSpPr>
                <a:grpSpLocks/>
              </p:cNvGrpSpPr>
              <p:nvPr/>
            </p:nvGrpSpPr>
            <p:grpSpPr bwMode="auto">
              <a:xfrm>
                <a:off x="4445000" y="2476500"/>
                <a:ext cx="209550" cy="657225"/>
                <a:chOff x="5084" y="556"/>
                <a:chExt cx="316" cy="216"/>
              </a:xfrm>
            </p:grpSpPr>
            <p:sp>
              <p:nvSpPr>
                <p:cNvPr id="96" name="Line 76"/>
                <p:cNvSpPr>
                  <a:spLocks noChangeShapeType="1"/>
                </p:cNvSpPr>
                <p:nvPr/>
              </p:nvSpPr>
              <p:spPr bwMode="auto">
                <a:xfrm>
                  <a:off x="5242" y="556"/>
                  <a:ext cx="0" cy="21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Line 77"/>
                <p:cNvSpPr>
                  <a:spLocks noChangeShapeType="1"/>
                </p:cNvSpPr>
                <p:nvPr/>
              </p:nvSpPr>
              <p:spPr bwMode="auto">
                <a:xfrm>
                  <a:off x="5084" y="772"/>
                  <a:ext cx="31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9" name="Group 78"/>
              <p:cNvGrpSpPr>
                <a:grpSpLocks/>
              </p:cNvGrpSpPr>
              <p:nvPr/>
            </p:nvGrpSpPr>
            <p:grpSpPr bwMode="auto">
              <a:xfrm rot="10800000">
                <a:off x="2270125" y="4322763"/>
                <a:ext cx="209550" cy="574675"/>
                <a:chOff x="1376" y="3156"/>
                <a:chExt cx="252" cy="384"/>
              </a:xfrm>
            </p:grpSpPr>
            <p:sp>
              <p:nvSpPr>
                <p:cNvPr id="94" name="Line 79"/>
                <p:cNvSpPr>
                  <a:spLocks noChangeShapeType="1"/>
                </p:cNvSpPr>
                <p:nvPr/>
              </p:nvSpPr>
              <p:spPr bwMode="auto">
                <a:xfrm>
                  <a:off x="1502" y="3156"/>
                  <a:ext cx="0" cy="38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Line 80"/>
                <p:cNvSpPr>
                  <a:spLocks noChangeShapeType="1"/>
                </p:cNvSpPr>
                <p:nvPr/>
              </p:nvSpPr>
              <p:spPr bwMode="auto">
                <a:xfrm>
                  <a:off x="1391" y="3548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0" name="Group 81"/>
              <p:cNvGrpSpPr>
                <a:grpSpLocks/>
              </p:cNvGrpSpPr>
              <p:nvPr/>
            </p:nvGrpSpPr>
            <p:grpSpPr bwMode="auto">
              <a:xfrm rot="10800000">
                <a:off x="3900488" y="3911600"/>
                <a:ext cx="171450" cy="641350"/>
                <a:chOff x="2387" y="2932"/>
                <a:chExt cx="252" cy="430"/>
              </a:xfrm>
            </p:grpSpPr>
            <p:sp>
              <p:nvSpPr>
                <p:cNvPr id="92" name="Line 82"/>
                <p:cNvSpPr>
                  <a:spLocks noChangeShapeType="1"/>
                </p:cNvSpPr>
                <p:nvPr/>
              </p:nvSpPr>
              <p:spPr bwMode="auto">
                <a:xfrm>
                  <a:off x="2548" y="2938"/>
                  <a:ext cx="0" cy="42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Line 83"/>
                <p:cNvSpPr>
                  <a:spLocks noChangeShapeType="1"/>
                </p:cNvSpPr>
                <p:nvPr/>
              </p:nvSpPr>
              <p:spPr bwMode="auto">
                <a:xfrm>
                  <a:off x="2413" y="3368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1" name="Group 84"/>
              <p:cNvGrpSpPr>
                <a:grpSpLocks/>
              </p:cNvGrpSpPr>
              <p:nvPr/>
            </p:nvGrpSpPr>
            <p:grpSpPr bwMode="auto">
              <a:xfrm rot="10800000">
                <a:off x="7074102" y="4652963"/>
                <a:ext cx="234950" cy="423862"/>
                <a:chOff x="4430" y="3272"/>
                <a:chExt cx="252" cy="284"/>
              </a:xfrm>
            </p:grpSpPr>
            <p:sp>
              <p:nvSpPr>
                <p:cNvPr id="90" name="Line 85"/>
                <p:cNvSpPr>
                  <a:spLocks noChangeShapeType="1"/>
                </p:cNvSpPr>
                <p:nvPr/>
              </p:nvSpPr>
              <p:spPr bwMode="auto">
                <a:xfrm>
                  <a:off x="4548" y="3272"/>
                  <a:ext cx="0" cy="28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Line 86"/>
                <p:cNvSpPr>
                  <a:spLocks noChangeShapeType="1"/>
                </p:cNvSpPr>
                <p:nvPr/>
              </p:nvSpPr>
              <p:spPr bwMode="auto">
                <a:xfrm>
                  <a:off x="4430" y="3547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2" name="Group 87"/>
              <p:cNvGrpSpPr>
                <a:grpSpLocks/>
              </p:cNvGrpSpPr>
              <p:nvPr/>
            </p:nvGrpSpPr>
            <p:grpSpPr bwMode="auto">
              <a:xfrm rot="10800000">
                <a:off x="7589441" y="3720092"/>
                <a:ext cx="357187" cy="638175"/>
                <a:chOff x="4789" y="2788"/>
                <a:chExt cx="252" cy="428"/>
              </a:xfrm>
            </p:grpSpPr>
            <p:sp>
              <p:nvSpPr>
                <p:cNvPr id="88" name="Line 88"/>
                <p:cNvSpPr>
                  <a:spLocks noChangeShapeType="1"/>
                </p:cNvSpPr>
                <p:nvPr/>
              </p:nvSpPr>
              <p:spPr bwMode="auto">
                <a:xfrm>
                  <a:off x="4912" y="2788"/>
                  <a:ext cx="0" cy="42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Line 89"/>
                <p:cNvSpPr>
                  <a:spLocks noChangeShapeType="1"/>
                </p:cNvSpPr>
                <p:nvPr/>
              </p:nvSpPr>
              <p:spPr bwMode="auto">
                <a:xfrm>
                  <a:off x="4789" y="3216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3" name="Group 90"/>
              <p:cNvGrpSpPr>
                <a:grpSpLocks/>
              </p:cNvGrpSpPr>
              <p:nvPr/>
            </p:nvGrpSpPr>
            <p:grpSpPr bwMode="auto">
              <a:xfrm rot="10800000">
                <a:off x="6010175" y="3775075"/>
                <a:ext cx="260350" cy="639763"/>
                <a:chOff x="3791" y="2816"/>
                <a:chExt cx="252" cy="428"/>
              </a:xfrm>
            </p:grpSpPr>
            <p:sp>
              <p:nvSpPr>
                <p:cNvPr id="86" name="Line 91"/>
                <p:cNvSpPr>
                  <a:spLocks noChangeShapeType="1"/>
                </p:cNvSpPr>
                <p:nvPr/>
              </p:nvSpPr>
              <p:spPr bwMode="auto">
                <a:xfrm>
                  <a:off x="3900" y="2816"/>
                  <a:ext cx="0" cy="42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" name="Line 92"/>
                <p:cNvSpPr>
                  <a:spLocks noChangeShapeType="1"/>
                </p:cNvSpPr>
                <p:nvPr/>
              </p:nvSpPr>
              <p:spPr bwMode="auto">
                <a:xfrm>
                  <a:off x="3791" y="3236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4" name="Rectangle 93"/>
              <p:cNvSpPr>
                <a:spLocks noChangeArrowheads="1"/>
              </p:cNvSpPr>
              <p:nvPr/>
            </p:nvSpPr>
            <p:spPr bwMode="auto">
              <a:xfrm>
                <a:off x="4338547" y="3166594"/>
                <a:ext cx="417696" cy="351778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latin typeface="Calibri" pitchFamily="34" charset="0"/>
                  </a:rPr>
                  <a:t>63</a:t>
                </a:r>
              </a:p>
            </p:txBody>
          </p:sp>
          <p:grpSp>
            <p:nvGrpSpPr>
              <p:cNvPr id="75" name="Group 94"/>
              <p:cNvGrpSpPr>
                <a:grpSpLocks/>
              </p:cNvGrpSpPr>
              <p:nvPr/>
            </p:nvGrpSpPr>
            <p:grpSpPr bwMode="auto">
              <a:xfrm rot="10800000">
                <a:off x="4445000" y="1828800"/>
                <a:ext cx="209550" cy="657225"/>
                <a:chOff x="5084" y="556"/>
                <a:chExt cx="316" cy="216"/>
              </a:xfrm>
            </p:grpSpPr>
            <p:sp>
              <p:nvSpPr>
                <p:cNvPr id="84" name="Line 95"/>
                <p:cNvSpPr>
                  <a:spLocks noChangeShapeType="1"/>
                </p:cNvSpPr>
                <p:nvPr/>
              </p:nvSpPr>
              <p:spPr bwMode="auto">
                <a:xfrm>
                  <a:off x="5242" y="556"/>
                  <a:ext cx="0" cy="21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Line 96"/>
                <p:cNvSpPr>
                  <a:spLocks noChangeShapeType="1"/>
                </p:cNvSpPr>
                <p:nvPr/>
              </p:nvSpPr>
              <p:spPr bwMode="auto">
                <a:xfrm>
                  <a:off x="5103" y="779"/>
                  <a:ext cx="31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6" name="Group 97"/>
              <p:cNvGrpSpPr>
                <a:grpSpLocks/>
              </p:cNvGrpSpPr>
              <p:nvPr/>
            </p:nvGrpSpPr>
            <p:grpSpPr bwMode="auto">
              <a:xfrm rot="10800000">
                <a:off x="2851075" y="3269686"/>
                <a:ext cx="184150" cy="681038"/>
                <a:chOff x="1772" y="2506"/>
                <a:chExt cx="252" cy="456"/>
              </a:xfrm>
            </p:grpSpPr>
            <p:sp>
              <p:nvSpPr>
                <p:cNvPr id="82" name="Line 98"/>
                <p:cNvSpPr>
                  <a:spLocks noChangeShapeType="1"/>
                </p:cNvSpPr>
                <p:nvPr/>
              </p:nvSpPr>
              <p:spPr bwMode="auto">
                <a:xfrm>
                  <a:off x="1894" y="2506"/>
                  <a:ext cx="0" cy="45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Line 99"/>
                <p:cNvSpPr>
                  <a:spLocks noChangeShapeType="1"/>
                </p:cNvSpPr>
                <p:nvPr/>
              </p:nvSpPr>
              <p:spPr bwMode="auto">
                <a:xfrm>
                  <a:off x="1772" y="2959"/>
                  <a:ext cx="25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7" name="Group 100"/>
              <p:cNvGrpSpPr>
                <a:grpSpLocks/>
              </p:cNvGrpSpPr>
              <p:nvPr/>
            </p:nvGrpSpPr>
            <p:grpSpPr bwMode="auto">
              <a:xfrm rot="10800000">
                <a:off x="5500688" y="5327650"/>
                <a:ext cx="196850" cy="271463"/>
                <a:chOff x="5073" y="556"/>
                <a:chExt cx="316" cy="219"/>
              </a:xfrm>
            </p:grpSpPr>
            <p:sp>
              <p:nvSpPr>
                <p:cNvPr id="80" name="Line 101"/>
                <p:cNvSpPr>
                  <a:spLocks noChangeShapeType="1"/>
                </p:cNvSpPr>
                <p:nvPr/>
              </p:nvSpPr>
              <p:spPr bwMode="auto">
                <a:xfrm>
                  <a:off x="5269" y="552"/>
                  <a:ext cx="0" cy="215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Line 102"/>
                <p:cNvSpPr>
                  <a:spLocks noChangeShapeType="1"/>
                </p:cNvSpPr>
                <p:nvPr/>
              </p:nvSpPr>
              <p:spPr bwMode="auto">
                <a:xfrm>
                  <a:off x="5101" y="769"/>
                  <a:ext cx="31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8" name="Rectangle 103"/>
              <p:cNvSpPr>
                <a:spLocks noChangeArrowheads="1"/>
              </p:cNvSpPr>
              <p:nvPr/>
            </p:nvSpPr>
            <p:spPr bwMode="auto">
              <a:xfrm>
                <a:off x="5367338" y="5592763"/>
                <a:ext cx="449262" cy="180975"/>
              </a:xfrm>
              <a:prstGeom prst="rect">
                <a:avLst/>
              </a:prstGeom>
              <a:solidFill>
                <a:srgbClr val="F6ACE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latin typeface="Calibri" pitchFamily="34" charset="0"/>
                  </a:rPr>
                  <a:t>6</a:t>
                </a:r>
              </a:p>
            </p:txBody>
          </p:sp>
          <p:sp>
            <p:nvSpPr>
              <p:cNvPr id="79" name="Text Box 104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-535365" y="3542140"/>
                <a:ext cx="2778125" cy="678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sz="1600" b="1">
                    <a:solidFill>
                      <a:srgbClr val="000000"/>
                    </a:solidFill>
                    <a:latin typeface="Calibri" pitchFamily="34" charset="0"/>
                  </a:rPr>
                  <a:t>pCR, % </a:t>
                </a:r>
                <a:r>
                  <a:rPr lang="en-GB" sz="1600" b="1">
                    <a:solidFill>
                      <a:srgbClr val="000000"/>
                    </a:solidFill>
                    <a:latin typeface="Calibri" pitchFamily="34" charset="0"/>
                    <a:sym typeface="Symbol" pitchFamily="18" charset="2"/>
                  </a:rPr>
                  <a:t> 95% CI</a:t>
                </a:r>
                <a:endParaRPr lang="en-US" sz="16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90967"/>
            <a:ext cx="4392489" cy="304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543393" y="5847160"/>
            <a:ext cx="5207438" cy="523154"/>
          </a:xfrm>
          <a:prstGeom prst="rect">
            <a:avLst/>
          </a:prstGeom>
          <a:noFill/>
        </p:spPr>
        <p:txBody>
          <a:bodyPr wrap="square" lIns="91370" tIns="45687" rIns="91370" bIns="45687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</a:rPr>
              <a:t>Robidoux</a:t>
            </a:r>
            <a:r>
              <a:rPr lang="de-DE" sz="1400" dirty="0">
                <a:solidFill>
                  <a:srgbClr val="000000"/>
                </a:solidFill>
              </a:rPr>
              <a:t> A et al. Lancet </a:t>
            </a:r>
            <a:r>
              <a:rPr lang="de-DE" sz="1400" dirty="0" err="1">
                <a:solidFill>
                  <a:srgbClr val="000000"/>
                </a:solidFill>
              </a:rPr>
              <a:t>Oncol</a:t>
            </a:r>
            <a:r>
              <a:rPr lang="de-DE" sz="1400" dirty="0">
                <a:solidFill>
                  <a:srgbClr val="000000"/>
                </a:solidFill>
              </a:rPr>
              <a:t>. 2013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Baselga J et al. Lancet 2012; Gianni L, et al. Lancet </a:t>
            </a:r>
            <a:r>
              <a:rPr lang="de-DE" sz="1400" dirty="0" err="1">
                <a:solidFill>
                  <a:srgbClr val="000000"/>
                </a:solidFill>
              </a:rPr>
              <a:t>Oncol</a:t>
            </a:r>
            <a:r>
              <a:rPr lang="de-DE" sz="1400" dirty="0">
                <a:solidFill>
                  <a:srgbClr val="000000"/>
                </a:solidFill>
              </a:rPr>
              <a:t> 2012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594463"/>
            <a:ext cx="4368800" cy="417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8363967" y="155579"/>
            <a:ext cx="1803699" cy="523220"/>
          </a:xfrm>
          <a:prstGeom prst="rect">
            <a:avLst/>
          </a:prstGeom>
        </p:spPr>
        <p:txBody>
          <a:bodyPr wrap="none" lIns="91370" tIns="45687" rIns="91370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000000"/>
                </a:solidFill>
              </a:rPr>
              <a:t>Neo-</a:t>
            </a:r>
            <a:r>
              <a:rPr lang="de-DE" sz="2800" b="1" dirty="0" err="1">
                <a:solidFill>
                  <a:srgbClr val="000000"/>
                </a:solidFill>
              </a:rPr>
              <a:t>Altto</a:t>
            </a:r>
            <a:endParaRPr lang="de-DE" sz="2800" b="1" dirty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722674" y="4102713"/>
            <a:ext cx="187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00000"/>
                </a:solidFill>
              </a:rPr>
              <a:t>NEOSPHERE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3393" y="188640"/>
            <a:ext cx="4662822" cy="1296017"/>
          </a:xfrm>
        </p:spPr>
        <p:txBody>
          <a:bodyPr/>
          <a:lstStyle/>
          <a:p>
            <a:pPr algn="l"/>
            <a:r>
              <a:rPr lang="de-DE" sz="2400" dirty="0"/>
              <a:t>Hormone </a:t>
            </a:r>
            <a:r>
              <a:rPr lang="de-DE" sz="2400" dirty="0" err="1"/>
              <a:t>Receptor</a:t>
            </a:r>
            <a:r>
              <a:rPr lang="de-DE" sz="2400" dirty="0"/>
              <a:t> Status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Predictor</a:t>
            </a:r>
            <a:r>
              <a:rPr lang="de-DE" sz="2400" dirty="0"/>
              <a:t> for pCR after Neoadjuvant Treatment</a:t>
            </a:r>
          </a:p>
        </p:txBody>
      </p:sp>
    </p:spTree>
    <p:extLst>
      <p:ext uri="{BB962C8B-B14F-4D97-AF65-F5344CB8AC3E}">
        <p14:creationId xmlns:p14="http://schemas.microsoft.com/office/powerpoint/2010/main" xmlns="" val="12336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03388" y="332656"/>
            <a:ext cx="8785225" cy="504056"/>
          </a:xfrm>
        </p:spPr>
        <p:txBody>
          <a:bodyPr/>
          <a:lstStyle/>
          <a:p>
            <a:r>
              <a:rPr lang="de-DE" sz="3200" dirty="0"/>
              <a:t>PAM50 </a:t>
            </a:r>
            <a:r>
              <a:rPr lang="de-DE" sz="3200" dirty="0" err="1"/>
              <a:t>compared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HR </a:t>
            </a:r>
            <a:r>
              <a:rPr lang="de-DE" sz="3200" dirty="0" err="1"/>
              <a:t>status</a:t>
            </a:r>
            <a:r>
              <a:rPr lang="de-DE" sz="3200" dirty="0"/>
              <a:t> in NOAH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720"/>
            <a:ext cx="9144000" cy="504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524000" y="6305453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Prat A, et al. Clinical Cancer Res 2014</a:t>
            </a:r>
          </a:p>
        </p:txBody>
      </p:sp>
    </p:spTree>
    <p:extLst>
      <p:ext uri="{BB962C8B-B14F-4D97-AF65-F5344CB8AC3E}">
        <p14:creationId xmlns:p14="http://schemas.microsoft.com/office/powerpoint/2010/main" xmlns="" val="17826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-304800"/>
            <a:ext cx="75438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cs typeface="+mj-cs"/>
              </a:rPr>
              <a:t>C40601: Schema</a:t>
            </a:r>
            <a:endParaRPr lang="en-US" sz="3500" dirty="0"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259388"/>
            <a:ext cx="7391400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FFFF00"/>
                </a:solidFill>
                <a:cs typeface="ＭＳ Ｐゴシック" charset="0"/>
              </a:rPr>
              <a:t>Primary endpoint: </a:t>
            </a:r>
            <a:r>
              <a:rPr lang="en-US" sz="2200" dirty="0" err="1">
                <a:solidFill>
                  <a:srgbClr val="FFFF00"/>
                </a:solidFill>
                <a:cs typeface="ＭＳ Ｐゴシック" charset="0"/>
              </a:rPr>
              <a:t>pCR</a:t>
            </a:r>
            <a:r>
              <a:rPr lang="en-US" sz="2200" dirty="0">
                <a:solidFill>
                  <a:srgbClr val="FFFF00"/>
                </a:solidFill>
                <a:cs typeface="ＭＳ Ｐゴシック" charset="0"/>
              </a:rPr>
              <a:t> breast </a:t>
            </a:r>
            <a:r>
              <a:rPr lang="en-US" sz="2200" dirty="0">
                <a:solidFill>
                  <a:srgbClr val="004D90">
                    <a:lumMod val="40000"/>
                    <a:lumOff val="60000"/>
                  </a:srgbClr>
                </a:solidFill>
                <a:cs typeface="ＭＳ Ｐゴシック" charset="0"/>
              </a:rPr>
              <a:t>(*</a:t>
            </a:r>
            <a:r>
              <a:rPr lang="en-US" sz="2200" i="1" dirty="0">
                <a:solidFill>
                  <a:srgbClr val="004D90">
                    <a:lumMod val="40000"/>
                    <a:lumOff val="60000"/>
                  </a:srgbClr>
                </a:solidFill>
                <a:cs typeface="ＭＳ Ｐゴシック" charset="0"/>
              </a:rPr>
              <a:t>ASCO 2013</a:t>
            </a:r>
            <a:r>
              <a:rPr lang="en-US" sz="2200" dirty="0">
                <a:solidFill>
                  <a:srgbClr val="004D90">
                    <a:lumMod val="40000"/>
                    <a:lumOff val="60000"/>
                  </a:srgbClr>
                </a:solidFill>
                <a:cs typeface="ＭＳ Ｐゴシック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FFFF00"/>
                </a:solidFill>
                <a:cs typeface="ＭＳ Ｐゴシック" charset="0"/>
              </a:rPr>
              <a:t>Secondary endpoints: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FFFF00"/>
                </a:solidFill>
                <a:cs typeface="ＭＳ Ｐゴシック" charset="0"/>
              </a:rPr>
              <a:t>Clinical: </a:t>
            </a:r>
            <a:r>
              <a:rPr lang="en-US" sz="2200" dirty="0" err="1">
                <a:solidFill>
                  <a:srgbClr val="FFFF00"/>
                </a:solidFill>
                <a:cs typeface="ＭＳ Ｐゴシック" charset="0"/>
              </a:rPr>
              <a:t>pCR</a:t>
            </a:r>
            <a:r>
              <a:rPr lang="en-US" sz="2200" dirty="0">
                <a:solidFill>
                  <a:srgbClr val="FFFF00"/>
                </a:solidFill>
                <a:cs typeface="ＭＳ Ｐゴシック" charset="0"/>
              </a:rPr>
              <a:t> breast + axilla</a:t>
            </a:r>
            <a:r>
              <a:rPr lang="en-US" sz="2200" dirty="0">
                <a:solidFill>
                  <a:srgbClr val="6DBBFF"/>
                </a:solidFill>
                <a:cs typeface="ＭＳ Ｐゴシック" charset="0"/>
              </a:rPr>
              <a:t>*</a:t>
            </a:r>
            <a:r>
              <a:rPr lang="en-US" sz="2200" dirty="0">
                <a:solidFill>
                  <a:srgbClr val="FFFF00"/>
                </a:solidFill>
                <a:cs typeface="ＭＳ Ｐゴシック" charset="0"/>
              </a:rPr>
              <a:t>, Toxicity</a:t>
            </a:r>
            <a:r>
              <a:rPr lang="en-US" sz="2200" dirty="0">
                <a:solidFill>
                  <a:srgbClr val="6DBBFF"/>
                </a:solidFill>
                <a:cs typeface="ＭＳ Ｐゴシック" charset="0"/>
              </a:rPr>
              <a:t>*</a:t>
            </a:r>
            <a:r>
              <a:rPr lang="en-US" sz="2200" dirty="0">
                <a:solidFill>
                  <a:srgbClr val="FFFF00"/>
                </a:solidFill>
                <a:cs typeface="ＭＳ Ｐゴシック" charset="0"/>
              </a:rPr>
              <a:t>, RFS, OS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FFFF00"/>
                </a:solidFill>
                <a:cs typeface="ＭＳ Ｐゴシック" charset="0"/>
              </a:rPr>
              <a:t>Correlative science </a:t>
            </a:r>
            <a:r>
              <a:rPr lang="en-US" sz="2200" i="1" dirty="0">
                <a:solidFill>
                  <a:srgbClr val="6DBBFF"/>
                </a:solidFill>
                <a:cs typeface="ＭＳ Ｐゴシック" charset="0"/>
              </a:rPr>
              <a:t>(*)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17700" y="2909888"/>
            <a:ext cx="1511300" cy="1016000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FF"/>
                </a:solidFill>
              </a:rPr>
              <a:t>Clinical stage II-III HER2+</a:t>
            </a: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3441700" y="3076575"/>
            <a:ext cx="647700" cy="647700"/>
          </a:xfrm>
          <a:prstGeom prst="ellipse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-1945020">
            <a:off x="4114800" y="2573338"/>
            <a:ext cx="431800" cy="360362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FFFFFF"/>
              </a:solidFill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4187825" y="3221038"/>
            <a:ext cx="431800" cy="360362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FFFFFF"/>
              </a:solidFill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 rot="1661301">
            <a:off x="4114800" y="3868738"/>
            <a:ext cx="431800" cy="360362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FFFFFF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681538" y="2357438"/>
            <a:ext cx="2252662" cy="400050"/>
          </a:xfrm>
          <a:prstGeom prst="rect">
            <a:avLst/>
          </a:prstGeom>
          <a:solidFill>
            <a:srgbClr val="1A76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FF"/>
                </a:solidFill>
                <a:cs typeface="Arial" charset="0"/>
              </a:rPr>
              <a:t>wT+H+L x 16wks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737101" y="3214688"/>
            <a:ext cx="2087563" cy="400050"/>
          </a:xfrm>
          <a:prstGeom prst="rect">
            <a:avLst/>
          </a:prstGeom>
          <a:solidFill>
            <a:srgbClr val="1A76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FF"/>
                </a:solidFill>
                <a:cs typeface="Arial" charset="0"/>
              </a:rPr>
              <a:t>wT+H x 16wks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724400" y="4059238"/>
            <a:ext cx="2222500" cy="400050"/>
          </a:xfrm>
          <a:prstGeom prst="rect">
            <a:avLst/>
          </a:prstGeom>
          <a:solidFill>
            <a:srgbClr val="1A76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FF"/>
                </a:solidFill>
                <a:cs typeface="Arial" charset="0"/>
              </a:rPr>
              <a:t>wT+L x 16wks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7050088" y="3292476"/>
            <a:ext cx="431800" cy="360363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FFFFFF"/>
              </a:solidFill>
            </a:endParaRPr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7050088" y="2428876"/>
            <a:ext cx="431800" cy="360363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FFFFFF"/>
              </a:solidFill>
            </a:endParaRPr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7050088" y="4084638"/>
            <a:ext cx="431800" cy="360362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FFFFFF"/>
              </a:solidFill>
            </a:endParaRPr>
          </a:p>
        </p:txBody>
      </p:sp>
      <p:sp>
        <p:nvSpPr>
          <p:cNvPr id="7183" name="Text Box 16"/>
          <p:cNvSpPr txBox="1">
            <a:spLocks noChangeArrowheads="1"/>
          </p:cNvSpPr>
          <p:nvPr/>
        </p:nvSpPr>
        <p:spPr bwMode="auto">
          <a:xfrm>
            <a:off x="6989764" y="1177926"/>
            <a:ext cx="1697037" cy="650875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FF"/>
                </a:solidFill>
              </a:rPr>
              <a:t>Research tissue</a:t>
            </a:r>
          </a:p>
        </p:txBody>
      </p:sp>
      <p:sp>
        <p:nvSpPr>
          <p:cNvPr id="7184" name="AutoShape 17"/>
          <p:cNvSpPr>
            <a:spLocks noChangeArrowheads="1"/>
          </p:cNvSpPr>
          <p:nvPr/>
        </p:nvSpPr>
        <p:spPr bwMode="auto">
          <a:xfrm rot="5400000">
            <a:off x="7622382" y="1889919"/>
            <a:ext cx="431800" cy="360363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FFFFFF"/>
              </a:solidFill>
            </a:endParaRPr>
          </a:p>
        </p:txBody>
      </p:sp>
      <p:sp>
        <p:nvSpPr>
          <p:cNvPr id="7185" name="Text Box 16"/>
          <p:cNvSpPr txBox="1">
            <a:spLocks noChangeArrowheads="1"/>
          </p:cNvSpPr>
          <p:nvPr/>
        </p:nvSpPr>
        <p:spPr bwMode="auto">
          <a:xfrm>
            <a:off x="3429000" y="1177926"/>
            <a:ext cx="1828800" cy="650875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FF"/>
                </a:solidFill>
              </a:rPr>
              <a:t>Research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FF"/>
                </a:solidFill>
              </a:rPr>
              <a:t>tissue</a:t>
            </a:r>
          </a:p>
        </p:txBody>
      </p:sp>
      <p:sp>
        <p:nvSpPr>
          <p:cNvPr id="7186" name="AutoShape 17"/>
          <p:cNvSpPr>
            <a:spLocks noChangeArrowheads="1"/>
          </p:cNvSpPr>
          <p:nvPr/>
        </p:nvSpPr>
        <p:spPr bwMode="auto">
          <a:xfrm rot="5400000">
            <a:off x="4150519" y="1889919"/>
            <a:ext cx="431800" cy="360362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FFFFFF"/>
              </a:solidFill>
            </a:endParaRPr>
          </a:p>
        </p:txBody>
      </p:sp>
      <p:sp>
        <p:nvSpPr>
          <p:cNvPr id="7187" name="TextBox 21"/>
          <p:cNvSpPr txBox="1">
            <a:spLocks noChangeArrowheads="1"/>
          </p:cNvSpPr>
          <p:nvPr/>
        </p:nvSpPr>
        <p:spPr bwMode="auto">
          <a:xfrm>
            <a:off x="2578100" y="4724401"/>
            <a:ext cx="720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400">
                <a:solidFill>
                  <a:srgbClr val="FFFFFF"/>
                </a:solidFill>
              </a:rPr>
              <a:t>*wT= weekly paclitaxel, H=trastuzumab, L=lapatinib</a:t>
            </a:r>
          </a:p>
        </p:txBody>
      </p:sp>
      <p:sp>
        <p:nvSpPr>
          <p:cNvPr id="7188" name="Text Box 4"/>
          <p:cNvSpPr txBox="1">
            <a:spLocks noChangeArrowheads="1"/>
          </p:cNvSpPr>
          <p:nvPr/>
        </p:nvSpPr>
        <p:spPr bwMode="auto">
          <a:xfrm>
            <a:off x="7556500" y="2325688"/>
            <a:ext cx="533400" cy="224631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00"/>
                </a:solidFill>
              </a:rPr>
              <a:t>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00"/>
                </a:solidFill>
              </a:rPr>
              <a:t>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00"/>
                </a:solidFill>
              </a:rPr>
              <a:t>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00"/>
                </a:solidFill>
              </a:rPr>
              <a:t>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00"/>
                </a:solidFill>
              </a:rPr>
              <a:t>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00"/>
                </a:solidFill>
              </a:rPr>
              <a:t>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A" altLang="de-DE" sz="2000" b="1">
                <a:solidFill>
                  <a:srgbClr val="FFFF00"/>
                </a:solidFill>
              </a:rPr>
              <a:t>Y</a:t>
            </a:r>
          </a:p>
        </p:txBody>
      </p:sp>
      <p:sp>
        <p:nvSpPr>
          <p:cNvPr id="7189" name="Text Box 9"/>
          <p:cNvSpPr txBox="1">
            <a:spLocks noChangeArrowheads="1"/>
          </p:cNvSpPr>
          <p:nvPr/>
        </p:nvSpPr>
        <p:spPr bwMode="auto">
          <a:xfrm>
            <a:off x="8229600" y="2868614"/>
            <a:ext cx="2209800" cy="1169987"/>
          </a:xfrm>
          <a:prstGeom prst="rect">
            <a:avLst/>
          </a:prstGeom>
          <a:solidFill>
            <a:srgbClr val="1A76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A" altLang="de-DE" sz="2000" b="1" u="sng">
                <a:solidFill>
                  <a:srgbClr val="FFFFFF"/>
                </a:solidFill>
                <a:cs typeface="Arial" charset="0"/>
              </a:rPr>
              <a:t>Recommended: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CA" altLang="de-DE" sz="2000" b="1" u="sng">
                <a:solidFill>
                  <a:srgbClr val="FFFFFF"/>
                </a:solidFill>
                <a:cs typeface="Arial" charset="0"/>
              </a:rPr>
              <a:t>Dose-dense AC </a:t>
            </a:r>
            <a:r>
              <a:rPr lang="fr-CA" altLang="de-DE" sz="1600" b="1" u="sng">
                <a:solidFill>
                  <a:srgbClr val="FFFFFF"/>
                </a:solidFill>
                <a:latin typeface="Wingdings" pitchFamily="2" charset="2"/>
                <a:sym typeface="Wingdings" pitchFamily="2" charset="2"/>
              </a:rPr>
              <a:t></a:t>
            </a:r>
            <a:r>
              <a:rPr lang="fr-CA" altLang="de-DE" sz="2000" b="1" u="sng">
                <a:solidFill>
                  <a:srgbClr val="FFFFFF"/>
                </a:solidFill>
                <a:cs typeface="Arial" charset="0"/>
              </a:rPr>
              <a:t> H x 34 wks</a:t>
            </a:r>
          </a:p>
        </p:txBody>
      </p:sp>
      <p:sp>
        <p:nvSpPr>
          <p:cNvPr id="7190" name="TextBox 1"/>
          <p:cNvSpPr txBox="1">
            <a:spLocks noChangeArrowheads="1"/>
          </p:cNvSpPr>
          <p:nvPr/>
        </p:nvSpPr>
        <p:spPr bwMode="auto">
          <a:xfrm>
            <a:off x="1905001" y="3962400"/>
            <a:ext cx="150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800">
                <a:solidFill>
                  <a:srgbClr val="FFFFFF"/>
                </a:solidFill>
              </a:rPr>
              <a:t>* Except T4d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078466" y="6415589"/>
            <a:ext cx="347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FFFFFF"/>
                </a:solidFill>
              </a:rPr>
              <a:t>Carey L et al. J </a:t>
            </a:r>
            <a:r>
              <a:rPr lang="de-DE" sz="1400" dirty="0" err="1">
                <a:solidFill>
                  <a:srgbClr val="FFFFFF"/>
                </a:solidFill>
              </a:rPr>
              <a:t>Clin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Oncol</a:t>
            </a:r>
            <a:r>
              <a:rPr lang="de-DE" sz="1400" dirty="0">
                <a:solidFill>
                  <a:srgbClr val="FFFFFF"/>
                </a:solidFill>
              </a:rPr>
              <a:t> 35 s, # 500</a:t>
            </a:r>
          </a:p>
        </p:txBody>
      </p:sp>
    </p:spTree>
    <p:extLst>
      <p:ext uri="{BB962C8B-B14F-4D97-AF65-F5344CB8AC3E}">
        <p14:creationId xmlns:p14="http://schemas.microsoft.com/office/powerpoint/2010/main" xmlns="" val="42297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1676400" y="0"/>
            <a:ext cx="891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3900" b="1">
                <a:solidFill>
                  <a:srgbClr val="FFFFFF"/>
                </a:solidFill>
              </a:rPr>
              <a:t>C40601: HER2+ Subtypes by Hormone Receptor (HR)</a:t>
            </a:r>
          </a:p>
        </p:txBody>
      </p:sp>
      <p:graphicFrame>
        <p:nvGraphicFramePr>
          <p:cNvPr id="18435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406400" y="1244600"/>
          <a:ext cx="6654800" cy="5384800"/>
        </p:xfrm>
        <a:graphic>
          <a:graphicData uri="http://schemas.openxmlformats.org/presentationml/2006/ole">
            <p:oleObj spid="_x0000_s13336" r:id="rId4" imgW="6650186" imgH="5388419" progId="Excel.Sheet.8">
              <p:embed/>
            </p:oleObj>
          </a:graphicData>
        </a:graphic>
      </p:graphicFrame>
      <p:graphicFrame>
        <p:nvGraphicFramePr>
          <p:cNvPr id="18436" name="Content Placeholder 6"/>
          <p:cNvGraphicFramePr>
            <a:graphicFrameLocks noGrp="1"/>
          </p:cNvGraphicFramePr>
          <p:nvPr>
            <p:ph sz="half" idx="4294967295"/>
          </p:nvPr>
        </p:nvGraphicFramePr>
        <p:xfrm>
          <a:off x="5816600" y="1295400"/>
          <a:ext cx="5003800" cy="5334000"/>
        </p:xfrm>
        <a:graphic>
          <a:graphicData uri="http://schemas.openxmlformats.org/presentationml/2006/ole">
            <p:oleObj spid="_x0000_s13337" r:id="rId5" imgW="5004402" imgH="5333559" progId="Excel.Sheet.8">
              <p:embed/>
            </p:oleObj>
          </a:graphicData>
        </a:graphic>
      </p:graphicFrame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4945956" y="6396038"/>
            <a:ext cx="547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>
                <a:solidFill>
                  <a:srgbClr val="FFFFFF"/>
                </a:solidFill>
              </a:rPr>
              <a:t>Note: Receptors not centrally reviewed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 rot="2664120">
            <a:off x="2014538" y="3332164"/>
            <a:ext cx="16827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>
                <a:solidFill>
                  <a:srgbClr val="001B3A"/>
                </a:solidFill>
              </a:rPr>
              <a:t>Lum B 6%</a:t>
            </a: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 rot="-3047518">
            <a:off x="3627438" y="3325813"/>
            <a:ext cx="1509712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>
                <a:solidFill>
                  <a:srgbClr val="FFFFFF"/>
                </a:solidFill>
              </a:rPr>
              <a:t>Basal-like 15%</a:t>
            </a:r>
          </a:p>
        </p:txBody>
      </p:sp>
      <p:sp>
        <p:nvSpPr>
          <p:cNvPr id="18440" name="TextBox 1"/>
          <p:cNvSpPr txBox="1">
            <a:spLocks noChangeArrowheads="1"/>
          </p:cNvSpPr>
          <p:nvPr/>
        </p:nvSpPr>
        <p:spPr bwMode="auto">
          <a:xfrm rot="5119672">
            <a:off x="7424738" y="3005138"/>
            <a:ext cx="1509712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>
                <a:solidFill>
                  <a:srgbClr val="001B3A"/>
                </a:solidFill>
              </a:rPr>
              <a:t>Normal-like 7%</a:t>
            </a:r>
          </a:p>
        </p:txBody>
      </p:sp>
      <p:sp>
        <p:nvSpPr>
          <p:cNvPr id="18441" name="TextBox 1"/>
          <p:cNvSpPr txBox="1">
            <a:spLocks noChangeArrowheads="1"/>
          </p:cNvSpPr>
          <p:nvPr/>
        </p:nvSpPr>
        <p:spPr bwMode="auto">
          <a:xfrm rot="-736323">
            <a:off x="1635125" y="4344989"/>
            <a:ext cx="16827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>
                <a:solidFill>
                  <a:srgbClr val="001B3A"/>
                </a:solidFill>
              </a:rPr>
              <a:t>Lum A 16%</a:t>
            </a:r>
          </a:p>
        </p:txBody>
      </p:sp>
      <p:sp>
        <p:nvSpPr>
          <p:cNvPr id="18442" name="TextBox 1"/>
          <p:cNvSpPr txBox="1">
            <a:spLocks noChangeArrowheads="1"/>
          </p:cNvSpPr>
          <p:nvPr/>
        </p:nvSpPr>
        <p:spPr bwMode="auto">
          <a:xfrm rot="1897583">
            <a:off x="3597275" y="4821239"/>
            <a:ext cx="16827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>
                <a:solidFill>
                  <a:srgbClr val="FFFFFF"/>
                </a:solidFill>
              </a:rPr>
              <a:t>HER2-E 52%</a:t>
            </a:r>
          </a:p>
        </p:txBody>
      </p:sp>
      <p:sp>
        <p:nvSpPr>
          <p:cNvPr id="18443" name="TextBox 1"/>
          <p:cNvSpPr txBox="1">
            <a:spLocks noChangeArrowheads="1"/>
          </p:cNvSpPr>
          <p:nvPr/>
        </p:nvSpPr>
        <p:spPr bwMode="auto">
          <a:xfrm rot="-1876203">
            <a:off x="8323263" y="3333751"/>
            <a:ext cx="16811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>
                <a:solidFill>
                  <a:srgbClr val="FFFFFF"/>
                </a:solidFill>
              </a:rPr>
              <a:t>HER2-E 18%</a:t>
            </a:r>
          </a:p>
        </p:txBody>
      </p:sp>
      <p:sp>
        <p:nvSpPr>
          <p:cNvPr id="18444" name="TextBox 1"/>
          <p:cNvSpPr txBox="1">
            <a:spLocks noChangeArrowheads="1"/>
          </p:cNvSpPr>
          <p:nvPr/>
        </p:nvSpPr>
        <p:spPr bwMode="auto">
          <a:xfrm rot="1255390">
            <a:off x="6454775" y="3792539"/>
            <a:ext cx="16827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>
                <a:solidFill>
                  <a:srgbClr val="001B3A"/>
                </a:solidFill>
              </a:rPr>
              <a:t>Lum B 34%</a:t>
            </a:r>
          </a:p>
        </p:txBody>
      </p:sp>
      <p:sp>
        <p:nvSpPr>
          <p:cNvPr id="18445" name="TextBox 1"/>
          <p:cNvSpPr txBox="1">
            <a:spLocks noChangeArrowheads="1"/>
          </p:cNvSpPr>
          <p:nvPr/>
        </p:nvSpPr>
        <p:spPr bwMode="auto">
          <a:xfrm rot="2728252">
            <a:off x="8017669" y="4961732"/>
            <a:ext cx="16827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>
                <a:solidFill>
                  <a:srgbClr val="001B3A"/>
                </a:solidFill>
              </a:rPr>
              <a:t>Lum A 43%</a:t>
            </a:r>
          </a:p>
        </p:txBody>
      </p:sp>
      <p:sp>
        <p:nvSpPr>
          <p:cNvPr id="18446" name="TextBox 1"/>
          <p:cNvSpPr txBox="1">
            <a:spLocks noChangeArrowheads="1"/>
          </p:cNvSpPr>
          <p:nvPr/>
        </p:nvSpPr>
        <p:spPr bwMode="auto">
          <a:xfrm rot="4150575">
            <a:off x="2571751" y="3157538"/>
            <a:ext cx="150971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>
                <a:solidFill>
                  <a:srgbClr val="001B3A"/>
                </a:solidFill>
              </a:rPr>
              <a:t>Normal-like 10%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586919" y="6396039"/>
            <a:ext cx="347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FFFFFF"/>
                </a:solidFill>
              </a:rPr>
              <a:t>Carey L et al. J </a:t>
            </a:r>
            <a:r>
              <a:rPr lang="de-DE" sz="1400" dirty="0" err="1">
                <a:solidFill>
                  <a:srgbClr val="FFFFFF"/>
                </a:solidFill>
              </a:rPr>
              <a:t>Clin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Oncol</a:t>
            </a:r>
            <a:r>
              <a:rPr lang="de-DE" sz="1400" dirty="0">
                <a:solidFill>
                  <a:srgbClr val="FFFFFF"/>
                </a:solidFill>
              </a:rPr>
              <a:t> 35 s, # 500</a:t>
            </a:r>
          </a:p>
        </p:txBody>
      </p:sp>
    </p:spTree>
    <p:extLst>
      <p:ext uri="{BB962C8B-B14F-4D97-AF65-F5344CB8AC3E}">
        <p14:creationId xmlns:p14="http://schemas.microsoft.com/office/powerpoint/2010/main" xmlns="" val="322132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Contact mark.moasser@ucsf.edu for permission to reprint and/or distribute.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8" r="8731"/>
          <a:stretch/>
        </p:blipFill>
        <p:spPr>
          <a:xfrm>
            <a:off x="1752600" y="299672"/>
            <a:ext cx="8686800" cy="5693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0638" y="5334001"/>
            <a:ext cx="418896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Pathologic 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HER2 over-expression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(HER2-positive breast cancer)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4050" y="487680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CC33"/>
                </a:solidFill>
                <a:latin typeface="Arial" charset="0"/>
                <a:cs typeface="Arial" charset="0"/>
              </a:rPr>
              <a:t>HER3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1" y="3982936"/>
            <a:ext cx="1314719" cy="15034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721666" y="50292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PI3K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31" name="Rectangle 30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  <a:latin typeface="Arial"/>
                </a:rPr>
                <a:t>San Antonio Breast Cancer Symposium, December 9-13, 2014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81200" y="381000"/>
            <a:ext cx="3120010" cy="6019800"/>
            <a:chOff x="437361" y="609600"/>
            <a:chExt cx="3120010" cy="6019800"/>
          </a:xfrm>
        </p:grpSpPr>
        <p:sp>
          <p:nvSpPr>
            <p:cNvPr id="36" name="Rounded Rectangle 35"/>
            <p:cNvSpPr/>
            <p:nvPr/>
          </p:nvSpPr>
          <p:spPr bwMode="auto">
            <a:xfrm>
              <a:off x="437361" y="609600"/>
              <a:ext cx="3120010" cy="6019800"/>
            </a:xfrm>
            <a:prstGeom prst="roundRect">
              <a:avLst>
                <a:gd name="adj" fmla="val 8655"/>
              </a:avLst>
            </a:prstGeom>
            <a:solidFill>
              <a:schemeClr val="tx1">
                <a:lumMod val="85000"/>
                <a:lumOff val="15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249" y="665202"/>
              <a:ext cx="300595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HER3 is essential in </a:t>
              </a:r>
            </a:p>
            <a:p>
              <a:pPr algn="ctr">
                <a:lnSpc>
                  <a:spcPts val="1800"/>
                </a:lnSpc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HER2-driven </a:t>
              </a:r>
              <a:r>
                <a:rPr lang="en-US" dirty="0" err="1">
                  <a:solidFill>
                    <a:schemeClr val="bg1"/>
                  </a:solidFill>
                  <a:latin typeface="+mj-lt"/>
                </a:rPr>
                <a:t>tumorigenesis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43510" y="1201579"/>
              <a:ext cx="2718689" cy="1687091"/>
              <a:chOff x="643510" y="1201579"/>
              <a:chExt cx="2718689" cy="1687091"/>
            </a:xfrm>
          </p:grpSpPr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9200" y="1428118"/>
                <a:ext cx="1326457" cy="1198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1140620" y="1201579"/>
                <a:ext cx="15263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SkBr3 tumor monolayer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62000" y="2608695"/>
                <a:ext cx="22429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 err="1">
                    <a:solidFill>
                      <a:schemeClr val="accent6">
                        <a:lumMod val="75000"/>
                      </a:schemeClr>
                    </a:solidFill>
                    <a:latin typeface="Arial" charset="0"/>
                    <a:cs typeface="Arial" charset="0"/>
                  </a:rPr>
                  <a:t>Holbro</a:t>
                </a:r>
                <a:r>
                  <a:rPr lang="en-US" sz="1000" i="1" kern="0" dirty="0">
                    <a:solidFill>
                      <a:schemeClr val="accent6">
                        <a:lumMod val="75000"/>
                      </a:schemeClr>
                    </a:solidFill>
                    <a:latin typeface="Arial" charset="0"/>
                    <a:cs typeface="Arial" charset="0"/>
                  </a:rPr>
                  <a:t> et al, PNAS 2003; 100: 8933.</a:t>
                </a:r>
              </a:p>
            </p:txBody>
          </p:sp>
          <p:sp>
            <p:nvSpPr>
              <p:cNvPr id="52" name="Rounded Rectangle 51"/>
              <p:cNvSpPr/>
              <p:nvPr/>
            </p:nvSpPr>
            <p:spPr bwMode="auto">
              <a:xfrm>
                <a:off x="643510" y="1219200"/>
                <a:ext cx="2718689" cy="1669470"/>
              </a:xfrm>
              <a:prstGeom prst="roundRect">
                <a:avLst>
                  <a:gd name="adj" fmla="val 10034"/>
                </a:avLst>
              </a:prstGeom>
              <a:noFill/>
              <a:ln w="127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89761" y="2957732"/>
              <a:ext cx="2839239" cy="1763188"/>
              <a:chOff x="589761" y="3414931"/>
              <a:chExt cx="2839239" cy="1763188"/>
            </a:xfrm>
          </p:grpSpPr>
          <p:sp>
            <p:nvSpPr>
              <p:cNvPr id="45" name="Text Box 25"/>
              <p:cNvSpPr txBox="1">
                <a:spLocks noChangeArrowheads="1"/>
              </p:cNvSpPr>
              <p:nvPr/>
            </p:nvSpPr>
            <p:spPr bwMode="auto">
              <a:xfrm>
                <a:off x="589761" y="4924864"/>
                <a:ext cx="2839239" cy="246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>
                    <a:solidFill>
                      <a:srgbClr val="DBD600"/>
                    </a:solidFill>
                    <a:latin typeface="Arial" charset="0"/>
                    <a:cs typeface="Arial" charset="0"/>
                  </a:rPr>
                  <a:t>Lee-</a:t>
                </a:r>
                <a:r>
                  <a:rPr lang="en-US" sz="1000" kern="0" dirty="0" err="1">
                    <a:solidFill>
                      <a:srgbClr val="DBD600"/>
                    </a:solidFill>
                    <a:latin typeface="Arial" charset="0"/>
                    <a:cs typeface="Arial" charset="0"/>
                  </a:rPr>
                  <a:t>Hoeflich</a:t>
                </a:r>
                <a:r>
                  <a:rPr lang="en-US" sz="1000" kern="0" dirty="0">
                    <a:solidFill>
                      <a:srgbClr val="DBD600"/>
                    </a:solidFill>
                    <a:latin typeface="Arial" charset="0"/>
                    <a:cs typeface="Arial" charset="0"/>
                  </a:rPr>
                  <a:t> et al, Cancer Res 2008; 68: 5878.</a:t>
                </a:r>
              </a:p>
            </p:txBody>
          </p:sp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3636498"/>
                <a:ext cx="1560891" cy="1328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1102892" y="3414931"/>
                <a:ext cx="14879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BT474 tumor </a:t>
                </a:r>
                <a:r>
                  <a:rPr lang="en-US" sz="1000" kern="0" dirty="0" err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xenograft</a:t>
                </a:r>
                <a:endParaRPr lang="en-US" sz="1000" kern="0" dirty="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 bwMode="auto">
              <a:xfrm>
                <a:off x="634111" y="3435726"/>
                <a:ext cx="2718689" cy="1742393"/>
              </a:xfrm>
              <a:prstGeom prst="roundRect">
                <a:avLst>
                  <a:gd name="adj" fmla="val 10034"/>
                </a:avLst>
              </a:prstGeom>
              <a:noFill/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53950" y="4800600"/>
              <a:ext cx="2718689" cy="1672920"/>
              <a:chOff x="653950" y="4876800"/>
              <a:chExt cx="2718689" cy="1672920"/>
            </a:xfrm>
          </p:grpSpPr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3181" y="5098869"/>
                <a:ext cx="2020547" cy="1201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1066800" y="6300380"/>
                <a:ext cx="19255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rPr>
                  <a:t>Vaught et al, Cancer Res 2012</a:t>
                </a:r>
              </a:p>
            </p:txBody>
          </p:sp>
          <p:sp>
            <p:nvSpPr>
              <p:cNvPr id="43" name="Rounded Rectangle 42"/>
              <p:cNvSpPr/>
              <p:nvPr/>
            </p:nvSpPr>
            <p:spPr bwMode="auto">
              <a:xfrm>
                <a:off x="653950" y="4888527"/>
                <a:ext cx="2718689" cy="1661193"/>
              </a:xfrm>
              <a:prstGeom prst="roundRect">
                <a:avLst>
                  <a:gd name="adj" fmla="val 10034"/>
                </a:avLst>
              </a:prstGeom>
              <a:noFill/>
              <a:ln w="127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14400" y="4876800"/>
                <a:ext cx="211307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MMTV-</a:t>
                </a:r>
                <a:r>
                  <a:rPr lang="en-US" sz="1000" dirty="0" err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Neu</a:t>
                </a:r>
                <a:r>
                  <a:rPr lang="en-US" sz="10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-IRES-</a:t>
                </a:r>
                <a:r>
                  <a:rPr lang="en-US" sz="1000" dirty="0" err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Cre</a:t>
                </a:r>
                <a:r>
                  <a:rPr lang="en-US" sz="10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 /  HER3 </a:t>
                </a:r>
                <a:r>
                  <a:rPr lang="en-US" sz="1000" dirty="0" err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fl</a:t>
                </a:r>
                <a:r>
                  <a:rPr lang="en-US" sz="100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/</a:t>
                </a:r>
                <a:r>
                  <a:rPr lang="en-US" sz="1000" dirty="0" err="1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fl</a:t>
                </a:r>
                <a:endPara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587710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3394" y="332358"/>
            <a:ext cx="8785225" cy="792386"/>
          </a:xfrm>
        </p:spPr>
        <p:txBody>
          <a:bodyPr/>
          <a:lstStyle/>
          <a:p>
            <a:r>
              <a:rPr lang="en-US" altLang="de-DE" sz="3600" dirty="0" err="1"/>
              <a:t>pCR</a:t>
            </a:r>
            <a:r>
              <a:rPr lang="en-US" altLang="de-DE" sz="3600" dirty="0"/>
              <a:t> by Arm and Intrinsic Subtype Compared to Split by HR Status</a:t>
            </a:r>
            <a:endParaRPr lang="de-DE" sz="36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/>
          </p:nvPr>
        </p:nvGraphicFramePr>
        <p:xfrm>
          <a:off x="1733548" y="1337500"/>
          <a:ext cx="878522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536505" y="6346333"/>
            <a:ext cx="347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Carey L et al. J </a:t>
            </a:r>
            <a:r>
              <a:rPr lang="de-DE" sz="1400" dirty="0" err="1">
                <a:solidFill>
                  <a:srgbClr val="000000"/>
                </a:solidFill>
              </a:rPr>
              <a:t>Clin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Oncol</a:t>
            </a:r>
            <a:r>
              <a:rPr lang="de-DE" sz="1400" dirty="0">
                <a:solidFill>
                  <a:srgbClr val="000000"/>
                </a:solidFill>
              </a:rPr>
              <a:t> 35 s, # 500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847528" y="105273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%</a:t>
            </a:r>
          </a:p>
        </p:txBody>
      </p:sp>
      <p:sp>
        <p:nvSpPr>
          <p:cNvPr id="8" name="Textfeld 1"/>
          <p:cNvSpPr txBox="1"/>
          <p:nvPr/>
        </p:nvSpPr>
        <p:spPr>
          <a:xfrm>
            <a:off x="2567608" y="5733256"/>
            <a:ext cx="792088" cy="2160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</a:rPr>
              <a:t>N=11</a:t>
            </a:r>
          </a:p>
        </p:txBody>
      </p:sp>
      <p:sp>
        <p:nvSpPr>
          <p:cNvPr id="9" name="Textfeld 1"/>
          <p:cNvSpPr txBox="1"/>
          <p:nvPr/>
        </p:nvSpPr>
        <p:spPr>
          <a:xfrm>
            <a:off x="3935760" y="5733256"/>
            <a:ext cx="936104" cy="2160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</a:rPr>
              <a:t>N=52</a:t>
            </a:r>
          </a:p>
        </p:txBody>
      </p:sp>
      <p:sp>
        <p:nvSpPr>
          <p:cNvPr id="10" name="Textfeld 1"/>
          <p:cNvSpPr txBox="1"/>
          <p:nvPr/>
        </p:nvSpPr>
        <p:spPr>
          <a:xfrm>
            <a:off x="5159896" y="5733256"/>
            <a:ext cx="966265" cy="1800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</a:rPr>
              <a:t>N=51</a:t>
            </a:r>
          </a:p>
        </p:txBody>
      </p:sp>
      <p:sp>
        <p:nvSpPr>
          <p:cNvPr id="11" name="Textfeld 1"/>
          <p:cNvSpPr txBox="1"/>
          <p:nvPr/>
        </p:nvSpPr>
        <p:spPr>
          <a:xfrm>
            <a:off x="6600056" y="5733256"/>
            <a:ext cx="936104" cy="1800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</a:rPr>
              <a:t>N=35</a:t>
            </a:r>
          </a:p>
        </p:txBody>
      </p:sp>
      <p:sp>
        <p:nvSpPr>
          <p:cNvPr id="12" name="Textfeld 1"/>
          <p:cNvSpPr txBox="1"/>
          <p:nvPr/>
        </p:nvSpPr>
        <p:spPr>
          <a:xfrm>
            <a:off x="7884768" y="5705636"/>
            <a:ext cx="1019544" cy="1716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</a:rPr>
              <a:t>N=123</a:t>
            </a:r>
          </a:p>
        </p:txBody>
      </p:sp>
      <p:sp>
        <p:nvSpPr>
          <p:cNvPr id="13" name="Textfeld 1"/>
          <p:cNvSpPr txBox="1"/>
          <p:nvPr/>
        </p:nvSpPr>
        <p:spPr>
          <a:xfrm>
            <a:off x="9264352" y="5661248"/>
            <a:ext cx="1080120" cy="2160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</a:rPr>
              <a:t>N=173</a:t>
            </a:r>
          </a:p>
        </p:txBody>
      </p:sp>
    </p:spTree>
    <p:extLst>
      <p:ext uri="{BB962C8B-B14F-4D97-AF65-F5344CB8AC3E}">
        <p14:creationId xmlns:p14="http://schemas.microsoft.com/office/powerpoint/2010/main" xmlns="" val="38165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8149" y="44624"/>
            <a:ext cx="6456212" cy="237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066768"/>
            <a:ext cx="9130361" cy="38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86646"/>
            <a:ext cx="4283969" cy="289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32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Multivariable Analysis*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Prediction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pCR </a:t>
            </a:r>
            <a:br>
              <a:rPr lang="de-DE" sz="2800" dirty="0"/>
            </a:br>
            <a:r>
              <a:rPr lang="de-DE" sz="2800" dirty="0"/>
              <a:t>in HER2+ Breast Cancer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/>
          </p:nvPr>
        </p:nvGraphicFramePr>
        <p:xfrm>
          <a:off x="1919536" y="1268760"/>
          <a:ext cx="8496946" cy="3383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939"/>
                <a:gridCol w="873429"/>
                <a:gridCol w="1944216"/>
                <a:gridCol w="1584176"/>
                <a:gridCol w="1656186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baseline="0" dirty="0" smtClean="0"/>
                        <a:t>Odds </a:t>
                      </a:r>
                      <a:r>
                        <a:rPr lang="de-DE" sz="2400" b="1" baseline="0" dirty="0" err="1" smtClean="0"/>
                        <a:t>ratio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/>
                        <a:t>95% CI</a:t>
                      </a:r>
                      <a:endParaRPr lang="en-GB" sz="2400" b="1" dirty="0" smtClean="0"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P-</a:t>
                      </a:r>
                      <a:r>
                        <a:rPr lang="de-DE" sz="2400" b="1" dirty="0" err="1" smtClean="0"/>
                        <a:t>value</a:t>
                      </a:r>
                      <a:endParaRPr lang="de-DE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22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i="1" dirty="0" smtClean="0"/>
                        <a:t>PIK3CA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b="1" dirty="0" err="1" smtClean="0"/>
                        <a:t>wt</a:t>
                      </a:r>
                      <a:endParaRPr lang="de-DE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1.00</a:t>
                      </a:r>
                      <a:endParaRPr lang="de-DE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dirty="0" smtClean="0"/>
                        <a:t>0.01</a:t>
                      </a:r>
                      <a:endParaRPr lang="de-DE" sz="2400" b="1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endParaRPr lang="de-DE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b="1" dirty="0" err="1" smtClean="0"/>
                        <a:t>mut</a:t>
                      </a:r>
                      <a:endParaRPr lang="de-DE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0.49</a:t>
                      </a:r>
                      <a:endParaRPr lang="de-DE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0.29-0.85</a:t>
                      </a:r>
                      <a:endParaRPr lang="de-DE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400" b="1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22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dirty="0" smtClean="0"/>
                        <a:t>Hormone</a:t>
                      </a:r>
                      <a:r>
                        <a:rPr lang="de-DE" sz="2400" b="1" baseline="0" dirty="0" smtClean="0"/>
                        <a:t> </a:t>
                      </a:r>
                      <a:r>
                        <a:rPr lang="de-DE" sz="2400" b="1" baseline="0" dirty="0" err="1" smtClean="0"/>
                        <a:t>receptor</a:t>
                      </a:r>
                      <a:r>
                        <a:rPr lang="de-DE" sz="2400" b="1" baseline="0" dirty="0" smtClean="0"/>
                        <a:t> </a:t>
                      </a:r>
                      <a:r>
                        <a:rPr lang="de-DE" sz="2400" b="1" baseline="0" dirty="0" err="1" smtClean="0"/>
                        <a:t>status</a:t>
                      </a:r>
                      <a:endParaRPr lang="de-DE" sz="2400" b="1" dirty="0" smtClean="0"/>
                    </a:p>
                    <a:p>
                      <a:pPr algn="l"/>
                      <a:endParaRPr lang="de-DE" sz="2400" b="1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b="1" dirty="0" err="1" smtClean="0"/>
                        <a:t>neg</a:t>
                      </a:r>
                      <a:endParaRPr lang="de-DE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dirty="0" smtClean="0"/>
                        <a:t>0.001</a:t>
                      </a:r>
                      <a:endParaRPr lang="de-DE" sz="2400" b="1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endParaRPr lang="de-DE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2400" b="1" dirty="0" err="1" smtClean="0"/>
                        <a:t>pos</a:t>
                      </a:r>
                      <a:endParaRPr lang="de-DE" sz="2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0.50</a:t>
                      </a:r>
                      <a:endParaRPr lang="de-DE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/>
                        <a:t>0.33-0.75</a:t>
                      </a:r>
                      <a:endParaRPr lang="de-DE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400" b="1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631504" y="4797153"/>
            <a:ext cx="8784976" cy="646107"/>
          </a:xfrm>
          <a:prstGeom prst="rect">
            <a:avLst/>
          </a:prstGeom>
          <a:noFill/>
        </p:spPr>
        <p:txBody>
          <a:bodyPr wrap="square" lIns="91213" tIns="45609" rIns="91213" bIns="4560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* </a:t>
            </a:r>
            <a:r>
              <a:rPr lang="de-DE" dirty="0" err="1">
                <a:solidFill>
                  <a:srgbClr val="000000"/>
                </a:solidFill>
              </a:rPr>
              <a:t>adjusted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therapy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age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tumour</a:t>
            </a:r>
            <a:r>
              <a:rPr lang="de-DE" dirty="0">
                <a:solidFill>
                  <a:srgbClr val="000000"/>
                </a:solidFill>
              </a:rPr>
              <a:t> and </a:t>
            </a:r>
            <a:r>
              <a:rPr lang="de-DE" dirty="0" err="1">
                <a:solidFill>
                  <a:srgbClr val="000000"/>
                </a:solidFill>
              </a:rPr>
              <a:t>nodal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status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histotype</a:t>
            </a:r>
            <a:r>
              <a:rPr lang="de-DE" dirty="0">
                <a:solidFill>
                  <a:srgbClr val="000000"/>
                </a:solidFill>
              </a:rPr>
              <a:t> and </a:t>
            </a:r>
            <a:r>
              <a:rPr lang="de-DE" dirty="0" err="1">
                <a:solidFill>
                  <a:srgbClr val="000000"/>
                </a:solidFill>
              </a:rPr>
              <a:t>grading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study</a:t>
            </a:r>
            <a:r>
              <a:rPr lang="de-DE" dirty="0">
                <a:solidFill>
                  <a:srgbClr val="000000"/>
                </a:solidFill>
              </a:rPr>
              <a:t> and anti-HER2 </a:t>
            </a:r>
            <a:r>
              <a:rPr lang="de-DE" dirty="0" err="1">
                <a:solidFill>
                  <a:srgbClr val="000000"/>
                </a:solidFill>
              </a:rPr>
              <a:t>therapy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31504" y="594928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</a:rPr>
              <a:t>Loibl S et al. J </a:t>
            </a:r>
            <a:r>
              <a:rPr lang="de-DE" sz="1600" dirty="0" err="1">
                <a:solidFill>
                  <a:srgbClr val="000000"/>
                </a:solidFill>
              </a:rPr>
              <a:t>Clin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Oncol</a:t>
            </a:r>
            <a:r>
              <a:rPr lang="de-DE" sz="1600" dirty="0">
                <a:solidFill>
                  <a:srgbClr val="000000"/>
                </a:solidFill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xmlns="" val="12185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 smtClean="0"/>
              <a:t>PIK3CA</a:t>
            </a:r>
            <a:r>
              <a:rPr lang="de-DE" dirty="0" smtClean="0"/>
              <a:t> </a:t>
            </a:r>
            <a:r>
              <a:rPr lang="de-DE" dirty="0" err="1" smtClean="0"/>
              <a:t>mut</a:t>
            </a:r>
            <a:r>
              <a:rPr lang="de-DE" dirty="0" smtClean="0"/>
              <a:t> </a:t>
            </a:r>
            <a:r>
              <a:rPr lang="de-DE" dirty="0" err="1" smtClean="0"/>
              <a:t>status</a:t>
            </a:r>
            <a:r>
              <a:rPr lang="de-DE" dirty="0" smtClean="0"/>
              <a:t> and </a:t>
            </a:r>
            <a:r>
              <a:rPr lang="de-DE" dirty="0" err="1" smtClean="0"/>
              <a:t>pCR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/>
          </p:nvPr>
        </p:nvGraphicFramePr>
        <p:xfrm>
          <a:off x="1553628" y="1809554"/>
          <a:ext cx="3174220" cy="367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/>
          <p:cNvGraphicFramePr/>
          <p:nvPr>
            <p:extLst/>
          </p:nvPr>
        </p:nvGraphicFramePr>
        <p:xfrm>
          <a:off x="4727849" y="1831772"/>
          <a:ext cx="2862503" cy="3505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/>
          <p:cNvGraphicFramePr/>
          <p:nvPr>
            <p:extLst/>
          </p:nvPr>
        </p:nvGraphicFramePr>
        <p:xfrm>
          <a:off x="7536160" y="1837704"/>
          <a:ext cx="3248648" cy="3525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2495600" y="1340769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GBG </a:t>
            </a:r>
            <a:r>
              <a:rPr lang="de-DE" dirty="0" err="1">
                <a:solidFill>
                  <a:srgbClr val="000000"/>
                </a:solidFill>
              </a:rPr>
              <a:t>studies</a:t>
            </a:r>
            <a:endParaRPr lang="de-DE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ypT0/ypN0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253172" y="1340769"/>
            <a:ext cx="127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>
                <a:solidFill>
                  <a:srgbClr val="000000"/>
                </a:solidFill>
              </a:rPr>
              <a:t>NeoAltto</a:t>
            </a:r>
            <a:endParaRPr lang="de-DE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ypT0/</a:t>
            </a:r>
            <a:r>
              <a:rPr lang="de-DE" dirty="0" err="1">
                <a:solidFill>
                  <a:srgbClr val="000000"/>
                </a:solidFill>
              </a:rPr>
              <a:t>is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864340" y="1340769"/>
            <a:ext cx="197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CHERLOB ypT0/</a:t>
            </a:r>
            <a:r>
              <a:rPr lang="de-DE" dirty="0" err="1">
                <a:solidFill>
                  <a:srgbClr val="000000"/>
                </a:solidFill>
              </a:rPr>
              <a:t>is</a:t>
            </a:r>
            <a:r>
              <a:rPr lang="de-DE" dirty="0">
                <a:solidFill>
                  <a:srgbClr val="000000"/>
                </a:solidFill>
              </a:rPr>
              <a:t>, ypN0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207568" y="536334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N=173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86808" y="536993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N=240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27648" y="537496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N=91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721223" y="537950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N=124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893131" y="536334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N=112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672064" y="536334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N=119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680176" y="536334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N=~35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440404" y="536078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N=~35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9264352" y="536078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N=~35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440404" y="582096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N=108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703512" y="148478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000000"/>
                </a:solidFill>
              </a:rPr>
              <a:t>pCR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1" name="Geschweifte Klammer rechts 20"/>
          <p:cNvSpPr/>
          <p:nvPr/>
        </p:nvSpPr>
        <p:spPr>
          <a:xfrm rot="5400000">
            <a:off x="8630579" y="4472333"/>
            <a:ext cx="345298" cy="2448272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47728" y="217292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P=0.007</a:t>
            </a:r>
          </a:p>
        </p:txBody>
      </p:sp>
      <p:cxnSp>
        <p:nvCxnSpPr>
          <p:cNvPr id="23" name="Gerade Verbindung 22"/>
          <p:cNvCxnSpPr/>
          <p:nvPr/>
        </p:nvCxnSpPr>
        <p:spPr>
          <a:xfrm>
            <a:off x="4655840" y="1340768"/>
            <a:ext cx="0" cy="4284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7536160" y="1340768"/>
            <a:ext cx="0" cy="4284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487489" y="5974851"/>
            <a:ext cx="8280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Loibl S et al. J </a:t>
            </a:r>
            <a:r>
              <a:rPr lang="de-DE" sz="1400" dirty="0" err="1">
                <a:solidFill>
                  <a:srgbClr val="000000"/>
                </a:solidFill>
              </a:rPr>
              <a:t>Clin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Oncol</a:t>
            </a:r>
            <a:r>
              <a:rPr lang="de-DE" sz="1400" dirty="0">
                <a:solidFill>
                  <a:srgbClr val="000000"/>
                </a:solidFill>
              </a:rPr>
              <a:t> 2014; Baselga J et al. ECC 2013; Guarneri V et al. ESMO 2014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9160484" y="2142149"/>
            <a:ext cx="967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P=0.06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672064" y="148478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P= 0.012</a:t>
            </a:r>
          </a:p>
        </p:txBody>
      </p:sp>
    </p:spTree>
    <p:extLst>
      <p:ext uri="{BB962C8B-B14F-4D97-AF65-F5344CB8AC3E}">
        <p14:creationId xmlns:p14="http://schemas.microsoft.com/office/powerpoint/2010/main" xmlns="" val="32958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5" y="476672"/>
            <a:ext cx="8785225" cy="792088"/>
          </a:xfrm>
        </p:spPr>
        <p:txBody>
          <a:bodyPr/>
          <a:lstStyle/>
          <a:p>
            <a:r>
              <a:rPr lang="de-DE" sz="3600" i="1" dirty="0"/>
              <a:t>PIK3CA</a:t>
            </a:r>
            <a:r>
              <a:rPr lang="de-DE" sz="3600" dirty="0"/>
              <a:t> and PTEN </a:t>
            </a:r>
            <a:r>
              <a:rPr lang="de-DE" sz="3600" dirty="0" err="1"/>
              <a:t>as</a:t>
            </a:r>
            <a:r>
              <a:rPr lang="de-DE" sz="3600" dirty="0"/>
              <a:t> </a:t>
            </a:r>
            <a:r>
              <a:rPr lang="de-DE" sz="3600" dirty="0" err="1"/>
              <a:t>predictor</a:t>
            </a:r>
            <a:r>
              <a:rPr lang="de-DE" sz="3600" dirty="0"/>
              <a:t> in HER2+ w/o CHT</a:t>
            </a:r>
          </a:p>
        </p:txBody>
      </p:sp>
      <p:sp>
        <p:nvSpPr>
          <p:cNvPr id="3" name="Rechteck 2"/>
          <p:cNvSpPr/>
          <p:nvPr/>
        </p:nvSpPr>
        <p:spPr>
          <a:xfrm>
            <a:off x="5807968" y="1623334"/>
            <a:ext cx="47525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None of the patients whose tumors harbored a </a:t>
            </a:r>
            <a:r>
              <a:rPr lang="en-US" sz="2000" b="1" i="1" dirty="0">
                <a:solidFill>
                  <a:srgbClr val="000000"/>
                </a:solidFill>
              </a:rPr>
              <a:t>PIK3CA</a:t>
            </a:r>
            <a:r>
              <a:rPr lang="en-US" sz="2000" b="1" dirty="0">
                <a:solidFill>
                  <a:srgbClr val="000000"/>
                </a:solidFill>
              </a:rPr>
              <a:t> mutation achieved </a:t>
            </a:r>
            <a:r>
              <a:rPr lang="en-US" sz="2000" b="1" dirty="0" err="1">
                <a:solidFill>
                  <a:srgbClr val="000000"/>
                </a:solidFill>
              </a:rPr>
              <a:t>pCR</a:t>
            </a:r>
            <a:r>
              <a:rPr lang="en-US" sz="2000" b="1" dirty="0">
                <a:solidFill>
                  <a:srgbClr val="000000"/>
                </a:solidFill>
              </a:rPr>
              <a:t> (p=0.06).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There was no association between PTEN status and </a:t>
            </a:r>
            <a:r>
              <a:rPr lang="en-US" sz="2000" i="1" dirty="0">
                <a:solidFill>
                  <a:srgbClr val="000000"/>
                </a:solidFill>
              </a:rPr>
              <a:t>PIK3CA</a:t>
            </a:r>
            <a:r>
              <a:rPr lang="en-US" sz="2000" dirty="0">
                <a:solidFill>
                  <a:srgbClr val="000000"/>
                </a:solidFill>
              </a:rPr>
              <a:t> mutation (p=0.44).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0/17 cases (0%) with a mutation and/or PTEN low expression (&lt;100 H score) had a </a:t>
            </a:r>
            <a:r>
              <a:rPr lang="en-US" sz="2000" dirty="0" err="1">
                <a:solidFill>
                  <a:srgbClr val="000000"/>
                </a:solidFill>
              </a:rPr>
              <a:t>pCR</a:t>
            </a:r>
            <a:r>
              <a:rPr lang="en-US" sz="2000" dirty="0">
                <a:solidFill>
                  <a:srgbClr val="000000"/>
                </a:solidFill>
              </a:rPr>
              <a:t> compared to 5/14 cases (36%) with </a:t>
            </a:r>
            <a:r>
              <a:rPr lang="en-US" sz="2000" i="1" dirty="0">
                <a:solidFill>
                  <a:srgbClr val="000000"/>
                </a:solidFill>
              </a:rPr>
              <a:t>PI3KCA </a:t>
            </a:r>
            <a:r>
              <a:rPr lang="en-US" sz="2000" dirty="0">
                <a:solidFill>
                  <a:srgbClr val="000000"/>
                </a:solidFill>
              </a:rPr>
              <a:t>wild type and high PTEN levels (p=0.01).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631504" y="6309321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Contreras H SABCS 2013 PD 1-2</a:t>
            </a:r>
          </a:p>
        </p:txBody>
      </p:sp>
      <p:graphicFrame>
        <p:nvGraphicFramePr>
          <p:cNvPr id="5" name="Diagramm 4"/>
          <p:cNvGraphicFramePr/>
          <p:nvPr>
            <p:extLst/>
          </p:nvPr>
        </p:nvGraphicFramePr>
        <p:xfrm>
          <a:off x="1631504" y="1898933"/>
          <a:ext cx="434414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631504" y="14847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>
                <a:solidFill>
                  <a:srgbClr val="000000"/>
                </a:solidFill>
              </a:rPr>
              <a:t>pCR</a:t>
            </a:r>
            <a:r>
              <a:rPr lang="de-DE" dirty="0">
                <a:solidFill>
                  <a:srgbClr val="000000"/>
                </a:solidFill>
              </a:rPr>
              <a:t> %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207568" y="22048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P=0.04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44368" y="5101209"/>
            <a:ext cx="5651028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00000"/>
                </a:solidFill>
              </a:rPr>
              <a:t>Loibl S et al. </a:t>
            </a:r>
            <a:r>
              <a:rPr lang="en-US" b="1" dirty="0">
                <a:solidFill>
                  <a:srgbClr val="000000"/>
                </a:solidFill>
              </a:rPr>
              <a:t>PD5-7</a:t>
            </a:r>
            <a:endParaRPr lang="de-DE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PTEN and </a:t>
            </a:r>
            <a:r>
              <a:rPr lang="en-US" b="1" i="1" dirty="0">
                <a:solidFill>
                  <a:srgbClr val="000000"/>
                </a:solidFill>
              </a:rPr>
              <a:t>PIK3CA </a:t>
            </a:r>
            <a:r>
              <a:rPr lang="en-US" b="1" dirty="0">
                <a:solidFill>
                  <a:srgbClr val="000000"/>
                </a:solidFill>
              </a:rPr>
              <a:t>but not p4EBP1 are associated with low rates of pathological complete response (</a:t>
            </a:r>
            <a:r>
              <a:rPr lang="en-US" b="1" dirty="0" err="1">
                <a:solidFill>
                  <a:srgbClr val="000000"/>
                </a:solidFill>
              </a:rPr>
              <a:t>pCR</a:t>
            </a:r>
            <a:r>
              <a:rPr lang="en-US" b="1" dirty="0">
                <a:solidFill>
                  <a:srgbClr val="000000"/>
                </a:solidFill>
              </a:rPr>
              <a:t>) to </a:t>
            </a:r>
            <a:r>
              <a:rPr lang="en-US" b="1" dirty="0" err="1">
                <a:solidFill>
                  <a:srgbClr val="000000"/>
                </a:solidFill>
              </a:rPr>
              <a:t>trastuzumab</a:t>
            </a:r>
            <a:endParaRPr lang="de-DE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1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5"/>
          <p:cNvSpPr txBox="1">
            <a:spLocks noChangeArrowheads="1"/>
          </p:cNvSpPr>
          <p:nvPr/>
        </p:nvSpPr>
        <p:spPr bwMode="auto">
          <a:xfrm>
            <a:off x="3987812" y="1668478"/>
            <a:ext cx="184272" cy="36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13" tIns="45609" rIns="91213" bIns="456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9" name="TextBox 32"/>
          <p:cNvSpPr txBox="1">
            <a:spLocks noChangeArrowheads="1"/>
          </p:cNvSpPr>
          <p:nvPr/>
        </p:nvSpPr>
        <p:spPr bwMode="auto">
          <a:xfrm>
            <a:off x="9259889" y="3429000"/>
            <a:ext cx="1408112" cy="163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13" tIns="45609" rIns="91213" bIns="4560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ENDPOINT: RATE OF </a:t>
            </a:r>
            <a:r>
              <a:rPr lang="en-US" sz="2000" b="1" dirty="0" err="1">
                <a:solidFill>
                  <a:srgbClr val="000000"/>
                </a:solidFill>
              </a:rPr>
              <a:t>pCR</a:t>
            </a:r>
            <a:r>
              <a:rPr lang="en-US" sz="2000" b="1" dirty="0">
                <a:solidFill>
                  <a:srgbClr val="000000"/>
                </a:solidFill>
              </a:rPr>
              <a:t> PER COHORT</a:t>
            </a:r>
          </a:p>
        </p:txBody>
      </p:sp>
      <p:sp>
        <p:nvSpPr>
          <p:cNvPr id="4123" name="Text Box 25"/>
          <p:cNvSpPr txBox="1">
            <a:spLocks noChangeArrowheads="1"/>
          </p:cNvSpPr>
          <p:nvPr/>
        </p:nvSpPr>
        <p:spPr bwMode="auto">
          <a:xfrm>
            <a:off x="1693866" y="3429023"/>
            <a:ext cx="1146175" cy="12018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91213" tIns="45609" rIns="91213" bIns="4560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GB" sz="4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GB" sz="1400" b="1" dirty="0">
                <a:solidFill>
                  <a:srgbClr val="000000"/>
                </a:solidFill>
              </a:rPr>
              <a:t>HER2+</a:t>
            </a:r>
            <a:endParaRPr kumimoji="1" lang="en-US" sz="14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0000"/>
                </a:solidFill>
              </a:rPr>
              <a:t>&gt;2cm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0000"/>
                </a:solidFill>
              </a:rPr>
              <a:t>Newly diagnosed</a:t>
            </a:r>
          </a:p>
        </p:txBody>
      </p: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2214565" y="1484808"/>
            <a:ext cx="6999287" cy="4994271"/>
            <a:chOff x="690563" y="675005"/>
            <a:chExt cx="6999287" cy="4993672"/>
          </a:xfrm>
        </p:grpSpPr>
        <p:sp>
          <p:nvSpPr>
            <p:cNvPr id="4125" name="Line 5"/>
            <p:cNvSpPr>
              <a:spLocks noChangeShapeType="1"/>
            </p:cNvSpPr>
            <p:nvPr/>
          </p:nvSpPr>
          <p:spPr bwMode="auto">
            <a:xfrm flipV="1">
              <a:off x="2670175" y="2670493"/>
              <a:ext cx="1470025" cy="1746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6" name="Line 6"/>
            <p:cNvSpPr>
              <a:spLocks noChangeShapeType="1"/>
            </p:cNvSpPr>
            <p:nvPr/>
          </p:nvSpPr>
          <p:spPr bwMode="auto">
            <a:xfrm flipV="1">
              <a:off x="2743200" y="1595755"/>
              <a:ext cx="2189163" cy="4763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7" name="Line 7"/>
            <p:cNvSpPr>
              <a:spLocks noChangeShapeType="1"/>
            </p:cNvSpPr>
            <p:nvPr/>
          </p:nvSpPr>
          <p:spPr bwMode="auto">
            <a:xfrm flipV="1">
              <a:off x="4957763" y="1587818"/>
              <a:ext cx="2276475" cy="793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8" name="Line 8"/>
            <p:cNvSpPr>
              <a:spLocks noChangeShapeType="1"/>
            </p:cNvSpPr>
            <p:nvPr/>
          </p:nvSpPr>
          <p:spPr bwMode="auto">
            <a:xfrm flipV="1">
              <a:off x="4019550" y="2624455"/>
              <a:ext cx="3224213" cy="317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9" name="Text Box 11"/>
            <p:cNvSpPr txBox="1">
              <a:spLocks noChangeArrowheads="1"/>
            </p:cNvSpPr>
            <p:nvPr/>
          </p:nvSpPr>
          <p:spPr bwMode="auto">
            <a:xfrm>
              <a:off x="4529138" y="1133793"/>
              <a:ext cx="2398712" cy="855662"/>
            </a:xfrm>
            <a:prstGeom prst="rect">
              <a:avLst/>
            </a:prstGeom>
            <a:solidFill>
              <a:srgbClr val="FF66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400" b="1" dirty="0">
                  <a:solidFill>
                    <a:srgbClr val="000000"/>
                  </a:solidFill>
                </a:rPr>
                <a:t>Trastuzumab + </a:t>
              </a:r>
              <a:r>
                <a:rPr kumimoji="1" lang="en-US" sz="1400" b="1" dirty="0" err="1">
                  <a:solidFill>
                    <a:srgbClr val="000000"/>
                  </a:solidFill>
                </a:rPr>
                <a:t>Paclitaxel</a:t>
              </a:r>
              <a:r>
                <a:rPr kumimoji="1" lang="en-US" sz="1400" b="1" dirty="0">
                  <a:solidFill>
                    <a:srgbClr val="000000"/>
                  </a:solidFill>
                </a:rPr>
                <a:t> +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400" b="1" dirty="0">
                  <a:solidFill>
                    <a:srgbClr val="000000"/>
                  </a:solidFill>
                </a:rPr>
                <a:t>Placebo</a:t>
              </a:r>
              <a:endParaRPr kumimoji="1" lang="en-GB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130" name="Text Box 13"/>
            <p:cNvSpPr txBox="1">
              <a:spLocks noChangeArrowheads="1"/>
            </p:cNvSpPr>
            <p:nvPr/>
          </p:nvSpPr>
          <p:spPr bwMode="auto">
            <a:xfrm>
              <a:off x="4529138" y="2210118"/>
              <a:ext cx="2398712" cy="935037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CCFF99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400" b="1">
                  <a:solidFill>
                    <a:srgbClr val="000000"/>
                  </a:solidFill>
                </a:rPr>
                <a:t>Trastuzumab +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400" b="1">
                  <a:solidFill>
                    <a:srgbClr val="000000"/>
                  </a:solidFill>
                </a:rPr>
                <a:t>BKM120 +</a:t>
              </a:r>
              <a:endParaRPr kumimoji="1" lang="en-US" sz="1400" b="1">
                <a:solidFill>
                  <a:srgbClr val="000000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400" b="1">
                  <a:solidFill>
                    <a:srgbClr val="000000"/>
                  </a:solidFill>
                </a:rPr>
                <a:t>Paclitaxel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4131" name="Text Box 15"/>
            <p:cNvSpPr txBox="1">
              <a:spLocks noChangeArrowheads="1"/>
            </p:cNvSpPr>
            <p:nvPr/>
          </p:nvSpPr>
          <p:spPr bwMode="auto">
            <a:xfrm>
              <a:off x="3100388" y="675005"/>
              <a:ext cx="1319212" cy="3127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200" b="1" dirty="0">
                  <a:solidFill>
                    <a:srgbClr val="000000"/>
                  </a:solidFill>
                </a:rPr>
                <a:t>6 Weeks</a:t>
              </a:r>
            </a:p>
          </p:txBody>
        </p:sp>
        <p:sp>
          <p:nvSpPr>
            <p:cNvPr id="4132" name="Text Box 16"/>
            <p:cNvSpPr txBox="1">
              <a:spLocks noChangeArrowheads="1"/>
            </p:cNvSpPr>
            <p:nvPr/>
          </p:nvSpPr>
          <p:spPr bwMode="auto">
            <a:xfrm>
              <a:off x="4833938" y="675005"/>
              <a:ext cx="1792287" cy="2769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200" b="1" dirty="0">
                  <a:solidFill>
                    <a:srgbClr val="000000"/>
                  </a:solidFill>
                </a:rPr>
                <a:t>12 Weeks</a:t>
              </a:r>
            </a:p>
          </p:txBody>
        </p:sp>
        <p:sp>
          <p:nvSpPr>
            <p:cNvPr id="4133" name="Text Box 25"/>
            <p:cNvSpPr txBox="1">
              <a:spLocks noChangeArrowheads="1"/>
            </p:cNvSpPr>
            <p:nvPr/>
          </p:nvSpPr>
          <p:spPr bwMode="auto">
            <a:xfrm>
              <a:off x="3127375" y="1141730"/>
              <a:ext cx="1204913" cy="863600"/>
            </a:xfrm>
            <a:prstGeom prst="rect">
              <a:avLst/>
            </a:prstGeom>
            <a:solidFill>
              <a:srgbClr val="FF66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GB" sz="1000" b="1" dirty="0">
                <a:solidFill>
                  <a:srgbClr val="000000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200" b="1" dirty="0">
                  <a:solidFill>
                    <a:srgbClr val="000000"/>
                  </a:solidFill>
                </a:rPr>
                <a:t>Trastuzumab +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200" b="1" dirty="0">
                  <a:solidFill>
                    <a:srgbClr val="000000"/>
                  </a:solidFill>
                </a:rPr>
                <a:t>Placebo</a:t>
              </a:r>
              <a:endParaRPr kumimoji="1" lang="en-US" sz="12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4" name="Group 55"/>
            <p:cNvGrpSpPr>
              <a:grpSpLocks/>
            </p:cNvGrpSpPr>
            <p:nvPr/>
          </p:nvGrpSpPr>
          <p:grpSpPr bwMode="auto">
            <a:xfrm>
              <a:off x="3163888" y="2195830"/>
              <a:ext cx="1203325" cy="949325"/>
              <a:chOff x="2547938" y="3357563"/>
              <a:chExt cx="1819275" cy="949325"/>
            </a:xfrm>
          </p:grpSpPr>
          <p:sp>
            <p:nvSpPr>
              <p:cNvPr id="4160" name="Text Box 12"/>
              <p:cNvSpPr txBox="1">
                <a:spLocks noChangeArrowheads="1"/>
              </p:cNvSpPr>
              <p:nvPr/>
            </p:nvSpPr>
            <p:spPr bwMode="auto">
              <a:xfrm>
                <a:off x="2547938" y="3357563"/>
                <a:ext cx="1819275" cy="94932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alpha val="98000"/>
                    </a:schemeClr>
                  </a:gs>
                  <a:gs pos="100000">
                    <a:srgbClr val="CCFF99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en-GB" sz="1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161" name="Rectangle 7"/>
              <p:cNvSpPr>
                <a:spLocks noChangeArrowheads="1"/>
              </p:cNvSpPr>
              <p:nvPr/>
            </p:nvSpPr>
            <p:spPr bwMode="auto">
              <a:xfrm>
                <a:off x="2570163" y="3376613"/>
                <a:ext cx="1785937" cy="914400"/>
              </a:xfrm>
              <a:prstGeom prst="rect">
                <a:avLst/>
              </a:prstGeom>
              <a:gradFill rotWithShape="1">
                <a:gsLst>
                  <a:gs pos="0">
                    <a:srgbClr val="FF6699"/>
                  </a:gs>
                  <a:gs pos="100000">
                    <a:srgbClr val="3399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1200" b="1">
                    <a:solidFill>
                      <a:srgbClr val="000000"/>
                    </a:solidFill>
                  </a:rPr>
                  <a:t>Trastuzumab + 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1200" b="1">
                    <a:solidFill>
                      <a:srgbClr val="000000"/>
                    </a:solidFill>
                  </a:rPr>
                  <a:t>BKM120 </a:t>
                </a:r>
                <a:endParaRPr lang="en-US" sz="12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2551113" y="1170305"/>
              <a:ext cx="457200" cy="1965325"/>
              <a:chOff x="960" y="336"/>
              <a:chExt cx="288" cy="3600"/>
            </a:xfrm>
          </p:grpSpPr>
          <p:sp>
            <p:nvSpPr>
              <p:cNvPr id="4158" name="Rectangle 6"/>
              <p:cNvSpPr>
                <a:spLocks noChangeArrowheads="1"/>
              </p:cNvSpPr>
              <p:nvPr/>
            </p:nvSpPr>
            <p:spPr bwMode="auto">
              <a:xfrm>
                <a:off x="960" y="336"/>
                <a:ext cx="288" cy="3600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9" name="Text Box 35"/>
              <p:cNvSpPr txBox="1">
                <a:spLocks noChangeArrowheads="1"/>
              </p:cNvSpPr>
              <p:nvPr/>
            </p:nvSpPr>
            <p:spPr bwMode="auto">
              <a:xfrm>
                <a:off x="1029" y="783"/>
                <a:ext cx="156" cy="3145"/>
              </a:xfrm>
              <a:prstGeom prst="rect">
                <a:avLst/>
              </a:prstGeom>
              <a:solidFill>
                <a:srgbClr val="DDDD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b="1">
                    <a:solidFill>
                      <a:srgbClr val="000000"/>
                    </a:solidFill>
                  </a:rPr>
                  <a:t>RANDOMIZATION</a:t>
                </a:r>
              </a:p>
            </p:txBody>
          </p:sp>
        </p:grpSp>
        <p:sp>
          <p:nvSpPr>
            <p:cNvPr id="4136" name="Rectangle 7"/>
            <p:cNvSpPr>
              <a:spLocks noChangeArrowheads="1"/>
            </p:cNvSpPr>
            <p:nvPr/>
          </p:nvSpPr>
          <p:spPr bwMode="auto">
            <a:xfrm>
              <a:off x="4551363" y="2230755"/>
              <a:ext cx="2362200" cy="898525"/>
            </a:xfrm>
            <a:prstGeom prst="rect">
              <a:avLst/>
            </a:prstGeom>
            <a:gradFill rotWithShape="1">
              <a:gsLst>
                <a:gs pos="0">
                  <a:srgbClr val="FF6699"/>
                </a:gs>
                <a:gs pos="100000">
                  <a:srgbClr val="3399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400" b="1" dirty="0">
                  <a:solidFill>
                    <a:srgbClr val="000000"/>
                  </a:solidFill>
                </a:rPr>
                <a:t>Trastuzumab + </a:t>
              </a:r>
              <a:r>
                <a:rPr kumimoji="1" lang="en-GB" sz="1400" b="1" dirty="0" err="1">
                  <a:solidFill>
                    <a:srgbClr val="000000"/>
                  </a:solidFill>
                </a:rPr>
                <a:t>Paclitaxel</a:t>
              </a:r>
              <a:r>
                <a:rPr kumimoji="1" lang="en-GB" sz="1400" b="1" dirty="0">
                  <a:solidFill>
                    <a:srgbClr val="000000"/>
                  </a:solidFill>
                </a:rPr>
                <a:t> +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400" b="1" dirty="0">
                  <a:solidFill>
                    <a:srgbClr val="000000"/>
                  </a:solidFill>
                </a:rPr>
                <a:t>BKM120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7232650" y="1088517"/>
              <a:ext cx="457200" cy="4580160"/>
              <a:chOff x="960" y="336"/>
              <a:chExt cx="288" cy="3536"/>
            </a:xfrm>
          </p:grpSpPr>
          <p:sp>
            <p:nvSpPr>
              <p:cNvPr id="4156" name="Rectangle 6"/>
              <p:cNvSpPr>
                <a:spLocks noChangeArrowheads="1"/>
              </p:cNvSpPr>
              <p:nvPr/>
            </p:nvSpPr>
            <p:spPr bwMode="auto">
              <a:xfrm>
                <a:off x="960" y="336"/>
                <a:ext cx="288" cy="3536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7" name="Text Box 35"/>
              <p:cNvSpPr txBox="1">
                <a:spLocks noChangeArrowheads="1"/>
              </p:cNvSpPr>
              <p:nvPr/>
            </p:nvSpPr>
            <p:spPr bwMode="auto">
              <a:xfrm>
                <a:off x="1008" y="1533"/>
                <a:ext cx="192" cy="1069"/>
              </a:xfrm>
              <a:prstGeom prst="rect">
                <a:avLst/>
              </a:prstGeom>
              <a:solidFill>
                <a:srgbClr val="DDDD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>
                    <a:solidFill>
                      <a:srgbClr val="000000"/>
                    </a:solidFill>
                  </a:rPr>
                  <a:t>SURGERY</a:t>
                </a:r>
              </a:p>
            </p:txBody>
          </p:sp>
        </p:grpSp>
        <p:sp>
          <p:nvSpPr>
            <p:cNvPr id="4138" name="Line 5"/>
            <p:cNvSpPr>
              <a:spLocks noChangeShapeType="1"/>
            </p:cNvSpPr>
            <p:nvPr/>
          </p:nvSpPr>
          <p:spPr bwMode="auto">
            <a:xfrm flipV="1">
              <a:off x="2676525" y="5181918"/>
              <a:ext cx="1470025" cy="1746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9" name="Line 6"/>
            <p:cNvSpPr>
              <a:spLocks noChangeShapeType="1"/>
            </p:cNvSpPr>
            <p:nvPr/>
          </p:nvSpPr>
          <p:spPr bwMode="auto">
            <a:xfrm flipV="1">
              <a:off x="2749550" y="4107180"/>
              <a:ext cx="2189163" cy="4763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0" name="Line 7"/>
            <p:cNvSpPr>
              <a:spLocks noChangeShapeType="1"/>
            </p:cNvSpPr>
            <p:nvPr/>
          </p:nvSpPr>
          <p:spPr bwMode="auto">
            <a:xfrm flipV="1">
              <a:off x="4964113" y="4099243"/>
              <a:ext cx="2276475" cy="793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1" name="Line 8"/>
            <p:cNvSpPr>
              <a:spLocks noChangeShapeType="1"/>
            </p:cNvSpPr>
            <p:nvPr/>
          </p:nvSpPr>
          <p:spPr bwMode="auto">
            <a:xfrm flipV="1">
              <a:off x="4025900" y="5135880"/>
              <a:ext cx="3224213" cy="317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2" name="Text Box 11"/>
            <p:cNvSpPr txBox="1">
              <a:spLocks noChangeArrowheads="1"/>
            </p:cNvSpPr>
            <p:nvPr/>
          </p:nvSpPr>
          <p:spPr bwMode="auto">
            <a:xfrm>
              <a:off x="4535488" y="3645218"/>
              <a:ext cx="2398712" cy="855662"/>
            </a:xfrm>
            <a:prstGeom prst="rect">
              <a:avLst/>
            </a:prstGeom>
            <a:solidFill>
              <a:srgbClr val="FF66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400" b="1" dirty="0">
                  <a:solidFill>
                    <a:srgbClr val="000000"/>
                  </a:solidFill>
                </a:rPr>
                <a:t>Trastuzumab + </a:t>
              </a:r>
              <a:r>
                <a:rPr kumimoji="1" lang="en-US" sz="1400" b="1" dirty="0" err="1">
                  <a:solidFill>
                    <a:srgbClr val="000000"/>
                  </a:solidFill>
                </a:rPr>
                <a:t>Paclitaxel</a:t>
              </a:r>
              <a:r>
                <a:rPr kumimoji="1" lang="en-US" sz="1400" b="1" dirty="0">
                  <a:solidFill>
                    <a:srgbClr val="000000"/>
                  </a:solidFill>
                </a:rPr>
                <a:t> +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400" b="1" dirty="0">
                  <a:solidFill>
                    <a:srgbClr val="000000"/>
                  </a:solidFill>
                </a:rPr>
                <a:t>Placebo</a:t>
              </a:r>
              <a:endParaRPr kumimoji="1" lang="en-GB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143" name="Text Box 13"/>
            <p:cNvSpPr txBox="1">
              <a:spLocks noChangeArrowheads="1"/>
            </p:cNvSpPr>
            <p:nvPr/>
          </p:nvSpPr>
          <p:spPr bwMode="auto">
            <a:xfrm>
              <a:off x="4535488" y="4721543"/>
              <a:ext cx="2398712" cy="935037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CCFF99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400" b="1">
                  <a:solidFill>
                    <a:srgbClr val="000000"/>
                  </a:solidFill>
                </a:rPr>
                <a:t>Trastuzumab +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400" b="1">
                  <a:solidFill>
                    <a:srgbClr val="000000"/>
                  </a:solidFill>
                </a:rPr>
                <a:t>BKM120 +</a:t>
              </a:r>
              <a:endParaRPr kumimoji="1" lang="en-US" sz="1400" b="1">
                <a:solidFill>
                  <a:srgbClr val="000000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400" b="1">
                  <a:solidFill>
                    <a:srgbClr val="000000"/>
                  </a:solidFill>
                </a:rPr>
                <a:t>Paclitaxel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4144" name="Text Box 25"/>
            <p:cNvSpPr txBox="1">
              <a:spLocks noChangeArrowheads="1"/>
            </p:cNvSpPr>
            <p:nvPr/>
          </p:nvSpPr>
          <p:spPr bwMode="auto">
            <a:xfrm>
              <a:off x="3133725" y="3653155"/>
              <a:ext cx="1204913" cy="863600"/>
            </a:xfrm>
            <a:prstGeom prst="rect">
              <a:avLst/>
            </a:prstGeom>
            <a:solidFill>
              <a:srgbClr val="FF66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GB" sz="1000" b="1">
                <a:solidFill>
                  <a:srgbClr val="000000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200" b="1">
                  <a:solidFill>
                    <a:srgbClr val="000000"/>
                  </a:solidFill>
                </a:rPr>
                <a:t>Trastuzumab +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200" b="1">
                  <a:solidFill>
                    <a:srgbClr val="000000"/>
                  </a:solidFill>
                </a:rPr>
                <a:t>Placebo</a:t>
              </a:r>
              <a:endParaRPr kumimoji="1" lang="en-US" sz="1200" b="1">
                <a:solidFill>
                  <a:srgbClr val="000000"/>
                </a:solidFill>
              </a:endParaRPr>
            </a:p>
          </p:txBody>
        </p:sp>
        <p:grpSp>
          <p:nvGrpSpPr>
            <p:cNvPr id="7" name="Group 64"/>
            <p:cNvGrpSpPr>
              <a:grpSpLocks/>
            </p:cNvGrpSpPr>
            <p:nvPr/>
          </p:nvGrpSpPr>
          <p:grpSpPr bwMode="auto">
            <a:xfrm>
              <a:off x="3170238" y="4707255"/>
              <a:ext cx="1203325" cy="949325"/>
              <a:chOff x="2547938" y="3357563"/>
              <a:chExt cx="1819275" cy="949325"/>
            </a:xfrm>
          </p:grpSpPr>
          <p:sp>
            <p:nvSpPr>
              <p:cNvPr id="4154" name="Text Box 12"/>
              <p:cNvSpPr txBox="1">
                <a:spLocks noChangeArrowheads="1"/>
              </p:cNvSpPr>
              <p:nvPr/>
            </p:nvSpPr>
            <p:spPr bwMode="auto">
              <a:xfrm>
                <a:off x="2547938" y="3357563"/>
                <a:ext cx="1819275" cy="949325"/>
              </a:xfrm>
              <a:prstGeom prst="rect">
                <a:avLst/>
              </a:prstGeom>
              <a:gradFill rotWithShape="1">
                <a:gsLst>
                  <a:gs pos="0">
                    <a:schemeClr val="hlink">
                      <a:alpha val="98000"/>
                    </a:schemeClr>
                  </a:gs>
                  <a:gs pos="100000">
                    <a:srgbClr val="CCFF99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en-GB" sz="1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155" name="Rectangle 7"/>
              <p:cNvSpPr>
                <a:spLocks noChangeArrowheads="1"/>
              </p:cNvSpPr>
              <p:nvPr/>
            </p:nvSpPr>
            <p:spPr bwMode="auto">
              <a:xfrm>
                <a:off x="2570163" y="3376613"/>
                <a:ext cx="1785937" cy="914400"/>
              </a:xfrm>
              <a:prstGeom prst="rect">
                <a:avLst/>
              </a:prstGeom>
              <a:gradFill rotWithShape="1">
                <a:gsLst>
                  <a:gs pos="0">
                    <a:srgbClr val="FF6699"/>
                  </a:gs>
                  <a:gs pos="100000">
                    <a:srgbClr val="3399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1200" b="1" dirty="0" err="1">
                    <a:solidFill>
                      <a:srgbClr val="000000"/>
                    </a:solidFill>
                  </a:rPr>
                  <a:t>Trastuzumab</a:t>
                </a:r>
                <a:r>
                  <a:rPr kumimoji="1" lang="en-GB" sz="1200" b="1" dirty="0">
                    <a:solidFill>
                      <a:srgbClr val="000000"/>
                    </a:solidFill>
                  </a:rPr>
                  <a:t> + 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1200" b="1" dirty="0">
                    <a:solidFill>
                      <a:srgbClr val="000000"/>
                    </a:solidFill>
                  </a:rPr>
                  <a:t>BKM120 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2557463" y="3681730"/>
              <a:ext cx="457200" cy="1966913"/>
              <a:chOff x="960" y="336"/>
              <a:chExt cx="288" cy="3600"/>
            </a:xfrm>
          </p:grpSpPr>
          <p:sp>
            <p:nvSpPr>
              <p:cNvPr id="4152" name="Rectangle 6"/>
              <p:cNvSpPr>
                <a:spLocks noChangeArrowheads="1"/>
              </p:cNvSpPr>
              <p:nvPr/>
            </p:nvSpPr>
            <p:spPr bwMode="auto">
              <a:xfrm>
                <a:off x="960" y="336"/>
                <a:ext cx="288" cy="3600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3" name="Text Box 35"/>
              <p:cNvSpPr txBox="1">
                <a:spLocks noChangeArrowheads="1"/>
              </p:cNvSpPr>
              <p:nvPr/>
            </p:nvSpPr>
            <p:spPr bwMode="auto">
              <a:xfrm>
                <a:off x="1029" y="783"/>
                <a:ext cx="156" cy="3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b="1" dirty="0">
                    <a:solidFill>
                      <a:srgbClr val="000000"/>
                    </a:solidFill>
                  </a:rPr>
                  <a:t>RANDOMIZATION</a:t>
                </a:r>
              </a:p>
            </p:txBody>
          </p:sp>
        </p:grpSp>
        <p:sp>
          <p:nvSpPr>
            <p:cNvPr id="4147" name="Rectangle 7"/>
            <p:cNvSpPr>
              <a:spLocks noChangeArrowheads="1"/>
            </p:cNvSpPr>
            <p:nvPr/>
          </p:nvSpPr>
          <p:spPr bwMode="auto">
            <a:xfrm>
              <a:off x="4557713" y="4742180"/>
              <a:ext cx="2362200" cy="898525"/>
            </a:xfrm>
            <a:prstGeom prst="rect">
              <a:avLst/>
            </a:prstGeom>
            <a:gradFill rotWithShape="1">
              <a:gsLst>
                <a:gs pos="0">
                  <a:srgbClr val="FF6699"/>
                </a:gs>
                <a:gs pos="100000">
                  <a:srgbClr val="3399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400" b="1" dirty="0">
                  <a:solidFill>
                    <a:srgbClr val="000000"/>
                  </a:solidFill>
                </a:rPr>
                <a:t>Trastuzumab + </a:t>
              </a:r>
              <a:r>
                <a:rPr kumimoji="1" lang="en-GB" sz="1400" b="1" dirty="0" err="1">
                  <a:solidFill>
                    <a:srgbClr val="000000"/>
                  </a:solidFill>
                </a:rPr>
                <a:t>Paclitaxel</a:t>
              </a:r>
              <a:r>
                <a:rPr kumimoji="1" lang="en-GB" sz="1400" b="1" dirty="0">
                  <a:solidFill>
                    <a:srgbClr val="000000"/>
                  </a:solidFill>
                </a:rPr>
                <a:t> +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1400" b="1" dirty="0">
                  <a:solidFill>
                    <a:srgbClr val="000000"/>
                  </a:solidFill>
                </a:rPr>
                <a:t>BKM120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4148" name="Text Box 25"/>
            <p:cNvSpPr txBox="1">
              <a:spLocks noChangeArrowheads="1"/>
            </p:cNvSpPr>
            <p:nvPr/>
          </p:nvSpPr>
          <p:spPr bwMode="auto">
            <a:xfrm>
              <a:off x="1446213" y="1759268"/>
              <a:ext cx="985837" cy="50006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GB" sz="300" b="1" dirty="0">
                <a:solidFill>
                  <a:srgbClr val="000000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200" b="1" dirty="0">
                  <a:solidFill>
                    <a:srgbClr val="000000"/>
                  </a:solidFill>
                </a:rPr>
                <a:t>PIK3CA mutant</a:t>
              </a:r>
            </a:p>
          </p:txBody>
        </p:sp>
        <p:sp>
          <p:nvSpPr>
            <p:cNvPr id="4149" name="Text Box 25"/>
            <p:cNvSpPr txBox="1">
              <a:spLocks noChangeArrowheads="1"/>
            </p:cNvSpPr>
            <p:nvPr/>
          </p:nvSpPr>
          <p:spPr bwMode="auto">
            <a:xfrm>
              <a:off x="1425575" y="4142105"/>
              <a:ext cx="985838" cy="50006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GB" sz="300" b="1">
                <a:solidFill>
                  <a:srgbClr val="000000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200" b="1">
                  <a:solidFill>
                    <a:srgbClr val="000000"/>
                  </a:solidFill>
                </a:rPr>
                <a:t>PIK3CA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200" b="1">
                  <a:solidFill>
                    <a:srgbClr val="000000"/>
                  </a:solidFill>
                </a:rPr>
                <a:t>Wild-type</a:t>
              </a:r>
            </a:p>
          </p:txBody>
        </p:sp>
        <p:sp>
          <p:nvSpPr>
            <p:cNvPr id="91" name="Right Arrow 90"/>
            <p:cNvSpPr/>
            <p:nvPr/>
          </p:nvSpPr>
          <p:spPr>
            <a:xfrm rot="19079057">
              <a:off x="822325" y="2111517"/>
              <a:ext cx="549275" cy="274604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Right Arrow 91"/>
            <p:cNvSpPr/>
            <p:nvPr/>
          </p:nvSpPr>
          <p:spPr>
            <a:xfrm rot="1888530">
              <a:off x="690563" y="3987717"/>
              <a:ext cx="563562" cy="274604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6" name="Title 65"/>
          <p:cNvSpPr>
            <a:spLocks noGrp="1"/>
          </p:cNvSpPr>
          <p:nvPr>
            <p:ph type="title"/>
          </p:nvPr>
        </p:nvSpPr>
        <p:spPr>
          <a:xfrm>
            <a:off x="2496345" y="476374"/>
            <a:ext cx="7992273" cy="936402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NeoPHOEBE</a:t>
            </a:r>
            <a:r>
              <a:rPr lang="en-US" sz="2800" dirty="0"/>
              <a:t>:</a:t>
            </a:r>
            <a:r>
              <a:rPr lang="en-US" sz="2800" u="sng" dirty="0"/>
              <a:t> P</a:t>
            </a:r>
            <a:r>
              <a:rPr lang="en-US" sz="2800" dirty="0"/>
              <a:t>i3k inhibition in </a:t>
            </a:r>
            <a:r>
              <a:rPr lang="en-US" sz="2800" u="sng" dirty="0"/>
              <a:t>H</a:t>
            </a:r>
            <a:r>
              <a:rPr lang="en-US" sz="2800" dirty="0"/>
              <a:t>er2 </a:t>
            </a:r>
            <a:r>
              <a:rPr lang="en-US" sz="2800" u="sng" dirty="0" err="1"/>
              <a:t>O</a:t>
            </a:r>
            <a:r>
              <a:rPr lang="en-US" sz="2800" dirty="0" err="1"/>
              <a:t>ver</a:t>
            </a:r>
            <a:r>
              <a:rPr lang="en-US" sz="2800" u="sng" dirty="0" err="1"/>
              <a:t>E</a:t>
            </a:r>
            <a:r>
              <a:rPr lang="en-US" sz="2800" dirty="0" err="1"/>
              <a:t>xpressing</a:t>
            </a:r>
            <a:r>
              <a:rPr lang="en-US" sz="2800" dirty="0"/>
              <a:t> </a:t>
            </a:r>
            <a:r>
              <a:rPr lang="en-US" sz="2800" u="sng" dirty="0"/>
              <a:t>B</a:t>
            </a:r>
            <a:r>
              <a:rPr lang="en-US" sz="2800" dirty="0"/>
              <a:t>reast </a:t>
            </a:r>
            <a:r>
              <a:rPr lang="en-US" sz="2800" dirty="0" err="1"/>
              <a:t>canc</a:t>
            </a:r>
            <a:r>
              <a:rPr lang="en-US" sz="2800" u="sng" dirty="0" err="1"/>
              <a:t>E</a:t>
            </a:r>
            <a:r>
              <a:rPr lang="en-US" sz="2800" dirty="0" err="1"/>
              <a:t>r</a:t>
            </a:r>
            <a:r>
              <a:rPr lang="en-US" sz="2800" dirty="0"/>
              <a:t>: </a:t>
            </a:r>
            <a:br>
              <a:rPr lang="en-US" sz="2800" dirty="0"/>
            </a:br>
            <a:r>
              <a:rPr lang="en-US" sz="2400" dirty="0"/>
              <a:t>Phase II, randomized, two stage, placebo-controlled</a:t>
            </a:r>
            <a:br>
              <a:rPr lang="en-US" sz="2400" dirty="0"/>
            </a:br>
            <a:endParaRPr lang="en-US" sz="2800" dirty="0"/>
          </a:p>
        </p:txBody>
      </p:sp>
      <p:pic>
        <p:nvPicPr>
          <p:cNvPr id="1026" name="Picture 2" descr="http://www.oncoconferences.ch/mm/gbg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960" y="830265"/>
            <a:ext cx="1223404" cy="654523"/>
          </a:xfrm>
          <a:prstGeom prst="rect">
            <a:avLst/>
          </a:prstGeom>
          <a:noFill/>
        </p:spPr>
      </p:pic>
      <p:pic>
        <p:nvPicPr>
          <p:cNvPr id="1027" name="Picture 9" descr="Beschreibung: cs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84789"/>
            <a:ext cx="1287500" cy="73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24" y="6400802"/>
            <a:ext cx="18208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23" y="23543"/>
            <a:ext cx="1650675" cy="73846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641468" y="5707017"/>
            <a:ext cx="2293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</a:rPr>
              <a:t>Loi S et al. SABCS 2013</a:t>
            </a:r>
          </a:p>
        </p:txBody>
      </p:sp>
    </p:spTree>
    <p:extLst>
      <p:ext uri="{BB962C8B-B14F-4D97-AF65-F5344CB8AC3E}">
        <p14:creationId xmlns:p14="http://schemas.microsoft.com/office/powerpoint/2010/main" xmlns="" val="383170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3394" y="260354"/>
            <a:ext cx="8785225" cy="504354"/>
          </a:xfrm>
        </p:spPr>
        <p:txBody>
          <a:bodyPr/>
          <a:lstStyle/>
          <a:p>
            <a:r>
              <a:rPr lang="de-DE" dirty="0" err="1" smtClean="0"/>
              <a:t>sTIL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Predictor</a:t>
            </a:r>
            <a:r>
              <a:rPr lang="de-DE" dirty="0" smtClean="0"/>
              <a:t> in HER2+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20"/>
          <a:stretch/>
        </p:blipFill>
        <p:spPr bwMode="auto">
          <a:xfrm>
            <a:off x="1847528" y="836713"/>
            <a:ext cx="8568953" cy="55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24001" y="6289800"/>
            <a:ext cx="2288451" cy="307552"/>
          </a:xfrm>
          <a:prstGeom prst="rect">
            <a:avLst/>
          </a:prstGeom>
          <a:noFill/>
        </p:spPr>
        <p:txBody>
          <a:bodyPr wrap="square" lIns="91213" tIns="45609" rIns="91213" bIns="4560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Loi S, et al. SABCS 2013</a:t>
            </a:r>
          </a:p>
        </p:txBody>
      </p:sp>
    </p:spTree>
    <p:extLst>
      <p:ext uri="{BB962C8B-B14F-4D97-AF65-F5344CB8AC3E}">
        <p14:creationId xmlns:p14="http://schemas.microsoft.com/office/powerpoint/2010/main" xmlns="" val="10081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08"/>
          <a:stretch>
            <a:fillRect/>
          </a:stretch>
        </p:blipFill>
        <p:spPr bwMode="auto">
          <a:xfrm>
            <a:off x="1524000" y="30163"/>
            <a:ext cx="9144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5"/>
          <p:cNvSpPr txBox="1"/>
          <p:nvPr/>
        </p:nvSpPr>
        <p:spPr>
          <a:xfrm>
            <a:off x="0" y="210344"/>
            <a:ext cx="224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Window</a:t>
            </a:r>
            <a:r>
              <a:rPr lang="de-DE" b="1" dirty="0" smtClean="0"/>
              <a:t>-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opportunity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xmlns="" val="41428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49" b="4655"/>
          <a:stretch>
            <a:fillRect/>
          </a:stretch>
        </p:blipFill>
        <p:spPr bwMode="auto">
          <a:xfrm>
            <a:off x="1492250" y="1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84339" y="4540251"/>
            <a:ext cx="8582025" cy="320675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1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06"/>
          <a:stretch>
            <a:fillRect/>
          </a:stretch>
        </p:blipFill>
        <p:spPr bwMode="auto">
          <a:xfrm>
            <a:off x="1649414" y="15876"/>
            <a:ext cx="8893175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10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640" y="1672357"/>
            <a:ext cx="74542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4000" b="1" dirty="0">
                <a:solidFill>
                  <a:srgbClr val="CCCC00"/>
                </a:solidFill>
              </a:rPr>
              <a:t>Targeting HER2</a:t>
            </a:r>
          </a:p>
          <a:p>
            <a:pPr defTabSz="914293"/>
            <a:r>
              <a:rPr lang="en-US" sz="2400" b="1" i="1" dirty="0">
                <a:solidFill>
                  <a:srgbClr val="CCCC00"/>
                </a:solidFill>
              </a:rPr>
              <a:t>for the treatment of HER2-amplified breast cancer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Contact mark.moasser@ucsf.edu for permission to reprint and/or distribute.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3870" y="2838272"/>
            <a:ext cx="5654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293">
              <a:buFontTx/>
              <a:buChar char="-"/>
            </a:pPr>
            <a:r>
              <a:rPr lang="en-US" sz="3200" b="1" dirty="0">
                <a:solidFill>
                  <a:srgbClr val="CCCC00"/>
                </a:solidFill>
              </a:rPr>
              <a:t>mechanisms of action</a:t>
            </a:r>
          </a:p>
          <a:p>
            <a:pPr marL="342900" indent="-342900" defTabSz="914293">
              <a:buFontTx/>
              <a:buChar char="-"/>
            </a:pPr>
            <a:r>
              <a:rPr lang="en-US" sz="3200" b="1" dirty="0">
                <a:solidFill>
                  <a:srgbClr val="CCCC00"/>
                </a:solidFill>
              </a:rPr>
              <a:t>mechanisms of resistance</a:t>
            </a:r>
          </a:p>
          <a:p>
            <a:pPr marL="342900" indent="-342900" defTabSz="914293">
              <a:buFontTx/>
              <a:buChar char="-"/>
            </a:pPr>
            <a:r>
              <a:rPr lang="en-US" sz="3200" b="1" dirty="0">
                <a:solidFill>
                  <a:srgbClr val="CCCC00"/>
                </a:solidFill>
              </a:rPr>
              <a:t>predictive biomarkers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1871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Postneoadjuvant</a:t>
            </a:r>
            <a:r>
              <a:rPr lang="de-DE" dirty="0" smtClean="0"/>
              <a:t> </a:t>
            </a:r>
            <a:r>
              <a:rPr lang="de-DE" dirty="0" err="1" smtClean="0"/>
              <a:t>therapy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273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6237288" y="826647"/>
            <a:ext cx="4322762" cy="20692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3075" name="Textfeld 1"/>
          <p:cNvSpPr txBox="1">
            <a:spLocks noChangeArrowheads="1"/>
          </p:cNvSpPr>
          <p:nvPr/>
        </p:nvSpPr>
        <p:spPr bwMode="auto">
          <a:xfrm>
            <a:off x="1703389" y="2316462"/>
            <a:ext cx="922337" cy="1322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600">
                <a:solidFill>
                  <a:srgbClr val="000000"/>
                </a:solidFill>
              </a:rPr>
              <a:t>HER2 positive breast cancer patients</a:t>
            </a:r>
          </a:p>
        </p:txBody>
      </p:sp>
      <p:sp>
        <p:nvSpPr>
          <p:cNvPr id="3076" name="Textfeld 3"/>
          <p:cNvSpPr txBox="1">
            <a:spLocks noChangeArrowheads="1"/>
          </p:cNvSpPr>
          <p:nvPr/>
        </p:nvSpPr>
        <p:spPr bwMode="auto">
          <a:xfrm>
            <a:off x="2768600" y="3113387"/>
            <a:ext cx="2032000" cy="95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>
                <a:solidFill>
                  <a:srgbClr val="000000"/>
                </a:solidFill>
              </a:rPr>
              <a:t>6-8 cycles Anthracycline/Taxane based chemotherapy anti-HER2 treatment</a:t>
            </a:r>
          </a:p>
        </p:txBody>
      </p:sp>
      <p:sp>
        <p:nvSpPr>
          <p:cNvPr id="3077" name="Textfeld 5"/>
          <p:cNvSpPr txBox="1">
            <a:spLocks noChangeArrowheads="1"/>
          </p:cNvSpPr>
          <p:nvPr/>
        </p:nvSpPr>
        <p:spPr bwMode="auto">
          <a:xfrm>
            <a:off x="6345238" y="1563987"/>
            <a:ext cx="792162" cy="369887"/>
          </a:xfrm>
          <a:prstGeom prst="rect">
            <a:avLst/>
          </a:prstGeom>
          <a:solidFill>
            <a:srgbClr val="D5007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000000"/>
                </a:solidFill>
              </a:rPr>
              <a:t>pCR</a:t>
            </a:r>
          </a:p>
        </p:txBody>
      </p:sp>
      <p:sp>
        <p:nvSpPr>
          <p:cNvPr id="3078" name="Textfeld 6"/>
          <p:cNvSpPr txBox="1">
            <a:spLocks noChangeArrowheads="1"/>
          </p:cNvSpPr>
          <p:nvPr/>
        </p:nvSpPr>
        <p:spPr bwMode="auto">
          <a:xfrm>
            <a:off x="6345239" y="3816648"/>
            <a:ext cx="720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000000"/>
                </a:solidFill>
              </a:rPr>
              <a:t>Non pCR</a:t>
            </a:r>
          </a:p>
        </p:txBody>
      </p:sp>
      <p:sp>
        <p:nvSpPr>
          <p:cNvPr id="3079" name="Textfeld 11"/>
          <p:cNvSpPr txBox="1">
            <a:spLocks noChangeArrowheads="1"/>
          </p:cNvSpPr>
          <p:nvPr/>
        </p:nvSpPr>
        <p:spPr bwMode="auto">
          <a:xfrm>
            <a:off x="8037682" y="3227149"/>
            <a:ext cx="2881144" cy="64633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000000"/>
                </a:solidFill>
              </a:rPr>
              <a:t>Completion of up to one year trastuzumab </a:t>
            </a:r>
          </a:p>
        </p:txBody>
      </p:sp>
      <p:sp>
        <p:nvSpPr>
          <p:cNvPr id="3080" name="Textfeld 12"/>
          <p:cNvSpPr txBox="1">
            <a:spLocks noChangeArrowheads="1"/>
          </p:cNvSpPr>
          <p:nvPr/>
        </p:nvSpPr>
        <p:spPr bwMode="auto">
          <a:xfrm>
            <a:off x="7967663" y="4205586"/>
            <a:ext cx="2951163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000000"/>
                </a:solidFill>
              </a:rPr>
              <a:t>Completion of up to one year with trastuzumab plus investigational drug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7175501" y="1248073"/>
            <a:ext cx="720725" cy="5159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7175501" y="1764012"/>
            <a:ext cx="720725" cy="6048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3" name="Textfeld 15"/>
          <p:cNvSpPr txBox="1">
            <a:spLocks noChangeArrowheads="1"/>
          </p:cNvSpPr>
          <p:nvPr/>
        </p:nvSpPr>
        <p:spPr bwMode="auto">
          <a:xfrm>
            <a:off x="7967664" y="955974"/>
            <a:ext cx="2232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000000"/>
                </a:solidFill>
              </a:rPr>
              <a:t>Completion of up to one year anti-HER2 treatement </a:t>
            </a:r>
          </a:p>
        </p:txBody>
      </p:sp>
      <p:sp>
        <p:nvSpPr>
          <p:cNvPr id="3084" name="Textfeld 16"/>
          <p:cNvSpPr txBox="1">
            <a:spLocks noChangeArrowheads="1"/>
          </p:cNvSpPr>
          <p:nvPr/>
        </p:nvSpPr>
        <p:spPr bwMode="auto">
          <a:xfrm>
            <a:off x="7967664" y="2044998"/>
            <a:ext cx="2232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000000"/>
                </a:solidFill>
              </a:rPr>
              <a:t>No additional anti-HER2 therapy</a:t>
            </a:r>
          </a:p>
        </p:txBody>
      </p:sp>
      <p:sp>
        <p:nvSpPr>
          <p:cNvPr id="19" name="Pfeil nach rechts 18"/>
          <p:cNvSpPr/>
          <p:nvPr/>
        </p:nvSpPr>
        <p:spPr>
          <a:xfrm>
            <a:off x="2855913" y="5512099"/>
            <a:ext cx="7561262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086" name="Textfeld 19"/>
          <p:cNvSpPr txBox="1">
            <a:spLocks noChangeArrowheads="1"/>
          </p:cNvSpPr>
          <p:nvPr/>
        </p:nvSpPr>
        <p:spPr bwMode="auto">
          <a:xfrm>
            <a:off x="2711451" y="6015337"/>
            <a:ext cx="288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087" name="Textfeld 20"/>
          <p:cNvSpPr txBox="1">
            <a:spLocks noChangeArrowheads="1"/>
          </p:cNvSpPr>
          <p:nvPr/>
        </p:nvSpPr>
        <p:spPr bwMode="auto">
          <a:xfrm>
            <a:off x="4718051" y="6015337"/>
            <a:ext cx="87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000000"/>
                </a:solidFill>
              </a:rPr>
              <a:t>18-24</a:t>
            </a:r>
          </a:p>
        </p:txBody>
      </p:sp>
      <p:sp>
        <p:nvSpPr>
          <p:cNvPr id="3088" name="Textfeld 21"/>
          <p:cNvSpPr txBox="1">
            <a:spLocks noChangeArrowheads="1"/>
          </p:cNvSpPr>
          <p:nvPr/>
        </p:nvSpPr>
        <p:spPr bwMode="auto">
          <a:xfrm>
            <a:off x="4935538" y="1983086"/>
            <a:ext cx="4492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000000"/>
                </a:solidFill>
              </a:rPr>
              <a:t>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000000"/>
                </a:solidFill>
              </a:rPr>
              <a:t>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000000"/>
                </a:solidFill>
              </a:rPr>
              <a:t>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000000"/>
                </a:solidFill>
              </a:rPr>
              <a:t>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000000"/>
                </a:solidFill>
              </a:rPr>
              <a:t>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000000"/>
                </a:solidFill>
              </a:rPr>
              <a:t>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30" name="Pfeil nach rechts 29"/>
          <p:cNvSpPr/>
          <p:nvPr/>
        </p:nvSpPr>
        <p:spPr>
          <a:xfrm>
            <a:off x="5302250" y="1478261"/>
            <a:ext cx="895350" cy="685800"/>
          </a:xfrm>
          <a:prstGeom prst="rightArrow">
            <a:avLst/>
          </a:prstGeom>
          <a:solidFill>
            <a:srgbClr val="D5007E"/>
          </a:solidFill>
          <a:ln>
            <a:solidFill>
              <a:srgbClr val="D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1" name="Pfeil nach rechts 30"/>
          <p:cNvSpPr/>
          <p:nvPr/>
        </p:nvSpPr>
        <p:spPr>
          <a:xfrm>
            <a:off x="5303838" y="3767436"/>
            <a:ext cx="838200" cy="736600"/>
          </a:xfrm>
          <a:prstGeom prst="rightArrow">
            <a:avLst/>
          </a:prstGeom>
          <a:solidFill>
            <a:srgbClr val="D5007E"/>
          </a:solidFill>
          <a:ln>
            <a:solidFill>
              <a:srgbClr val="D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D5007E"/>
              </a:solidFill>
            </a:endParaRPr>
          </a:p>
        </p:txBody>
      </p:sp>
      <p:sp>
        <p:nvSpPr>
          <p:cNvPr id="3091" name="Textfeld 31"/>
          <p:cNvSpPr txBox="1">
            <a:spLocks noChangeArrowheads="1"/>
          </p:cNvSpPr>
          <p:nvPr/>
        </p:nvSpPr>
        <p:spPr bwMode="auto">
          <a:xfrm>
            <a:off x="9983788" y="6005812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000000"/>
                </a:solidFill>
              </a:rPr>
              <a:t>52</a:t>
            </a:r>
          </a:p>
        </p:txBody>
      </p:sp>
      <p:sp>
        <p:nvSpPr>
          <p:cNvPr id="3092" name="Textfeld 32"/>
          <p:cNvSpPr txBox="1">
            <a:spLocks noChangeArrowheads="1"/>
          </p:cNvSpPr>
          <p:nvPr/>
        </p:nvSpPr>
        <p:spPr bwMode="auto">
          <a:xfrm>
            <a:off x="1703388" y="5512098"/>
            <a:ext cx="792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>
                <a:solidFill>
                  <a:srgbClr val="000000"/>
                </a:solidFill>
              </a:rPr>
              <a:t>months</a:t>
            </a:r>
          </a:p>
        </p:txBody>
      </p:sp>
      <p:sp>
        <p:nvSpPr>
          <p:cNvPr id="3093" name="Textfeld 34"/>
          <p:cNvSpPr txBox="1">
            <a:spLocks noChangeArrowheads="1"/>
          </p:cNvSpPr>
          <p:nvPr/>
        </p:nvSpPr>
        <p:spPr bwMode="auto">
          <a:xfrm>
            <a:off x="2768600" y="2065637"/>
            <a:ext cx="1023938" cy="523875"/>
          </a:xfrm>
          <a:prstGeom prst="rect">
            <a:avLst/>
          </a:prstGeom>
          <a:solidFill>
            <a:srgbClr val="D5007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>
                <a:solidFill>
                  <a:srgbClr val="000000"/>
                </a:solidFill>
              </a:rPr>
              <a:t>Anthra-cycline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784600" y="2064049"/>
            <a:ext cx="1016000" cy="523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dirty="0" err="1">
                <a:solidFill>
                  <a:srgbClr val="000000"/>
                </a:solidFill>
                <a:cs typeface="Arial" charset="0"/>
              </a:rPr>
              <a:t>Taxane</a:t>
            </a:r>
            <a:r>
              <a:rPr lang="de-DE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95" name="Textfeld 36"/>
          <p:cNvSpPr txBox="1">
            <a:spLocks noChangeArrowheads="1"/>
          </p:cNvSpPr>
          <p:nvPr/>
        </p:nvSpPr>
        <p:spPr bwMode="auto">
          <a:xfrm>
            <a:off x="2768600" y="2587924"/>
            <a:ext cx="2032000" cy="3079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>
                <a:solidFill>
                  <a:srgbClr val="000000"/>
                </a:solidFill>
              </a:rPr>
              <a:t>Anti-HER2</a:t>
            </a:r>
          </a:p>
        </p:txBody>
      </p:sp>
      <p:cxnSp>
        <p:nvCxnSpPr>
          <p:cNvPr id="41" name="Gerade Verbindung mit Pfeil 40"/>
          <p:cNvCxnSpPr/>
          <p:nvPr/>
        </p:nvCxnSpPr>
        <p:spPr>
          <a:xfrm flipV="1">
            <a:off x="7248526" y="3742037"/>
            <a:ext cx="720725" cy="515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7248526" y="4257973"/>
            <a:ext cx="720725" cy="6048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8" name="Textfeld 42"/>
          <p:cNvSpPr txBox="1">
            <a:spLocks noChangeArrowheads="1"/>
          </p:cNvSpPr>
          <p:nvPr/>
        </p:nvSpPr>
        <p:spPr bwMode="auto">
          <a:xfrm>
            <a:off x="5281613" y="1622723"/>
            <a:ext cx="792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FFFFFF"/>
                </a:solidFill>
              </a:rPr>
              <a:t>≈50%</a:t>
            </a:r>
          </a:p>
        </p:txBody>
      </p:sp>
      <p:sp>
        <p:nvSpPr>
          <p:cNvPr id="3099" name="Textfeld 43"/>
          <p:cNvSpPr txBox="1">
            <a:spLocks noChangeArrowheads="1"/>
          </p:cNvSpPr>
          <p:nvPr/>
        </p:nvSpPr>
        <p:spPr bwMode="auto">
          <a:xfrm>
            <a:off x="5302250" y="3916662"/>
            <a:ext cx="93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b="1">
                <a:solidFill>
                  <a:srgbClr val="FFFFFF"/>
                </a:solidFill>
              </a:rPr>
              <a:t>≈50%</a:t>
            </a:r>
          </a:p>
        </p:txBody>
      </p:sp>
      <p:cxnSp>
        <p:nvCxnSpPr>
          <p:cNvPr id="5" name="Gerade Verbindung 4"/>
          <p:cNvCxnSpPr/>
          <p:nvPr/>
        </p:nvCxnSpPr>
        <p:spPr>
          <a:xfrm>
            <a:off x="2855913" y="5818487"/>
            <a:ext cx="0" cy="238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5087938" y="5799437"/>
            <a:ext cx="0" cy="238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10199688" y="5799437"/>
            <a:ext cx="0" cy="238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283335" y="411149"/>
            <a:ext cx="579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 err="1">
                <a:solidFill>
                  <a:srgbClr val="DA007E"/>
                </a:solidFill>
              </a:rPr>
              <a:t>Postneoadjuvant</a:t>
            </a:r>
            <a:r>
              <a:rPr lang="de-DE" sz="2800" b="1" dirty="0">
                <a:solidFill>
                  <a:srgbClr val="DA007E"/>
                </a:solidFill>
              </a:rPr>
              <a:t> </a:t>
            </a:r>
            <a:r>
              <a:rPr lang="de-DE" sz="2800" b="1" dirty="0" err="1">
                <a:solidFill>
                  <a:srgbClr val="DA007E"/>
                </a:solidFill>
              </a:rPr>
              <a:t>concept</a:t>
            </a:r>
            <a:r>
              <a:rPr lang="de-DE" sz="2800" b="1" dirty="0">
                <a:solidFill>
                  <a:srgbClr val="DA007E"/>
                </a:solidFill>
              </a:rPr>
              <a:t> </a:t>
            </a:r>
            <a:r>
              <a:rPr lang="de-DE" sz="2800" b="1" dirty="0" err="1">
                <a:solidFill>
                  <a:srgbClr val="DA007E"/>
                </a:solidFill>
              </a:rPr>
              <a:t>for</a:t>
            </a:r>
            <a:r>
              <a:rPr lang="de-DE" sz="2800" b="1" dirty="0">
                <a:solidFill>
                  <a:srgbClr val="DA007E"/>
                </a:solidFill>
              </a:rPr>
              <a:t> HER2+ </a:t>
            </a:r>
            <a:r>
              <a:rPr lang="de-DE" sz="2800" b="1" dirty="0" err="1">
                <a:solidFill>
                  <a:srgbClr val="DA007E"/>
                </a:solidFill>
              </a:rPr>
              <a:t>bc</a:t>
            </a:r>
            <a:endParaRPr lang="de-DE" sz="2800" b="1" dirty="0">
              <a:solidFill>
                <a:srgbClr val="DA00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7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1"/>
          <p:cNvSpPr>
            <a:spLocks noChangeArrowheads="1"/>
          </p:cNvSpPr>
          <p:nvPr/>
        </p:nvSpPr>
        <p:spPr bwMode="gray">
          <a:xfrm>
            <a:off x="3239851" y="1385981"/>
            <a:ext cx="1694325" cy="461665"/>
          </a:xfrm>
          <a:prstGeom prst="roundRect">
            <a:avLst>
              <a:gd name="adj" fmla="val 10057"/>
            </a:avLst>
          </a:prstGeom>
          <a:gradFill flip="none" rotWithShape="1">
            <a:gsLst>
              <a:gs pos="15000">
                <a:srgbClr val="B1A799"/>
              </a:gs>
              <a:gs pos="100000">
                <a:srgbClr val="BFB7AD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 algn="ctr">
            <a:solidFill>
              <a:schemeClr val="bg2">
                <a:lumMod val="85000"/>
              </a:schemeClr>
            </a:solidFill>
            <a:round/>
            <a:headEnd/>
            <a:tailEnd/>
          </a:ln>
          <a:effectLst>
            <a:outerShdw blurRad="190500" dist="38100" dir="10800000" algn="r" rotWithShape="0">
              <a:schemeClr val="accent2">
                <a:alpha val="40000"/>
              </a:schemeClr>
            </a:outerShdw>
          </a:effectLst>
          <a:extLst/>
        </p:spPr>
        <p:txBody>
          <a:bodyPr wrap="none" lIns="144000" tIns="0" rIns="144000" bIns="0" anchor="ctr"/>
          <a:lstStyle/>
          <a:p>
            <a:pPr algn="ctr">
              <a:lnSpc>
                <a:spcPct val="90000"/>
              </a:lnSpc>
              <a:defRPr/>
            </a:pPr>
            <a:endParaRPr lang="en-GB" sz="2200" b="1" dirty="0">
              <a:solidFill>
                <a:srgbClr val="6F625A"/>
              </a:solidFill>
              <a:latin typeface="Calibri"/>
            </a:endParaRPr>
          </a:p>
        </p:txBody>
      </p:sp>
      <p:sp>
        <p:nvSpPr>
          <p:cNvPr id="17409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Katherine: Study Schema</a:t>
            </a:r>
          </a:p>
        </p:txBody>
      </p:sp>
      <p:cxnSp>
        <p:nvCxnSpPr>
          <p:cNvPr id="17410" name="Straight Connector 24"/>
          <p:cNvCxnSpPr>
            <a:cxnSpLocks noChangeShapeType="1"/>
          </p:cNvCxnSpPr>
          <p:nvPr/>
        </p:nvCxnSpPr>
        <p:spPr bwMode="auto">
          <a:xfrm rot="5400000">
            <a:off x="2253889" y="3650457"/>
            <a:ext cx="3624262" cy="3175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Dot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1" name="TextBox 26"/>
          <p:cNvSpPr txBox="1">
            <a:spLocks noChangeArrowheads="1"/>
          </p:cNvSpPr>
          <p:nvPr/>
        </p:nvSpPr>
        <p:spPr bwMode="auto">
          <a:xfrm>
            <a:off x="3384777" y="1385981"/>
            <a:ext cx="1400175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/>
              </a:rPr>
              <a:t>SURGERY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>
            <a:off x="6458130" y="3614714"/>
            <a:ext cx="1785938" cy="48895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/>
            <a:r>
              <a:rPr lang="en-US" sz="2800" b="1" dirty="0">
                <a:solidFill>
                  <a:srgbClr val="FFFFFF"/>
                </a:solidFill>
                <a:latin typeface="Calibri"/>
              </a:rPr>
              <a:t>T-DM1</a:t>
            </a:r>
          </a:p>
        </p:txBody>
      </p:sp>
      <p:sp>
        <p:nvSpPr>
          <p:cNvPr id="17415" name="TextBox 45"/>
          <p:cNvSpPr txBox="1">
            <a:spLocks noChangeArrowheads="1"/>
          </p:cNvSpPr>
          <p:nvPr/>
        </p:nvSpPr>
        <p:spPr bwMode="auto">
          <a:xfrm>
            <a:off x="3895448" y="3083573"/>
            <a:ext cx="1828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6F625A"/>
                </a:solidFill>
                <a:latin typeface="Calibri"/>
              </a:rPr>
              <a:t>Residual</a:t>
            </a:r>
          </a:p>
          <a:p>
            <a:pPr algn="ctr" eaLnBrk="1" hangingPunct="1"/>
            <a:r>
              <a:rPr lang="en-US" sz="2200" b="1">
                <a:solidFill>
                  <a:srgbClr val="6F625A"/>
                </a:solidFill>
                <a:latin typeface="Calibri"/>
              </a:rPr>
              <a:t>invasive  </a:t>
            </a:r>
            <a:r>
              <a:rPr lang="en-US" sz="2200" b="1" dirty="0">
                <a:solidFill>
                  <a:srgbClr val="6F625A"/>
                </a:solidFill>
                <a:latin typeface="Calibri"/>
              </a:rPr>
              <a:t>tumor </a:t>
            </a:r>
          </a:p>
        </p:txBody>
      </p:sp>
      <p:sp>
        <p:nvSpPr>
          <p:cNvPr id="17416" name="TextBox 51"/>
          <p:cNvSpPr txBox="1">
            <a:spLocks noChangeArrowheads="1"/>
          </p:cNvSpPr>
          <p:nvPr/>
        </p:nvSpPr>
        <p:spPr bwMode="auto">
          <a:xfrm>
            <a:off x="476518" y="2680158"/>
            <a:ext cx="3513328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6F625A"/>
                </a:solidFill>
                <a:latin typeface="Calibri"/>
              </a:rPr>
              <a:t>Preoperative therapy:</a:t>
            </a:r>
          </a:p>
          <a:p>
            <a:pPr algn="ctr" eaLnBrk="1" hangingPunct="1"/>
            <a:r>
              <a:rPr lang="en-US" sz="2000" b="1" dirty="0" err="1">
                <a:solidFill>
                  <a:srgbClr val="6F625A"/>
                </a:solidFill>
                <a:latin typeface="Calibri"/>
              </a:rPr>
              <a:t>Trastuzumab</a:t>
            </a:r>
            <a:r>
              <a:rPr lang="en-US" sz="2000" b="1" dirty="0">
                <a:solidFill>
                  <a:srgbClr val="6F625A"/>
                </a:solidFill>
                <a:latin typeface="Calibri"/>
              </a:rPr>
              <a:t>/</a:t>
            </a:r>
            <a:br>
              <a:rPr lang="en-US" sz="2000" b="1" dirty="0">
                <a:solidFill>
                  <a:srgbClr val="6F625A"/>
                </a:solidFill>
                <a:latin typeface="Calibri"/>
              </a:rPr>
            </a:br>
            <a:r>
              <a:rPr lang="en-US" sz="2000" b="1" dirty="0" err="1">
                <a:solidFill>
                  <a:srgbClr val="6F625A"/>
                </a:solidFill>
                <a:latin typeface="Calibri"/>
              </a:rPr>
              <a:t>Taxane</a:t>
            </a:r>
            <a:r>
              <a:rPr lang="en-US" sz="2000" b="1" dirty="0">
                <a:solidFill>
                  <a:srgbClr val="6F625A"/>
                </a:solidFill>
                <a:latin typeface="Calibri"/>
              </a:rPr>
              <a:t> ± </a:t>
            </a:r>
            <a:r>
              <a:rPr lang="en-US" sz="2000" b="1" dirty="0" err="1">
                <a:solidFill>
                  <a:srgbClr val="6F625A"/>
                </a:solidFill>
                <a:latin typeface="Calibri"/>
              </a:rPr>
              <a:t>Anthracycline</a:t>
            </a:r>
            <a:endParaRPr lang="en-US" sz="2000" b="1" dirty="0">
              <a:solidFill>
                <a:srgbClr val="6F625A"/>
              </a:solidFill>
              <a:latin typeface="Calibri"/>
            </a:endParaRPr>
          </a:p>
          <a:p>
            <a:pPr algn="ctr" eaLnBrk="1" hangingPunct="1"/>
            <a:endParaRPr lang="en-US" sz="2000" b="1" dirty="0">
              <a:solidFill>
                <a:srgbClr val="6F625A"/>
              </a:solidFill>
              <a:latin typeface="Calibri"/>
            </a:endParaRPr>
          </a:p>
        </p:txBody>
      </p:sp>
      <p:cxnSp>
        <p:nvCxnSpPr>
          <p:cNvPr id="17419" name="Straight Arrow Connector 25"/>
          <p:cNvCxnSpPr>
            <a:cxnSpLocks noChangeShapeType="1"/>
          </p:cNvCxnSpPr>
          <p:nvPr/>
        </p:nvCxnSpPr>
        <p:spPr bwMode="auto">
          <a:xfrm flipV="1">
            <a:off x="5509088" y="3045200"/>
            <a:ext cx="7620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20" name="Straight Arrow Connector 27"/>
          <p:cNvCxnSpPr>
            <a:cxnSpLocks noChangeShapeType="1"/>
          </p:cNvCxnSpPr>
          <p:nvPr/>
        </p:nvCxnSpPr>
        <p:spPr bwMode="auto">
          <a:xfrm>
            <a:off x="5509089" y="3484470"/>
            <a:ext cx="737535" cy="34392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21" name="TextBox 51"/>
          <p:cNvSpPr txBox="1">
            <a:spLocks noChangeArrowheads="1"/>
          </p:cNvSpPr>
          <p:nvPr/>
        </p:nvSpPr>
        <p:spPr bwMode="auto">
          <a:xfrm>
            <a:off x="6890197" y="4371975"/>
            <a:ext cx="5074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6F625A"/>
                </a:solidFill>
                <a:latin typeface="Calibri"/>
              </a:rPr>
              <a:t>Radiation per standard guidance; hormone therapy if ER or </a:t>
            </a:r>
            <a:r>
              <a:rPr lang="en-US" sz="2000" b="1" dirty="0" err="1">
                <a:solidFill>
                  <a:srgbClr val="6F625A"/>
                </a:solidFill>
                <a:latin typeface="Calibri"/>
              </a:rPr>
              <a:t>PgR</a:t>
            </a:r>
            <a:r>
              <a:rPr lang="en-US" sz="2000" b="1" dirty="0">
                <a:solidFill>
                  <a:srgbClr val="6F625A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6F625A"/>
                </a:solidFill>
                <a:latin typeface="Calibri"/>
              </a:rPr>
              <a:t>pos</a:t>
            </a:r>
            <a:endParaRPr lang="en-US" sz="2000" b="1" dirty="0">
              <a:solidFill>
                <a:srgbClr val="6F625A"/>
              </a:solidFill>
              <a:latin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31503" y="5929536"/>
            <a:ext cx="3153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Geyer C et al. SABCS 2013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374656" y="2680159"/>
            <a:ext cx="3105721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 err="1">
                <a:solidFill>
                  <a:srgbClr val="000000"/>
                </a:solidFill>
              </a:rPr>
              <a:t>Trastuzumab</a:t>
            </a:r>
            <a:r>
              <a:rPr lang="de-DE" sz="32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4734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03388" y="332656"/>
            <a:ext cx="8785225" cy="648072"/>
          </a:xfrm>
        </p:spPr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1631504" y="980729"/>
            <a:ext cx="9036496" cy="4525963"/>
          </a:xfrm>
        </p:spPr>
        <p:txBody>
          <a:bodyPr/>
          <a:lstStyle/>
          <a:p>
            <a:r>
              <a:rPr lang="de-DE" sz="2800" dirty="0"/>
              <a:t>Double-blockade</a:t>
            </a:r>
          </a:p>
          <a:p>
            <a:pPr marL="855794" lvl="1" indent="-456867">
              <a:buFont typeface="Arial" panose="020B0604020202020204" pitchFamily="34" charset="0"/>
              <a:buChar char="•"/>
            </a:pPr>
            <a:r>
              <a:rPr lang="de-DE" sz="2400" dirty="0" err="1"/>
              <a:t>Significantly</a:t>
            </a:r>
            <a:r>
              <a:rPr lang="de-DE" sz="2400" dirty="0"/>
              <a:t> </a:t>
            </a:r>
            <a:r>
              <a:rPr lang="de-DE" sz="2400" dirty="0" err="1"/>
              <a:t>higher</a:t>
            </a:r>
            <a:r>
              <a:rPr lang="de-DE" sz="2400" dirty="0"/>
              <a:t> </a:t>
            </a:r>
            <a:r>
              <a:rPr lang="de-DE" sz="2400" dirty="0" err="1"/>
              <a:t>pCR</a:t>
            </a:r>
            <a:r>
              <a:rPr lang="de-DE" sz="2400" dirty="0"/>
              <a:t> </a:t>
            </a:r>
            <a:r>
              <a:rPr lang="de-DE" sz="2400" dirty="0" err="1"/>
              <a:t>rates</a:t>
            </a:r>
            <a:endParaRPr lang="de-DE" sz="2400" dirty="0"/>
          </a:p>
          <a:p>
            <a:pPr marL="855794" lvl="1" indent="-456867">
              <a:buFont typeface="Arial" panose="020B0604020202020204" pitchFamily="34" charset="0"/>
              <a:buChar char="•"/>
            </a:pPr>
            <a:r>
              <a:rPr lang="de-DE" sz="2400" dirty="0"/>
              <a:t>ER+: double-blockade +ER </a:t>
            </a:r>
            <a:r>
              <a:rPr lang="de-DE" sz="2400" dirty="0" err="1"/>
              <a:t>treatment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sole</a:t>
            </a:r>
            <a:r>
              <a:rPr lang="de-DE" sz="2400" dirty="0"/>
              <a:t> </a:t>
            </a:r>
            <a:r>
              <a:rPr lang="de-DE" sz="2400" dirty="0" err="1"/>
              <a:t>therapy</a:t>
            </a:r>
            <a:r>
              <a:rPr lang="de-DE" sz="2400" dirty="0"/>
              <a:t>?</a:t>
            </a:r>
          </a:p>
          <a:p>
            <a:pPr marL="855794" lvl="1" indent="-456867">
              <a:buFont typeface="Arial" panose="020B0604020202020204" pitchFamily="34" charset="0"/>
              <a:buChar char="•"/>
            </a:pPr>
            <a:r>
              <a:rPr lang="de-DE" sz="2400" i="1" dirty="0"/>
              <a:t>PIK3CA</a:t>
            </a:r>
            <a:r>
              <a:rPr lang="de-DE" sz="2400" dirty="0"/>
              <a:t> </a:t>
            </a:r>
            <a:r>
              <a:rPr lang="de-DE" sz="2400" dirty="0" err="1"/>
              <a:t>genotype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associated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significant</a:t>
            </a:r>
            <a:r>
              <a:rPr lang="de-DE" sz="2400" dirty="0"/>
              <a:t> </a:t>
            </a:r>
            <a:r>
              <a:rPr lang="de-DE" sz="2400" dirty="0" err="1"/>
              <a:t>lower</a:t>
            </a:r>
            <a:r>
              <a:rPr lang="de-DE" sz="2400" dirty="0"/>
              <a:t> </a:t>
            </a:r>
            <a:r>
              <a:rPr lang="de-DE" sz="2400" dirty="0" err="1"/>
              <a:t>pCR</a:t>
            </a:r>
            <a:r>
              <a:rPr lang="de-DE" sz="2400" dirty="0"/>
              <a:t> </a:t>
            </a:r>
            <a:r>
              <a:rPr lang="de-DE" sz="2400" dirty="0" err="1"/>
              <a:t>rates</a:t>
            </a:r>
            <a:endParaRPr lang="de-DE" sz="2400" dirty="0"/>
          </a:p>
          <a:p>
            <a:r>
              <a:rPr lang="de-DE" sz="2800" dirty="0" err="1"/>
              <a:t>Predictors</a:t>
            </a:r>
            <a:endParaRPr lang="de-DE" sz="2800" dirty="0"/>
          </a:p>
          <a:p>
            <a:pPr marL="855794" lvl="1" indent="-456867">
              <a:buFont typeface="Arial" panose="020B0604020202020204" pitchFamily="34" charset="0"/>
              <a:buChar char="•"/>
            </a:pPr>
            <a:r>
              <a:rPr lang="de-DE" sz="2400" dirty="0"/>
              <a:t>ER-status</a:t>
            </a:r>
          </a:p>
          <a:p>
            <a:pPr marL="855794" lvl="1" indent="-456867">
              <a:buFont typeface="Arial" panose="020B0604020202020204" pitchFamily="34" charset="0"/>
              <a:buChar char="•"/>
            </a:pPr>
            <a:r>
              <a:rPr lang="de-DE" sz="2400" i="1" dirty="0"/>
              <a:t>PIK3CA</a:t>
            </a:r>
            <a:r>
              <a:rPr lang="de-DE" sz="2400" dirty="0"/>
              <a:t> </a:t>
            </a:r>
            <a:r>
              <a:rPr lang="de-DE" sz="2400" dirty="0" err="1"/>
              <a:t>status</a:t>
            </a:r>
            <a:endParaRPr lang="de-DE" sz="2400" dirty="0"/>
          </a:p>
          <a:p>
            <a:pPr marL="855794" lvl="1" indent="-456867">
              <a:buFont typeface="Arial" panose="020B0604020202020204" pitchFamily="34" charset="0"/>
              <a:buChar char="•"/>
            </a:pPr>
            <a:r>
              <a:rPr lang="de-DE" sz="2400" dirty="0"/>
              <a:t>TILs</a:t>
            </a:r>
          </a:p>
          <a:p>
            <a:pPr marL="456867" indent="-456867">
              <a:buFont typeface="Arial" panose="020B0604020202020204" pitchFamily="34" charset="0"/>
              <a:buChar char="•"/>
            </a:pPr>
            <a:r>
              <a:rPr lang="de-DE" sz="2800" dirty="0"/>
              <a:t>Study Designs</a:t>
            </a:r>
          </a:p>
          <a:p>
            <a:pPr marL="855794" lvl="1" indent="-456867">
              <a:buFont typeface="Arial" panose="020B0604020202020204" pitchFamily="34" charset="0"/>
              <a:buChar char="•"/>
            </a:pPr>
            <a:r>
              <a:rPr lang="de-DE" sz="2400" dirty="0" err="1"/>
              <a:t>Window-of</a:t>
            </a:r>
            <a:r>
              <a:rPr lang="de-DE" sz="2400" dirty="0"/>
              <a:t> </a:t>
            </a:r>
            <a:r>
              <a:rPr lang="de-DE" sz="2400" dirty="0" err="1"/>
              <a:t>opportunity</a:t>
            </a:r>
            <a:r>
              <a:rPr lang="de-DE" sz="2400" dirty="0"/>
              <a:t> </a:t>
            </a:r>
            <a:r>
              <a:rPr lang="de-DE" sz="2400" dirty="0" err="1"/>
              <a:t>studies</a:t>
            </a:r>
            <a:endParaRPr lang="de-DE" sz="2400" dirty="0"/>
          </a:p>
          <a:p>
            <a:pPr marL="855794" lvl="1" indent="-456867">
              <a:buFont typeface="Arial" panose="020B0604020202020204" pitchFamily="34" charset="0"/>
              <a:buChar char="•"/>
            </a:pPr>
            <a:r>
              <a:rPr lang="de-DE" sz="2400" dirty="0"/>
              <a:t>Post-</a:t>
            </a:r>
            <a:r>
              <a:rPr lang="de-DE" sz="2400" dirty="0" err="1"/>
              <a:t>neoadjuvant</a:t>
            </a:r>
            <a:r>
              <a:rPr lang="de-DE" sz="2400" dirty="0"/>
              <a:t> </a:t>
            </a:r>
            <a:r>
              <a:rPr lang="de-DE" sz="2400" dirty="0" err="1"/>
              <a:t>studies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new</a:t>
            </a:r>
            <a:r>
              <a:rPr lang="de-DE" sz="2400" dirty="0"/>
              <a:t> </a:t>
            </a:r>
            <a:r>
              <a:rPr lang="de-DE" sz="2400" dirty="0" err="1"/>
              <a:t>treatment</a:t>
            </a:r>
            <a:r>
              <a:rPr lang="de-DE" sz="2400" dirty="0"/>
              <a:t> </a:t>
            </a:r>
            <a:r>
              <a:rPr lang="de-DE" sz="2400" dirty="0" err="1"/>
              <a:t>options</a:t>
            </a:r>
            <a:endParaRPr lang="de-DE" sz="24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xmlns="" val="31328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19" y="0"/>
            <a:ext cx="9146004" cy="68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61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086"/>
          <a:stretch/>
        </p:blipFill>
        <p:spPr>
          <a:xfrm>
            <a:off x="106322" y="0"/>
            <a:ext cx="6217205" cy="6046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894"/>
          <a:stretch/>
        </p:blipFill>
        <p:spPr>
          <a:xfrm>
            <a:off x="6323527" y="1004552"/>
            <a:ext cx="5726806" cy="45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1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70"/>
          <a:stretch/>
        </p:blipFill>
        <p:spPr>
          <a:xfrm>
            <a:off x="6313940" y="811365"/>
            <a:ext cx="5878060" cy="4392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930"/>
          <a:stretch/>
        </p:blipFill>
        <p:spPr>
          <a:xfrm>
            <a:off x="29046" y="772732"/>
            <a:ext cx="6436146" cy="4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57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61" y="33200"/>
            <a:ext cx="8782485" cy="65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217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133"/>
          <a:stretch/>
        </p:blipFill>
        <p:spPr>
          <a:xfrm>
            <a:off x="476518" y="51515"/>
            <a:ext cx="10109915" cy="67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26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07" y="229770"/>
            <a:ext cx="6346316" cy="435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316" y="1021730"/>
            <a:ext cx="6626373" cy="468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996" y="2426278"/>
            <a:ext cx="8485459" cy="39887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66643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2133600" y="416010"/>
            <a:ext cx="2866948" cy="650790"/>
            <a:chOff x="1404552" y="492210"/>
            <a:chExt cx="2866948" cy="650790"/>
          </a:xfrm>
        </p:grpSpPr>
        <p:sp>
          <p:nvSpPr>
            <p:cNvPr id="77" name="Rounded Rectangle 76"/>
            <p:cNvSpPr/>
            <p:nvPr/>
          </p:nvSpPr>
          <p:spPr bwMode="auto">
            <a:xfrm>
              <a:off x="1404552" y="492210"/>
              <a:ext cx="2866948" cy="650790"/>
            </a:xfrm>
            <a:prstGeom prst="roundRect">
              <a:avLst>
                <a:gd name="adj" fmla="val 43198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524000" y="550880"/>
              <a:ext cx="26645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cs typeface="Arial" charset="0"/>
                </a:rPr>
                <a:t>HER2 inhibition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170428" y="432486"/>
            <a:ext cx="2659372" cy="634314"/>
            <a:chOff x="5807676" y="506628"/>
            <a:chExt cx="2659372" cy="634314"/>
          </a:xfrm>
        </p:grpSpPr>
        <p:sp>
          <p:nvSpPr>
            <p:cNvPr id="108" name="TextBox 107"/>
            <p:cNvSpPr txBox="1"/>
            <p:nvPr/>
          </p:nvSpPr>
          <p:spPr>
            <a:xfrm>
              <a:off x="5943600" y="550880"/>
              <a:ext cx="2523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cs typeface="Arial" charset="0"/>
                </a:rPr>
                <a:t>HER2 homing </a:t>
              </a:r>
            </a:p>
          </p:txBody>
        </p:sp>
        <p:sp>
          <p:nvSpPr>
            <p:cNvPr id="109" name="Rounded Rectangle 108"/>
            <p:cNvSpPr/>
            <p:nvPr/>
          </p:nvSpPr>
          <p:spPr bwMode="auto">
            <a:xfrm>
              <a:off x="5807676" y="506628"/>
              <a:ext cx="2590800" cy="634314"/>
            </a:xfrm>
            <a:prstGeom prst="roundRect">
              <a:avLst>
                <a:gd name="adj" fmla="val 43198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  <a:cs typeface="Arial" charset="0"/>
              </a:endParaRPr>
            </a:p>
          </p:txBody>
        </p:sp>
      </p:grpSp>
      <p:pic>
        <p:nvPicPr>
          <p:cNvPr id="9218" name="Picture 2" descr="D:\Home Office\HER2 imag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84" t="5950" r="3128" b="29986"/>
          <a:stretch/>
        </p:blipFill>
        <p:spPr bwMode="auto">
          <a:xfrm>
            <a:off x="1859692" y="1894703"/>
            <a:ext cx="7331676" cy="29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oup 88"/>
          <p:cNvGrpSpPr/>
          <p:nvPr/>
        </p:nvGrpSpPr>
        <p:grpSpPr>
          <a:xfrm>
            <a:off x="7086601" y="1752600"/>
            <a:ext cx="2503365" cy="4748846"/>
            <a:chOff x="5562600" y="1752600"/>
            <a:chExt cx="2503365" cy="4748846"/>
          </a:xfrm>
        </p:grpSpPr>
        <p:sp>
          <p:nvSpPr>
            <p:cNvPr id="95" name="Freeform 89"/>
            <p:cNvSpPr>
              <a:spLocks/>
            </p:cNvSpPr>
            <p:nvPr/>
          </p:nvSpPr>
          <p:spPr bwMode="auto">
            <a:xfrm>
              <a:off x="5562600" y="1752600"/>
              <a:ext cx="2503365" cy="4748846"/>
            </a:xfrm>
            <a:custGeom>
              <a:avLst/>
              <a:gdLst>
                <a:gd name="T0" fmla="*/ 300 w 545"/>
                <a:gd name="T1" fmla="*/ 238 h 1966"/>
                <a:gd name="T2" fmla="*/ 322 w 545"/>
                <a:gd name="T3" fmla="*/ 191 h 1966"/>
                <a:gd name="T4" fmla="*/ 343 w 545"/>
                <a:gd name="T5" fmla="*/ 88 h 1966"/>
                <a:gd name="T6" fmla="*/ 309 w 545"/>
                <a:gd name="T7" fmla="*/ 22 h 1966"/>
                <a:gd name="T8" fmla="*/ 205 w 545"/>
                <a:gd name="T9" fmla="*/ 11 h 1966"/>
                <a:gd name="T10" fmla="*/ 174 w 545"/>
                <a:gd name="T11" fmla="*/ 89 h 1966"/>
                <a:gd name="T12" fmla="*/ 195 w 545"/>
                <a:gd name="T13" fmla="*/ 193 h 1966"/>
                <a:gd name="T14" fmla="*/ 213 w 545"/>
                <a:gd name="T15" fmla="*/ 238 h 1966"/>
                <a:gd name="T16" fmla="*/ 205 w 545"/>
                <a:gd name="T17" fmla="*/ 293 h 1966"/>
                <a:gd name="T18" fmla="*/ 144 w 545"/>
                <a:gd name="T19" fmla="*/ 340 h 1966"/>
                <a:gd name="T20" fmla="*/ 52 w 545"/>
                <a:gd name="T21" fmla="*/ 419 h 1966"/>
                <a:gd name="T22" fmla="*/ 4 w 545"/>
                <a:gd name="T23" fmla="*/ 683 h 1966"/>
                <a:gd name="T24" fmla="*/ 26 w 545"/>
                <a:gd name="T25" fmla="*/ 917 h 1966"/>
                <a:gd name="T26" fmla="*/ 6 w 545"/>
                <a:gd name="T27" fmla="*/ 995 h 1966"/>
                <a:gd name="T28" fmla="*/ 42 w 545"/>
                <a:gd name="T29" fmla="*/ 1015 h 1966"/>
                <a:gd name="T30" fmla="*/ 72 w 545"/>
                <a:gd name="T31" fmla="*/ 981 h 1966"/>
                <a:gd name="T32" fmla="*/ 74 w 545"/>
                <a:gd name="T33" fmla="*/ 929 h 1966"/>
                <a:gd name="T34" fmla="*/ 76 w 545"/>
                <a:gd name="T35" fmla="*/ 691 h 1966"/>
                <a:gd name="T36" fmla="*/ 99 w 545"/>
                <a:gd name="T37" fmla="*/ 531 h 1966"/>
                <a:gd name="T38" fmla="*/ 135 w 545"/>
                <a:gd name="T39" fmla="*/ 660 h 1966"/>
                <a:gd name="T40" fmla="*/ 132 w 545"/>
                <a:gd name="T41" fmla="*/ 811 h 1966"/>
                <a:gd name="T42" fmla="*/ 100 w 545"/>
                <a:gd name="T43" fmla="*/ 953 h 1966"/>
                <a:gd name="T44" fmla="*/ 91 w 545"/>
                <a:gd name="T45" fmla="*/ 1121 h 1966"/>
                <a:gd name="T46" fmla="*/ 112 w 545"/>
                <a:gd name="T47" fmla="*/ 1417 h 1966"/>
                <a:gd name="T48" fmla="*/ 108 w 545"/>
                <a:gd name="T49" fmla="*/ 1623 h 1966"/>
                <a:gd name="T50" fmla="*/ 135 w 545"/>
                <a:gd name="T51" fmla="*/ 1837 h 1966"/>
                <a:gd name="T52" fmla="*/ 102 w 545"/>
                <a:gd name="T53" fmla="*/ 1917 h 1966"/>
                <a:gd name="T54" fmla="*/ 156 w 545"/>
                <a:gd name="T55" fmla="*/ 1964 h 1966"/>
                <a:gd name="T56" fmla="*/ 201 w 545"/>
                <a:gd name="T57" fmla="*/ 1906 h 1966"/>
                <a:gd name="T58" fmla="*/ 204 w 545"/>
                <a:gd name="T59" fmla="*/ 1845 h 1966"/>
                <a:gd name="T60" fmla="*/ 195 w 545"/>
                <a:gd name="T61" fmla="*/ 1787 h 1966"/>
                <a:gd name="T62" fmla="*/ 234 w 545"/>
                <a:gd name="T63" fmla="*/ 1493 h 1966"/>
                <a:gd name="T64" fmla="*/ 231 w 545"/>
                <a:gd name="T65" fmla="*/ 1234 h 1966"/>
                <a:gd name="T66" fmla="*/ 265 w 545"/>
                <a:gd name="T67" fmla="*/ 1031 h 1966"/>
                <a:gd name="T68" fmla="*/ 306 w 545"/>
                <a:gd name="T69" fmla="*/ 1250 h 1966"/>
                <a:gd name="T70" fmla="*/ 306 w 545"/>
                <a:gd name="T71" fmla="*/ 1499 h 1966"/>
                <a:gd name="T72" fmla="*/ 342 w 545"/>
                <a:gd name="T73" fmla="*/ 1811 h 1966"/>
                <a:gd name="T74" fmla="*/ 336 w 545"/>
                <a:gd name="T75" fmla="*/ 1895 h 1966"/>
                <a:gd name="T76" fmla="*/ 402 w 545"/>
                <a:gd name="T77" fmla="*/ 1946 h 1966"/>
                <a:gd name="T78" fmla="*/ 438 w 545"/>
                <a:gd name="T79" fmla="*/ 1885 h 1966"/>
                <a:gd name="T80" fmla="*/ 417 w 545"/>
                <a:gd name="T81" fmla="*/ 1803 h 1966"/>
                <a:gd name="T82" fmla="*/ 429 w 545"/>
                <a:gd name="T83" fmla="*/ 1583 h 1966"/>
                <a:gd name="T84" fmla="*/ 411 w 545"/>
                <a:gd name="T85" fmla="*/ 1427 h 1966"/>
                <a:gd name="T86" fmla="*/ 451 w 545"/>
                <a:gd name="T87" fmla="*/ 1130 h 1966"/>
                <a:gd name="T88" fmla="*/ 454 w 545"/>
                <a:gd name="T89" fmla="*/ 974 h 1966"/>
                <a:gd name="T90" fmla="*/ 411 w 545"/>
                <a:gd name="T91" fmla="*/ 826 h 1966"/>
                <a:gd name="T92" fmla="*/ 402 w 545"/>
                <a:gd name="T93" fmla="*/ 655 h 1966"/>
                <a:gd name="T94" fmla="*/ 429 w 545"/>
                <a:gd name="T95" fmla="*/ 538 h 1966"/>
                <a:gd name="T96" fmla="*/ 460 w 545"/>
                <a:gd name="T97" fmla="*/ 717 h 1966"/>
                <a:gd name="T98" fmla="*/ 480 w 545"/>
                <a:gd name="T99" fmla="*/ 935 h 1966"/>
                <a:gd name="T100" fmla="*/ 474 w 545"/>
                <a:gd name="T101" fmla="*/ 997 h 1966"/>
                <a:gd name="T102" fmla="*/ 524 w 545"/>
                <a:gd name="T103" fmla="*/ 1025 h 1966"/>
                <a:gd name="T104" fmla="*/ 544 w 545"/>
                <a:gd name="T105" fmla="*/ 993 h 1966"/>
                <a:gd name="T106" fmla="*/ 530 w 545"/>
                <a:gd name="T107" fmla="*/ 933 h 1966"/>
                <a:gd name="T108" fmla="*/ 530 w 545"/>
                <a:gd name="T109" fmla="*/ 669 h 1966"/>
                <a:gd name="T110" fmla="*/ 462 w 545"/>
                <a:gd name="T111" fmla="*/ 407 h 1966"/>
                <a:gd name="T112" fmla="*/ 369 w 545"/>
                <a:gd name="T113" fmla="*/ 332 h 1966"/>
                <a:gd name="T114" fmla="*/ 304 w 545"/>
                <a:gd name="T115" fmla="*/ 290 h 1966"/>
                <a:gd name="T116" fmla="*/ 300 w 545"/>
                <a:gd name="T117" fmla="*/ 238 h 19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5"/>
                <a:gd name="T178" fmla="*/ 0 h 1966"/>
                <a:gd name="T179" fmla="*/ 545 w 545"/>
                <a:gd name="T180" fmla="*/ 1966 h 1966"/>
                <a:gd name="connsiteX0" fmla="*/ 5440 w 9917"/>
                <a:gd name="connsiteY0" fmla="*/ 1181 h 9960"/>
                <a:gd name="connsiteX1" fmla="*/ 5843 w 9917"/>
                <a:gd name="connsiteY1" fmla="*/ 942 h 9960"/>
                <a:gd name="connsiteX2" fmla="*/ 6229 w 9917"/>
                <a:gd name="connsiteY2" fmla="*/ 418 h 9960"/>
                <a:gd name="connsiteX3" fmla="*/ 5605 w 9917"/>
                <a:gd name="connsiteY3" fmla="*/ 82 h 9960"/>
                <a:gd name="connsiteX4" fmla="*/ 3696 w 9917"/>
                <a:gd name="connsiteY4" fmla="*/ 26 h 9960"/>
                <a:gd name="connsiteX5" fmla="*/ 3128 w 9917"/>
                <a:gd name="connsiteY5" fmla="*/ 423 h 9960"/>
                <a:gd name="connsiteX6" fmla="*/ 3513 w 9917"/>
                <a:gd name="connsiteY6" fmla="*/ 952 h 9960"/>
                <a:gd name="connsiteX7" fmla="*/ 3843 w 9917"/>
                <a:gd name="connsiteY7" fmla="*/ 1181 h 9960"/>
                <a:gd name="connsiteX8" fmla="*/ 3696 w 9917"/>
                <a:gd name="connsiteY8" fmla="*/ 1460 h 9960"/>
                <a:gd name="connsiteX9" fmla="*/ 2577 w 9917"/>
                <a:gd name="connsiteY9" fmla="*/ 1699 h 9960"/>
                <a:gd name="connsiteX10" fmla="*/ 889 w 9917"/>
                <a:gd name="connsiteY10" fmla="*/ 2101 h 9960"/>
                <a:gd name="connsiteX11" fmla="*/ 8 w 9917"/>
                <a:gd name="connsiteY11" fmla="*/ 3444 h 9960"/>
                <a:gd name="connsiteX12" fmla="*/ 412 w 9917"/>
                <a:gd name="connsiteY12" fmla="*/ 4634 h 9960"/>
                <a:gd name="connsiteX13" fmla="*/ 45 w 9917"/>
                <a:gd name="connsiteY13" fmla="*/ 5031 h 9960"/>
                <a:gd name="connsiteX14" fmla="*/ 706 w 9917"/>
                <a:gd name="connsiteY14" fmla="*/ 5133 h 9960"/>
                <a:gd name="connsiteX15" fmla="*/ 1256 w 9917"/>
                <a:gd name="connsiteY15" fmla="*/ 4960 h 9960"/>
                <a:gd name="connsiteX16" fmla="*/ 1293 w 9917"/>
                <a:gd name="connsiteY16" fmla="*/ 4695 h 9960"/>
                <a:gd name="connsiteX17" fmla="*/ 1329 w 9917"/>
                <a:gd name="connsiteY17" fmla="*/ 3485 h 9960"/>
                <a:gd name="connsiteX18" fmla="*/ 1752 w 9917"/>
                <a:gd name="connsiteY18" fmla="*/ 2671 h 9960"/>
                <a:gd name="connsiteX19" fmla="*/ 2412 w 9917"/>
                <a:gd name="connsiteY19" fmla="*/ 3327 h 9960"/>
                <a:gd name="connsiteX20" fmla="*/ 2357 w 9917"/>
                <a:gd name="connsiteY20" fmla="*/ 4095 h 9960"/>
                <a:gd name="connsiteX21" fmla="*/ 1770 w 9917"/>
                <a:gd name="connsiteY21" fmla="*/ 4817 h 9960"/>
                <a:gd name="connsiteX22" fmla="*/ 1605 w 9917"/>
                <a:gd name="connsiteY22" fmla="*/ 5672 h 9960"/>
                <a:gd name="connsiteX23" fmla="*/ 1990 w 9917"/>
                <a:gd name="connsiteY23" fmla="*/ 7178 h 9960"/>
                <a:gd name="connsiteX24" fmla="*/ 1917 w 9917"/>
                <a:gd name="connsiteY24" fmla="*/ 8225 h 9960"/>
                <a:gd name="connsiteX25" fmla="*/ 2412 w 9917"/>
                <a:gd name="connsiteY25" fmla="*/ 9314 h 9960"/>
                <a:gd name="connsiteX26" fmla="*/ 1807 w 9917"/>
                <a:gd name="connsiteY26" fmla="*/ 9721 h 9960"/>
                <a:gd name="connsiteX27" fmla="*/ 2797 w 9917"/>
                <a:gd name="connsiteY27" fmla="*/ 9960 h 9960"/>
                <a:gd name="connsiteX28" fmla="*/ 3678 w 9917"/>
                <a:gd name="connsiteY28" fmla="*/ 9355 h 9960"/>
                <a:gd name="connsiteX29" fmla="*/ 3513 w 9917"/>
                <a:gd name="connsiteY29" fmla="*/ 9060 h 9960"/>
                <a:gd name="connsiteX30" fmla="*/ 4229 w 9917"/>
                <a:gd name="connsiteY30" fmla="*/ 7564 h 9960"/>
                <a:gd name="connsiteX31" fmla="*/ 4174 w 9917"/>
                <a:gd name="connsiteY31" fmla="*/ 6247 h 9960"/>
                <a:gd name="connsiteX32" fmla="*/ 4797 w 9917"/>
                <a:gd name="connsiteY32" fmla="*/ 5214 h 9960"/>
                <a:gd name="connsiteX33" fmla="*/ 5550 w 9917"/>
                <a:gd name="connsiteY33" fmla="*/ 6328 h 9960"/>
                <a:gd name="connsiteX34" fmla="*/ 5550 w 9917"/>
                <a:gd name="connsiteY34" fmla="*/ 7595 h 9960"/>
                <a:gd name="connsiteX35" fmla="*/ 6210 w 9917"/>
                <a:gd name="connsiteY35" fmla="*/ 9182 h 9960"/>
                <a:gd name="connsiteX36" fmla="*/ 6100 w 9917"/>
                <a:gd name="connsiteY36" fmla="*/ 9609 h 9960"/>
                <a:gd name="connsiteX37" fmla="*/ 7311 w 9917"/>
                <a:gd name="connsiteY37" fmla="*/ 9868 h 9960"/>
                <a:gd name="connsiteX38" fmla="*/ 7972 w 9917"/>
                <a:gd name="connsiteY38" fmla="*/ 9558 h 9960"/>
                <a:gd name="connsiteX39" fmla="*/ 7586 w 9917"/>
                <a:gd name="connsiteY39" fmla="*/ 9141 h 9960"/>
                <a:gd name="connsiteX40" fmla="*/ 7807 w 9917"/>
                <a:gd name="connsiteY40" fmla="*/ 8022 h 9960"/>
                <a:gd name="connsiteX41" fmla="*/ 7476 w 9917"/>
                <a:gd name="connsiteY41" fmla="*/ 7228 h 9960"/>
                <a:gd name="connsiteX42" fmla="*/ 8210 w 9917"/>
                <a:gd name="connsiteY42" fmla="*/ 5718 h 9960"/>
                <a:gd name="connsiteX43" fmla="*/ 8265 w 9917"/>
                <a:gd name="connsiteY43" fmla="*/ 4924 h 9960"/>
                <a:gd name="connsiteX44" fmla="*/ 7476 w 9917"/>
                <a:gd name="connsiteY44" fmla="*/ 4171 h 9960"/>
                <a:gd name="connsiteX45" fmla="*/ 7311 w 9917"/>
                <a:gd name="connsiteY45" fmla="*/ 3302 h 9960"/>
                <a:gd name="connsiteX46" fmla="*/ 7807 w 9917"/>
                <a:gd name="connsiteY46" fmla="*/ 2707 h 9960"/>
                <a:gd name="connsiteX47" fmla="*/ 8375 w 9917"/>
                <a:gd name="connsiteY47" fmla="*/ 3617 h 9960"/>
                <a:gd name="connsiteX48" fmla="*/ 8742 w 9917"/>
                <a:gd name="connsiteY48" fmla="*/ 4726 h 9960"/>
                <a:gd name="connsiteX49" fmla="*/ 8632 w 9917"/>
                <a:gd name="connsiteY49" fmla="*/ 5041 h 9960"/>
                <a:gd name="connsiteX50" fmla="*/ 9550 w 9917"/>
                <a:gd name="connsiteY50" fmla="*/ 5184 h 9960"/>
                <a:gd name="connsiteX51" fmla="*/ 9917 w 9917"/>
                <a:gd name="connsiteY51" fmla="*/ 5021 h 9960"/>
                <a:gd name="connsiteX52" fmla="*/ 9660 w 9917"/>
                <a:gd name="connsiteY52" fmla="*/ 4716 h 9960"/>
                <a:gd name="connsiteX53" fmla="*/ 9660 w 9917"/>
                <a:gd name="connsiteY53" fmla="*/ 3373 h 9960"/>
                <a:gd name="connsiteX54" fmla="*/ 8412 w 9917"/>
                <a:gd name="connsiteY54" fmla="*/ 2040 h 9960"/>
                <a:gd name="connsiteX55" fmla="*/ 6706 w 9917"/>
                <a:gd name="connsiteY55" fmla="*/ 1659 h 9960"/>
                <a:gd name="connsiteX56" fmla="*/ 5513 w 9917"/>
                <a:gd name="connsiteY56" fmla="*/ 1445 h 9960"/>
                <a:gd name="connsiteX57" fmla="*/ 5440 w 9917"/>
                <a:gd name="connsiteY57" fmla="*/ 1181 h 9960"/>
                <a:gd name="connsiteX0" fmla="*/ 5486 w 10000"/>
                <a:gd name="connsiteY0" fmla="*/ 1186 h 10000"/>
                <a:gd name="connsiteX1" fmla="*/ 5892 w 10000"/>
                <a:gd name="connsiteY1" fmla="*/ 946 h 10000"/>
                <a:gd name="connsiteX2" fmla="*/ 6281 w 10000"/>
                <a:gd name="connsiteY2" fmla="*/ 420 h 10000"/>
                <a:gd name="connsiteX3" fmla="*/ 5652 w 10000"/>
                <a:gd name="connsiteY3" fmla="*/ 82 h 10000"/>
                <a:gd name="connsiteX4" fmla="*/ 3727 w 10000"/>
                <a:gd name="connsiteY4" fmla="*/ 26 h 10000"/>
                <a:gd name="connsiteX5" fmla="*/ 3154 w 10000"/>
                <a:gd name="connsiteY5" fmla="*/ 425 h 10000"/>
                <a:gd name="connsiteX6" fmla="*/ 3542 w 10000"/>
                <a:gd name="connsiteY6" fmla="*/ 956 h 10000"/>
                <a:gd name="connsiteX7" fmla="*/ 3875 w 10000"/>
                <a:gd name="connsiteY7" fmla="*/ 1186 h 10000"/>
                <a:gd name="connsiteX8" fmla="*/ 3727 w 10000"/>
                <a:gd name="connsiteY8" fmla="*/ 1466 h 10000"/>
                <a:gd name="connsiteX9" fmla="*/ 2599 w 10000"/>
                <a:gd name="connsiteY9" fmla="*/ 1706 h 10000"/>
                <a:gd name="connsiteX10" fmla="*/ 896 w 10000"/>
                <a:gd name="connsiteY10" fmla="*/ 2109 h 10000"/>
                <a:gd name="connsiteX11" fmla="*/ 8 w 10000"/>
                <a:gd name="connsiteY11" fmla="*/ 3458 h 10000"/>
                <a:gd name="connsiteX12" fmla="*/ 415 w 10000"/>
                <a:gd name="connsiteY12" fmla="*/ 4653 h 10000"/>
                <a:gd name="connsiteX13" fmla="*/ 45 w 10000"/>
                <a:gd name="connsiteY13" fmla="*/ 5051 h 10000"/>
                <a:gd name="connsiteX14" fmla="*/ 712 w 10000"/>
                <a:gd name="connsiteY14" fmla="*/ 5154 h 10000"/>
                <a:gd name="connsiteX15" fmla="*/ 1267 w 10000"/>
                <a:gd name="connsiteY15" fmla="*/ 4980 h 10000"/>
                <a:gd name="connsiteX16" fmla="*/ 1304 w 10000"/>
                <a:gd name="connsiteY16" fmla="*/ 4714 h 10000"/>
                <a:gd name="connsiteX17" fmla="*/ 1340 w 10000"/>
                <a:gd name="connsiteY17" fmla="*/ 3499 h 10000"/>
                <a:gd name="connsiteX18" fmla="*/ 1767 w 10000"/>
                <a:gd name="connsiteY18" fmla="*/ 2682 h 10000"/>
                <a:gd name="connsiteX19" fmla="*/ 2432 w 10000"/>
                <a:gd name="connsiteY19" fmla="*/ 3340 h 10000"/>
                <a:gd name="connsiteX20" fmla="*/ 2377 w 10000"/>
                <a:gd name="connsiteY20" fmla="*/ 4111 h 10000"/>
                <a:gd name="connsiteX21" fmla="*/ 1785 w 10000"/>
                <a:gd name="connsiteY21" fmla="*/ 4836 h 10000"/>
                <a:gd name="connsiteX22" fmla="*/ 1618 w 10000"/>
                <a:gd name="connsiteY22" fmla="*/ 5695 h 10000"/>
                <a:gd name="connsiteX23" fmla="*/ 2007 w 10000"/>
                <a:gd name="connsiteY23" fmla="*/ 7207 h 10000"/>
                <a:gd name="connsiteX24" fmla="*/ 1933 w 10000"/>
                <a:gd name="connsiteY24" fmla="*/ 8258 h 10000"/>
                <a:gd name="connsiteX25" fmla="*/ 2432 w 10000"/>
                <a:gd name="connsiteY25" fmla="*/ 9351 h 10000"/>
                <a:gd name="connsiteX26" fmla="*/ 1822 w 10000"/>
                <a:gd name="connsiteY26" fmla="*/ 9760 h 10000"/>
                <a:gd name="connsiteX27" fmla="*/ 2820 w 10000"/>
                <a:gd name="connsiteY27" fmla="*/ 10000 h 10000"/>
                <a:gd name="connsiteX28" fmla="*/ 3542 w 10000"/>
                <a:gd name="connsiteY28" fmla="*/ 9096 h 10000"/>
                <a:gd name="connsiteX29" fmla="*/ 4264 w 10000"/>
                <a:gd name="connsiteY29" fmla="*/ 7594 h 10000"/>
                <a:gd name="connsiteX30" fmla="*/ 4209 w 10000"/>
                <a:gd name="connsiteY30" fmla="*/ 6272 h 10000"/>
                <a:gd name="connsiteX31" fmla="*/ 4837 w 10000"/>
                <a:gd name="connsiteY31" fmla="*/ 5235 h 10000"/>
                <a:gd name="connsiteX32" fmla="*/ 5596 w 10000"/>
                <a:gd name="connsiteY32" fmla="*/ 6353 h 10000"/>
                <a:gd name="connsiteX33" fmla="*/ 5596 w 10000"/>
                <a:gd name="connsiteY33" fmla="*/ 7626 h 10000"/>
                <a:gd name="connsiteX34" fmla="*/ 6262 w 10000"/>
                <a:gd name="connsiteY34" fmla="*/ 9219 h 10000"/>
                <a:gd name="connsiteX35" fmla="*/ 6151 w 10000"/>
                <a:gd name="connsiteY35" fmla="*/ 9648 h 10000"/>
                <a:gd name="connsiteX36" fmla="*/ 7372 w 10000"/>
                <a:gd name="connsiteY36" fmla="*/ 9908 h 10000"/>
                <a:gd name="connsiteX37" fmla="*/ 8039 w 10000"/>
                <a:gd name="connsiteY37" fmla="*/ 9596 h 10000"/>
                <a:gd name="connsiteX38" fmla="*/ 7649 w 10000"/>
                <a:gd name="connsiteY38" fmla="*/ 9178 h 10000"/>
                <a:gd name="connsiteX39" fmla="*/ 7872 w 10000"/>
                <a:gd name="connsiteY39" fmla="*/ 8054 h 10000"/>
                <a:gd name="connsiteX40" fmla="*/ 7539 w 10000"/>
                <a:gd name="connsiteY40" fmla="*/ 7257 h 10000"/>
                <a:gd name="connsiteX41" fmla="*/ 8279 w 10000"/>
                <a:gd name="connsiteY41" fmla="*/ 5741 h 10000"/>
                <a:gd name="connsiteX42" fmla="*/ 8334 w 10000"/>
                <a:gd name="connsiteY42" fmla="*/ 4944 h 10000"/>
                <a:gd name="connsiteX43" fmla="*/ 7539 w 10000"/>
                <a:gd name="connsiteY43" fmla="*/ 4188 h 10000"/>
                <a:gd name="connsiteX44" fmla="*/ 7372 w 10000"/>
                <a:gd name="connsiteY44" fmla="*/ 3315 h 10000"/>
                <a:gd name="connsiteX45" fmla="*/ 7872 w 10000"/>
                <a:gd name="connsiteY45" fmla="*/ 2718 h 10000"/>
                <a:gd name="connsiteX46" fmla="*/ 8445 w 10000"/>
                <a:gd name="connsiteY46" fmla="*/ 3632 h 10000"/>
                <a:gd name="connsiteX47" fmla="*/ 8815 w 10000"/>
                <a:gd name="connsiteY47" fmla="*/ 4745 h 10000"/>
                <a:gd name="connsiteX48" fmla="*/ 8704 w 10000"/>
                <a:gd name="connsiteY48" fmla="*/ 5061 h 10000"/>
                <a:gd name="connsiteX49" fmla="*/ 9630 w 10000"/>
                <a:gd name="connsiteY49" fmla="*/ 5205 h 10000"/>
                <a:gd name="connsiteX50" fmla="*/ 10000 w 10000"/>
                <a:gd name="connsiteY50" fmla="*/ 5041 h 10000"/>
                <a:gd name="connsiteX51" fmla="*/ 9741 w 10000"/>
                <a:gd name="connsiteY51" fmla="*/ 4735 h 10000"/>
                <a:gd name="connsiteX52" fmla="*/ 9741 w 10000"/>
                <a:gd name="connsiteY52" fmla="*/ 3387 h 10000"/>
                <a:gd name="connsiteX53" fmla="*/ 8482 w 10000"/>
                <a:gd name="connsiteY53" fmla="*/ 2048 h 10000"/>
                <a:gd name="connsiteX54" fmla="*/ 6762 w 10000"/>
                <a:gd name="connsiteY54" fmla="*/ 1666 h 10000"/>
                <a:gd name="connsiteX55" fmla="*/ 5559 w 10000"/>
                <a:gd name="connsiteY55" fmla="*/ 1451 h 10000"/>
                <a:gd name="connsiteX56" fmla="*/ 5486 w 10000"/>
                <a:gd name="connsiteY56" fmla="*/ 1186 h 10000"/>
                <a:gd name="connsiteX0" fmla="*/ 5486 w 10000"/>
                <a:gd name="connsiteY0" fmla="*/ 1186 h 9910"/>
                <a:gd name="connsiteX1" fmla="*/ 5892 w 10000"/>
                <a:gd name="connsiteY1" fmla="*/ 946 h 9910"/>
                <a:gd name="connsiteX2" fmla="*/ 6281 w 10000"/>
                <a:gd name="connsiteY2" fmla="*/ 420 h 9910"/>
                <a:gd name="connsiteX3" fmla="*/ 5652 w 10000"/>
                <a:gd name="connsiteY3" fmla="*/ 82 h 9910"/>
                <a:gd name="connsiteX4" fmla="*/ 3727 w 10000"/>
                <a:gd name="connsiteY4" fmla="*/ 26 h 9910"/>
                <a:gd name="connsiteX5" fmla="*/ 3154 w 10000"/>
                <a:gd name="connsiteY5" fmla="*/ 425 h 9910"/>
                <a:gd name="connsiteX6" fmla="*/ 3542 w 10000"/>
                <a:gd name="connsiteY6" fmla="*/ 956 h 9910"/>
                <a:gd name="connsiteX7" fmla="*/ 3875 w 10000"/>
                <a:gd name="connsiteY7" fmla="*/ 1186 h 9910"/>
                <a:gd name="connsiteX8" fmla="*/ 3727 w 10000"/>
                <a:gd name="connsiteY8" fmla="*/ 1466 h 9910"/>
                <a:gd name="connsiteX9" fmla="*/ 2599 w 10000"/>
                <a:gd name="connsiteY9" fmla="*/ 1706 h 9910"/>
                <a:gd name="connsiteX10" fmla="*/ 896 w 10000"/>
                <a:gd name="connsiteY10" fmla="*/ 2109 h 9910"/>
                <a:gd name="connsiteX11" fmla="*/ 8 w 10000"/>
                <a:gd name="connsiteY11" fmla="*/ 3458 h 9910"/>
                <a:gd name="connsiteX12" fmla="*/ 415 w 10000"/>
                <a:gd name="connsiteY12" fmla="*/ 4653 h 9910"/>
                <a:gd name="connsiteX13" fmla="*/ 45 w 10000"/>
                <a:gd name="connsiteY13" fmla="*/ 5051 h 9910"/>
                <a:gd name="connsiteX14" fmla="*/ 712 w 10000"/>
                <a:gd name="connsiteY14" fmla="*/ 5154 h 9910"/>
                <a:gd name="connsiteX15" fmla="*/ 1267 w 10000"/>
                <a:gd name="connsiteY15" fmla="*/ 4980 h 9910"/>
                <a:gd name="connsiteX16" fmla="*/ 1304 w 10000"/>
                <a:gd name="connsiteY16" fmla="*/ 4714 h 9910"/>
                <a:gd name="connsiteX17" fmla="*/ 1340 w 10000"/>
                <a:gd name="connsiteY17" fmla="*/ 3499 h 9910"/>
                <a:gd name="connsiteX18" fmla="*/ 1767 w 10000"/>
                <a:gd name="connsiteY18" fmla="*/ 2682 h 9910"/>
                <a:gd name="connsiteX19" fmla="*/ 2432 w 10000"/>
                <a:gd name="connsiteY19" fmla="*/ 3340 h 9910"/>
                <a:gd name="connsiteX20" fmla="*/ 2377 w 10000"/>
                <a:gd name="connsiteY20" fmla="*/ 4111 h 9910"/>
                <a:gd name="connsiteX21" fmla="*/ 1785 w 10000"/>
                <a:gd name="connsiteY21" fmla="*/ 4836 h 9910"/>
                <a:gd name="connsiteX22" fmla="*/ 1618 w 10000"/>
                <a:gd name="connsiteY22" fmla="*/ 5695 h 9910"/>
                <a:gd name="connsiteX23" fmla="*/ 2007 w 10000"/>
                <a:gd name="connsiteY23" fmla="*/ 7207 h 9910"/>
                <a:gd name="connsiteX24" fmla="*/ 1933 w 10000"/>
                <a:gd name="connsiteY24" fmla="*/ 8258 h 9910"/>
                <a:gd name="connsiteX25" fmla="*/ 2432 w 10000"/>
                <a:gd name="connsiteY25" fmla="*/ 9351 h 9910"/>
                <a:gd name="connsiteX26" fmla="*/ 1822 w 10000"/>
                <a:gd name="connsiteY26" fmla="*/ 9760 h 9910"/>
                <a:gd name="connsiteX27" fmla="*/ 3542 w 10000"/>
                <a:gd name="connsiteY27" fmla="*/ 9096 h 9910"/>
                <a:gd name="connsiteX28" fmla="*/ 4264 w 10000"/>
                <a:gd name="connsiteY28" fmla="*/ 7594 h 9910"/>
                <a:gd name="connsiteX29" fmla="*/ 4209 w 10000"/>
                <a:gd name="connsiteY29" fmla="*/ 6272 h 9910"/>
                <a:gd name="connsiteX30" fmla="*/ 4837 w 10000"/>
                <a:gd name="connsiteY30" fmla="*/ 5235 h 9910"/>
                <a:gd name="connsiteX31" fmla="*/ 5596 w 10000"/>
                <a:gd name="connsiteY31" fmla="*/ 6353 h 9910"/>
                <a:gd name="connsiteX32" fmla="*/ 5596 w 10000"/>
                <a:gd name="connsiteY32" fmla="*/ 7626 h 9910"/>
                <a:gd name="connsiteX33" fmla="*/ 6262 w 10000"/>
                <a:gd name="connsiteY33" fmla="*/ 9219 h 9910"/>
                <a:gd name="connsiteX34" fmla="*/ 6151 w 10000"/>
                <a:gd name="connsiteY34" fmla="*/ 9648 h 9910"/>
                <a:gd name="connsiteX35" fmla="*/ 7372 w 10000"/>
                <a:gd name="connsiteY35" fmla="*/ 9908 h 9910"/>
                <a:gd name="connsiteX36" fmla="*/ 8039 w 10000"/>
                <a:gd name="connsiteY36" fmla="*/ 9596 h 9910"/>
                <a:gd name="connsiteX37" fmla="*/ 7649 w 10000"/>
                <a:gd name="connsiteY37" fmla="*/ 9178 h 9910"/>
                <a:gd name="connsiteX38" fmla="*/ 7872 w 10000"/>
                <a:gd name="connsiteY38" fmla="*/ 8054 h 9910"/>
                <a:gd name="connsiteX39" fmla="*/ 7539 w 10000"/>
                <a:gd name="connsiteY39" fmla="*/ 7257 h 9910"/>
                <a:gd name="connsiteX40" fmla="*/ 8279 w 10000"/>
                <a:gd name="connsiteY40" fmla="*/ 5741 h 9910"/>
                <a:gd name="connsiteX41" fmla="*/ 8334 w 10000"/>
                <a:gd name="connsiteY41" fmla="*/ 4944 h 9910"/>
                <a:gd name="connsiteX42" fmla="*/ 7539 w 10000"/>
                <a:gd name="connsiteY42" fmla="*/ 4188 h 9910"/>
                <a:gd name="connsiteX43" fmla="*/ 7372 w 10000"/>
                <a:gd name="connsiteY43" fmla="*/ 3315 h 9910"/>
                <a:gd name="connsiteX44" fmla="*/ 7872 w 10000"/>
                <a:gd name="connsiteY44" fmla="*/ 2718 h 9910"/>
                <a:gd name="connsiteX45" fmla="*/ 8445 w 10000"/>
                <a:gd name="connsiteY45" fmla="*/ 3632 h 9910"/>
                <a:gd name="connsiteX46" fmla="*/ 8815 w 10000"/>
                <a:gd name="connsiteY46" fmla="*/ 4745 h 9910"/>
                <a:gd name="connsiteX47" fmla="*/ 8704 w 10000"/>
                <a:gd name="connsiteY47" fmla="*/ 5061 h 9910"/>
                <a:gd name="connsiteX48" fmla="*/ 9630 w 10000"/>
                <a:gd name="connsiteY48" fmla="*/ 5205 h 9910"/>
                <a:gd name="connsiteX49" fmla="*/ 10000 w 10000"/>
                <a:gd name="connsiteY49" fmla="*/ 5041 h 9910"/>
                <a:gd name="connsiteX50" fmla="*/ 9741 w 10000"/>
                <a:gd name="connsiteY50" fmla="*/ 4735 h 9910"/>
                <a:gd name="connsiteX51" fmla="*/ 9741 w 10000"/>
                <a:gd name="connsiteY51" fmla="*/ 3387 h 9910"/>
                <a:gd name="connsiteX52" fmla="*/ 8482 w 10000"/>
                <a:gd name="connsiteY52" fmla="*/ 2048 h 9910"/>
                <a:gd name="connsiteX53" fmla="*/ 6762 w 10000"/>
                <a:gd name="connsiteY53" fmla="*/ 1666 h 9910"/>
                <a:gd name="connsiteX54" fmla="*/ 5559 w 10000"/>
                <a:gd name="connsiteY54" fmla="*/ 1451 h 9910"/>
                <a:gd name="connsiteX55" fmla="*/ 5486 w 10000"/>
                <a:gd name="connsiteY55" fmla="*/ 1186 h 991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1933 w 10000"/>
                <a:gd name="connsiteY24" fmla="*/ 8333 h 10000"/>
                <a:gd name="connsiteX25" fmla="*/ 2432 w 10000"/>
                <a:gd name="connsiteY25" fmla="*/ 9436 h 10000"/>
                <a:gd name="connsiteX26" fmla="*/ 3542 w 10000"/>
                <a:gd name="connsiteY26" fmla="*/ 9179 h 10000"/>
                <a:gd name="connsiteX27" fmla="*/ 4264 w 10000"/>
                <a:gd name="connsiteY27" fmla="*/ 7663 h 10000"/>
                <a:gd name="connsiteX28" fmla="*/ 4209 w 10000"/>
                <a:gd name="connsiteY28" fmla="*/ 6329 h 10000"/>
                <a:gd name="connsiteX29" fmla="*/ 4837 w 10000"/>
                <a:gd name="connsiteY29" fmla="*/ 5283 h 10000"/>
                <a:gd name="connsiteX30" fmla="*/ 5596 w 10000"/>
                <a:gd name="connsiteY30" fmla="*/ 6411 h 10000"/>
                <a:gd name="connsiteX31" fmla="*/ 5596 w 10000"/>
                <a:gd name="connsiteY31" fmla="*/ 7695 h 10000"/>
                <a:gd name="connsiteX32" fmla="*/ 6262 w 10000"/>
                <a:gd name="connsiteY32" fmla="*/ 9303 h 10000"/>
                <a:gd name="connsiteX33" fmla="*/ 6151 w 10000"/>
                <a:gd name="connsiteY33" fmla="*/ 9736 h 10000"/>
                <a:gd name="connsiteX34" fmla="*/ 7372 w 10000"/>
                <a:gd name="connsiteY34" fmla="*/ 9998 h 10000"/>
                <a:gd name="connsiteX35" fmla="*/ 8039 w 10000"/>
                <a:gd name="connsiteY35" fmla="*/ 9683 h 10000"/>
                <a:gd name="connsiteX36" fmla="*/ 7649 w 10000"/>
                <a:gd name="connsiteY36" fmla="*/ 9261 h 10000"/>
                <a:gd name="connsiteX37" fmla="*/ 7872 w 10000"/>
                <a:gd name="connsiteY37" fmla="*/ 8127 h 10000"/>
                <a:gd name="connsiteX38" fmla="*/ 7539 w 10000"/>
                <a:gd name="connsiteY38" fmla="*/ 7323 h 10000"/>
                <a:gd name="connsiteX39" fmla="*/ 8279 w 10000"/>
                <a:gd name="connsiteY39" fmla="*/ 5793 h 10000"/>
                <a:gd name="connsiteX40" fmla="*/ 8334 w 10000"/>
                <a:gd name="connsiteY40" fmla="*/ 4989 h 10000"/>
                <a:gd name="connsiteX41" fmla="*/ 7539 w 10000"/>
                <a:gd name="connsiteY41" fmla="*/ 4226 h 10000"/>
                <a:gd name="connsiteX42" fmla="*/ 7372 w 10000"/>
                <a:gd name="connsiteY42" fmla="*/ 3345 h 10000"/>
                <a:gd name="connsiteX43" fmla="*/ 7872 w 10000"/>
                <a:gd name="connsiteY43" fmla="*/ 2743 h 10000"/>
                <a:gd name="connsiteX44" fmla="*/ 8445 w 10000"/>
                <a:gd name="connsiteY44" fmla="*/ 3665 h 10000"/>
                <a:gd name="connsiteX45" fmla="*/ 8815 w 10000"/>
                <a:gd name="connsiteY45" fmla="*/ 4788 h 10000"/>
                <a:gd name="connsiteX46" fmla="*/ 8704 w 10000"/>
                <a:gd name="connsiteY46" fmla="*/ 5107 h 10000"/>
                <a:gd name="connsiteX47" fmla="*/ 9630 w 10000"/>
                <a:gd name="connsiteY47" fmla="*/ 5252 h 10000"/>
                <a:gd name="connsiteX48" fmla="*/ 10000 w 10000"/>
                <a:gd name="connsiteY48" fmla="*/ 5087 h 10000"/>
                <a:gd name="connsiteX49" fmla="*/ 9741 w 10000"/>
                <a:gd name="connsiteY49" fmla="*/ 4778 h 10000"/>
                <a:gd name="connsiteX50" fmla="*/ 9741 w 10000"/>
                <a:gd name="connsiteY50" fmla="*/ 3418 h 10000"/>
                <a:gd name="connsiteX51" fmla="*/ 8482 w 10000"/>
                <a:gd name="connsiteY51" fmla="*/ 2067 h 10000"/>
                <a:gd name="connsiteX52" fmla="*/ 6762 w 10000"/>
                <a:gd name="connsiteY52" fmla="*/ 1681 h 10000"/>
                <a:gd name="connsiteX53" fmla="*/ 5559 w 10000"/>
                <a:gd name="connsiteY53" fmla="*/ 1464 h 10000"/>
                <a:gd name="connsiteX54" fmla="*/ 5486 w 10000"/>
                <a:gd name="connsiteY54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1933 w 10000"/>
                <a:gd name="connsiteY24" fmla="*/ 8333 h 10000"/>
                <a:gd name="connsiteX25" fmla="*/ 3542 w 10000"/>
                <a:gd name="connsiteY25" fmla="*/ 9179 h 10000"/>
                <a:gd name="connsiteX26" fmla="*/ 4264 w 10000"/>
                <a:gd name="connsiteY26" fmla="*/ 7663 h 10000"/>
                <a:gd name="connsiteX27" fmla="*/ 4209 w 10000"/>
                <a:gd name="connsiteY27" fmla="*/ 6329 h 10000"/>
                <a:gd name="connsiteX28" fmla="*/ 4837 w 10000"/>
                <a:gd name="connsiteY28" fmla="*/ 5283 h 10000"/>
                <a:gd name="connsiteX29" fmla="*/ 5596 w 10000"/>
                <a:gd name="connsiteY29" fmla="*/ 6411 h 10000"/>
                <a:gd name="connsiteX30" fmla="*/ 5596 w 10000"/>
                <a:gd name="connsiteY30" fmla="*/ 7695 h 10000"/>
                <a:gd name="connsiteX31" fmla="*/ 6262 w 10000"/>
                <a:gd name="connsiteY31" fmla="*/ 9303 h 10000"/>
                <a:gd name="connsiteX32" fmla="*/ 6151 w 10000"/>
                <a:gd name="connsiteY32" fmla="*/ 9736 h 10000"/>
                <a:gd name="connsiteX33" fmla="*/ 7372 w 10000"/>
                <a:gd name="connsiteY33" fmla="*/ 9998 h 10000"/>
                <a:gd name="connsiteX34" fmla="*/ 8039 w 10000"/>
                <a:gd name="connsiteY34" fmla="*/ 9683 h 10000"/>
                <a:gd name="connsiteX35" fmla="*/ 7649 w 10000"/>
                <a:gd name="connsiteY35" fmla="*/ 9261 h 10000"/>
                <a:gd name="connsiteX36" fmla="*/ 7872 w 10000"/>
                <a:gd name="connsiteY36" fmla="*/ 8127 h 10000"/>
                <a:gd name="connsiteX37" fmla="*/ 7539 w 10000"/>
                <a:gd name="connsiteY37" fmla="*/ 7323 h 10000"/>
                <a:gd name="connsiteX38" fmla="*/ 8279 w 10000"/>
                <a:gd name="connsiteY38" fmla="*/ 5793 h 10000"/>
                <a:gd name="connsiteX39" fmla="*/ 8334 w 10000"/>
                <a:gd name="connsiteY39" fmla="*/ 4989 h 10000"/>
                <a:gd name="connsiteX40" fmla="*/ 7539 w 10000"/>
                <a:gd name="connsiteY40" fmla="*/ 4226 h 10000"/>
                <a:gd name="connsiteX41" fmla="*/ 7372 w 10000"/>
                <a:gd name="connsiteY41" fmla="*/ 3345 h 10000"/>
                <a:gd name="connsiteX42" fmla="*/ 7872 w 10000"/>
                <a:gd name="connsiteY42" fmla="*/ 2743 h 10000"/>
                <a:gd name="connsiteX43" fmla="*/ 8445 w 10000"/>
                <a:gd name="connsiteY43" fmla="*/ 3665 h 10000"/>
                <a:gd name="connsiteX44" fmla="*/ 8815 w 10000"/>
                <a:gd name="connsiteY44" fmla="*/ 4788 h 10000"/>
                <a:gd name="connsiteX45" fmla="*/ 8704 w 10000"/>
                <a:gd name="connsiteY45" fmla="*/ 5107 h 10000"/>
                <a:gd name="connsiteX46" fmla="*/ 9630 w 10000"/>
                <a:gd name="connsiteY46" fmla="*/ 5252 h 10000"/>
                <a:gd name="connsiteX47" fmla="*/ 10000 w 10000"/>
                <a:gd name="connsiteY47" fmla="*/ 5087 h 10000"/>
                <a:gd name="connsiteX48" fmla="*/ 9741 w 10000"/>
                <a:gd name="connsiteY48" fmla="*/ 4778 h 10000"/>
                <a:gd name="connsiteX49" fmla="*/ 9741 w 10000"/>
                <a:gd name="connsiteY49" fmla="*/ 3418 h 10000"/>
                <a:gd name="connsiteX50" fmla="*/ 8482 w 10000"/>
                <a:gd name="connsiteY50" fmla="*/ 2067 h 10000"/>
                <a:gd name="connsiteX51" fmla="*/ 6762 w 10000"/>
                <a:gd name="connsiteY51" fmla="*/ 1681 h 10000"/>
                <a:gd name="connsiteX52" fmla="*/ 5559 w 10000"/>
                <a:gd name="connsiteY52" fmla="*/ 1464 h 10000"/>
                <a:gd name="connsiteX53" fmla="*/ 5486 w 10000"/>
                <a:gd name="connsiteY53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1933 w 10000"/>
                <a:gd name="connsiteY24" fmla="*/ 8333 h 10000"/>
                <a:gd name="connsiteX25" fmla="*/ 4264 w 10000"/>
                <a:gd name="connsiteY25" fmla="*/ 7663 h 10000"/>
                <a:gd name="connsiteX26" fmla="*/ 4209 w 10000"/>
                <a:gd name="connsiteY26" fmla="*/ 6329 h 10000"/>
                <a:gd name="connsiteX27" fmla="*/ 4837 w 10000"/>
                <a:gd name="connsiteY27" fmla="*/ 5283 h 10000"/>
                <a:gd name="connsiteX28" fmla="*/ 5596 w 10000"/>
                <a:gd name="connsiteY28" fmla="*/ 6411 h 10000"/>
                <a:gd name="connsiteX29" fmla="*/ 5596 w 10000"/>
                <a:gd name="connsiteY29" fmla="*/ 7695 h 10000"/>
                <a:gd name="connsiteX30" fmla="*/ 6262 w 10000"/>
                <a:gd name="connsiteY30" fmla="*/ 9303 h 10000"/>
                <a:gd name="connsiteX31" fmla="*/ 6151 w 10000"/>
                <a:gd name="connsiteY31" fmla="*/ 9736 h 10000"/>
                <a:gd name="connsiteX32" fmla="*/ 7372 w 10000"/>
                <a:gd name="connsiteY32" fmla="*/ 9998 h 10000"/>
                <a:gd name="connsiteX33" fmla="*/ 8039 w 10000"/>
                <a:gd name="connsiteY33" fmla="*/ 9683 h 10000"/>
                <a:gd name="connsiteX34" fmla="*/ 7649 w 10000"/>
                <a:gd name="connsiteY34" fmla="*/ 9261 h 10000"/>
                <a:gd name="connsiteX35" fmla="*/ 7872 w 10000"/>
                <a:gd name="connsiteY35" fmla="*/ 8127 h 10000"/>
                <a:gd name="connsiteX36" fmla="*/ 7539 w 10000"/>
                <a:gd name="connsiteY36" fmla="*/ 7323 h 10000"/>
                <a:gd name="connsiteX37" fmla="*/ 8279 w 10000"/>
                <a:gd name="connsiteY37" fmla="*/ 5793 h 10000"/>
                <a:gd name="connsiteX38" fmla="*/ 8334 w 10000"/>
                <a:gd name="connsiteY38" fmla="*/ 4989 h 10000"/>
                <a:gd name="connsiteX39" fmla="*/ 7539 w 10000"/>
                <a:gd name="connsiteY39" fmla="*/ 4226 h 10000"/>
                <a:gd name="connsiteX40" fmla="*/ 7372 w 10000"/>
                <a:gd name="connsiteY40" fmla="*/ 3345 h 10000"/>
                <a:gd name="connsiteX41" fmla="*/ 7872 w 10000"/>
                <a:gd name="connsiteY41" fmla="*/ 2743 h 10000"/>
                <a:gd name="connsiteX42" fmla="*/ 8445 w 10000"/>
                <a:gd name="connsiteY42" fmla="*/ 3665 h 10000"/>
                <a:gd name="connsiteX43" fmla="*/ 8815 w 10000"/>
                <a:gd name="connsiteY43" fmla="*/ 4788 h 10000"/>
                <a:gd name="connsiteX44" fmla="*/ 8704 w 10000"/>
                <a:gd name="connsiteY44" fmla="*/ 5107 h 10000"/>
                <a:gd name="connsiteX45" fmla="*/ 9630 w 10000"/>
                <a:gd name="connsiteY45" fmla="*/ 5252 h 10000"/>
                <a:gd name="connsiteX46" fmla="*/ 10000 w 10000"/>
                <a:gd name="connsiteY46" fmla="*/ 5087 h 10000"/>
                <a:gd name="connsiteX47" fmla="*/ 9741 w 10000"/>
                <a:gd name="connsiteY47" fmla="*/ 4778 h 10000"/>
                <a:gd name="connsiteX48" fmla="*/ 9741 w 10000"/>
                <a:gd name="connsiteY48" fmla="*/ 3418 h 10000"/>
                <a:gd name="connsiteX49" fmla="*/ 8482 w 10000"/>
                <a:gd name="connsiteY49" fmla="*/ 2067 h 10000"/>
                <a:gd name="connsiteX50" fmla="*/ 6762 w 10000"/>
                <a:gd name="connsiteY50" fmla="*/ 1681 h 10000"/>
                <a:gd name="connsiteX51" fmla="*/ 5559 w 10000"/>
                <a:gd name="connsiteY51" fmla="*/ 1464 h 10000"/>
                <a:gd name="connsiteX52" fmla="*/ 5486 w 10000"/>
                <a:gd name="connsiteY52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4264 w 10000"/>
                <a:gd name="connsiteY24" fmla="*/ 7663 h 10000"/>
                <a:gd name="connsiteX25" fmla="*/ 4209 w 10000"/>
                <a:gd name="connsiteY25" fmla="*/ 6329 h 10000"/>
                <a:gd name="connsiteX26" fmla="*/ 4837 w 10000"/>
                <a:gd name="connsiteY26" fmla="*/ 5283 h 10000"/>
                <a:gd name="connsiteX27" fmla="*/ 5596 w 10000"/>
                <a:gd name="connsiteY27" fmla="*/ 6411 h 10000"/>
                <a:gd name="connsiteX28" fmla="*/ 5596 w 10000"/>
                <a:gd name="connsiteY28" fmla="*/ 7695 h 10000"/>
                <a:gd name="connsiteX29" fmla="*/ 6262 w 10000"/>
                <a:gd name="connsiteY29" fmla="*/ 9303 h 10000"/>
                <a:gd name="connsiteX30" fmla="*/ 6151 w 10000"/>
                <a:gd name="connsiteY30" fmla="*/ 9736 h 10000"/>
                <a:gd name="connsiteX31" fmla="*/ 7372 w 10000"/>
                <a:gd name="connsiteY31" fmla="*/ 9998 h 10000"/>
                <a:gd name="connsiteX32" fmla="*/ 8039 w 10000"/>
                <a:gd name="connsiteY32" fmla="*/ 9683 h 10000"/>
                <a:gd name="connsiteX33" fmla="*/ 7649 w 10000"/>
                <a:gd name="connsiteY33" fmla="*/ 9261 h 10000"/>
                <a:gd name="connsiteX34" fmla="*/ 7872 w 10000"/>
                <a:gd name="connsiteY34" fmla="*/ 8127 h 10000"/>
                <a:gd name="connsiteX35" fmla="*/ 7539 w 10000"/>
                <a:gd name="connsiteY35" fmla="*/ 7323 h 10000"/>
                <a:gd name="connsiteX36" fmla="*/ 8279 w 10000"/>
                <a:gd name="connsiteY36" fmla="*/ 5793 h 10000"/>
                <a:gd name="connsiteX37" fmla="*/ 8334 w 10000"/>
                <a:gd name="connsiteY37" fmla="*/ 4989 h 10000"/>
                <a:gd name="connsiteX38" fmla="*/ 7539 w 10000"/>
                <a:gd name="connsiteY38" fmla="*/ 4226 h 10000"/>
                <a:gd name="connsiteX39" fmla="*/ 7372 w 10000"/>
                <a:gd name="connsiteY39" fmla="*/ 3345 h 10000"/>
                <a:gd name="connsiteX40" fmla="*/ 7872 w 10000"/>
                <a:gd name="connsiteY40" fmla="*/ 2743 h 10000"/>
                <a:gd name="connsiteX41" fmla="*/ 8445 w 10000"/>
                <a:gd name="connsiteY41" fmla="*/ 3665 h 10000"/>
                <a:gd name="connsiteX42" fmla="*/ 8815 w 10000"/>
                <a:gd name="connsiteY42" fmla="*/ 4788 h 10000"/>
                <a:gd name="connsiteX43" fmla="*/ 8704 w 10000"/>
                <a:gd name="connsiteY43" fmla="*/ 5107 h 10000"/>
                <a:gd name="connsiteX44" fmla="*/ 9630 w 10000"/>
                <a:gd name="connsiteY44" fmla="*/ 5252 h 10000"/>
                <a:gd name="connsiteX45" fmla="*/ 10000 w 10000"/>
                <a:gd name="connsiteY45" fmla="*/ 5087 h 10000"/>
                <a:gd name="connsiteX46" fmla="*/ 9741 w 10000"/>
                <a:gd name="connsiteY46" fmla="*/ 4778 h 10000"/>
                <a:gd name="connsiteX47" fmla="*/ 9741 w 10000"/>
                <a:gd name="connsiteY47" fmla="*/ 3418 h 10000"/>
                <a:gd name="connsiteX48" fmla="*/ 8482 w 10000"/>
                <a:gd name="connsiteY48" fmla="*/ 2067 h 10000"/>
                <a:gd name="connsiteX49" fmla="*/ 6762 w 10000"/>
                <a:gd name="connsiteY49" fmla="*/ 1681 h 10000"/>
                <a:gd name="connsiteX50" fmla="*/ 5559 w 10000"/>
                <a:gd name="connsiteY50" fmla="*/ 1464 h 10000"/>
                <a:gd name="connsiteX51" fmla="*/ 5486 w 10000"/>
                <a:gd name="connsiteY51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4209 w 10000"/>
                <a:gd name="connsiteY24" fmla="*/ 6329 h 10000"/>
                <a:gd name="connsiteX25" fmla="*/ 4837 w 10000"/>
                <a:gd name="connsiteY25" fmla="*/ 5283 h 10000"/>
                <a:gd name="connsiteX26" fmla="*/ 5596 w 10000"/>
                <a:gd name="connsiteY26" fmla="*/ 6411 h 10000"/>
                <a:gd name="connsiteX27" fmla="*/ 5596 w 10000"/>
                <a:gd name="connsiteY27" fmla="*/ 7695 h 10000"/>
                <a:gd name="connsiteX28" fmla="*/ 6262 w 10000"/>
                <a:gd name="connsiteY28" fmla="*/ 9303 h 10000"/>
                <a:gd name="connsiteX29" fmla="*/ 6151 w 10000"/>
                <a:gd name="connsiteY29" fmla="*/ 9736 h 10000"/>
                <a:gd name="connsiteX30" fmla="*/ 7372 w 10000"/>
                <a:gd name="connsiteY30" fmla="*/ 9998 h 10000"/>
                <a:gd name="connsiteX31" fmla="*/ 8039 w 10000"/>
                <a:gd name="connsiteY31" fmla="*/ 9683 h 10000"/>
                <a:gd name="connsiteX32" fmla="*/ 7649 w 10000"/>
                <a:gd name="connsiteY32" fmla="*/ 9261 h 10000"/>
                <a:gd name="connsiteX33" fmla="*/ 7872 w 10000"/>
                <a:gd name="connsiteY33" fmla="*/ 8127 h 10000"/>
                <a:gd name="connsiteX34" fmla="*/ 7539 w 10000"/>
                <a:gd name="connsiteY34" fmla="*/ 7323 h 10000"/>
                <a:gd name="connsiteX35" fmla="*/ 8279 w 10000"/>
                <a:gd name="connsiteY35" fmla="*/ 5793 h 10000"/>
                <a:gd name="connsiteX36" fmla="*/ 8334 w 10000"/>
                <a:gd name="connsiteY36" fmla="*/ 4989 h 10000"/>
                <a:gd name="connsiteX37" fmla="*/ 7539 w 10000"/>
                <a:gd name="connsiteY37" fmla="*/ 4226 h 10000"/>
                <a:gd name="connsiteX38" fmla="*/ 7372 w 10000"/>
                <a:gd name="connsiteY38" fmla="*/ 3345 h 10000"/>
                <a:gd name="connsiteX39" fmla="*/ 7872 w 10000"/>
                <a:gd name="connsiteY39" fmla="*/ 2743 h 10000"/>
                <a:gd name="connsiteX40" fmla="*/ 8445 w 10000"/>
                <a:gd name="connsiteY40" fmla="*/ 3665 h 10000"/>
                <a:gd name="connsiteX41" fmla="*/ 8815 w 10000"/>
                <a:gd name="connsiteY41" fmla="*/ 4788 h 10000"/>
                <a:gd name="connsiteX42" fmla="*/ 8704 w 10000"/>
                <a:gd name="connsiteY42" fmla="*/ 5107 h 10000"/>
                <a:gd name="connsiteX43" fmla="*/ 9630 w 10000"/>
                <a:gd name="connsiteY43" fmla="*/ 5252 h 10000"/>
                <a:gd name="connsiteX44" fmla="*/ 10000 w 10000"/>
                <a:gd name="connsiteY44" fmla="*/ 5087 h 10000"/>
                <a:gd name="connsiteX45" fmla="*/ 9741 w 10000"/>
                <a:gd name="connsiteY45" fmla="*/ 4778 h 10000"/>
                <a:gd name="connsiteX46" fmla="*/ 9741 w 10000"/>
                <a:gd name="connsiteY46" fmla="*/ 3418 h 10000"/>
                <a:gd name="connsiteX47" fmla="*/ 8482 w 10000"/>
                <a:gd name="connsiteY47" fmla="*/ 2067 h 10000"/>
                <a:gd name="connsiteX48" fmla="*/ 6762 w 10000"/>
                <a:gd name="connsiteY48" fmla="*/ 1681 h 10000"/>
                <a:gd name="connsiteX49" fmla="*/ 5559 w 10000"/>
                <a:gd name="connsiteY49" fmla="*/ 1464 h 10000"/>
                <a:gd name="connsiteX50" fmla="*/ 5486 w 10000"/>
                <a:gd name="connsiteY50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4209 w 10000"/>
                <a:gd name="connsiteY23" fmla="*/ 6329 h 10000"/>
                <a:gd name="connsiteX24" fmla="*/ 4837 w 10000"/>
                <a:gd name="connsiteY24" fmla="*/ 5283 h 10000"/>
                <a:gd name="connsiteX25" fmla="*/ 5596 w 10000"/>
                <a:gd name="connsiteY25" fmla="*/ 6411 h 10000"/>
                <a:gd name="connsiteX26" fmla="*/ 5596 w 10000"/>
                <a:gd name="connsiteY26" fmla="*/ 7695 h 10000"/>
                <a:gd name="connsiteX27" fmla="*/ 6262 w 10000"/>
                <a:gd name="connsiteY27" fmla="*/ 9303 h 10000"/>
                <a:gd name="connsiteX28" fmla="*/ 6151 w 10000"/>
                <a:gd name="connsiteY28" fmla="*/ 9736 h 10000"/>
                <a:gd name="connsiteX29" fmla="*/ 7372 w 10000"/>
                <a:gd name="connsiteY29" fmla="*/ 9998 h 10000"/>
                <a:gd name="connsiteX30" fmla="*/ 8039 w 10000"/>
                <a:gd name="connsiteY30" fmla="*/ 9683 h 10000"/>
                <a:gd name="connsiteX31" fmla="*/ 7649 w 10000"/>
                <a:gd name="connsiteY31" fmla="*/ 9261 h 10000"/>
                <a:gd name="connsiteX32" fmla="*/ 7872 w 10000"/>
                <a:gd name="connsiteY32" fmla="*/ 8127 h 10000"/>
                <a:gd name="connsiteX33" fmla="*/ 7539 w 10000"/>
                <a:gd name="connsiteY33" fmla="*/ 7323 h 10000"/>
                <a:gd name="connsiteX34" fmla="*/ 8279 w 10000"/>
                <a:gd name="connsiteY34" fmla="*/ 5793 h 10000"/>
                <a:gd name="connsiteX35" fmla="*/ 8334 w 10000"/>
                <a:gd name="connsiteY35" fmla="*/ 4989 h 10000"/>
                <a:gd name="connsiteX36" fmla="*/ 7539 w 10000"/>
                <a:gd name="connsiteY36" fmla="*/ 4226 h 10000"/>
                <a:gd name="connsiteX37" fmla="*/ 7372 w 10000"/>
                <a:gd name="connsiteY37" fmla="*/ 3345 h 10000"/>
                <a:gd name="connsiteX38" fmla="*/ 7872 w 10000"/>
                <a:gd name="connsiteY38" fmla="*/ 2743 h 10000"/>
                <a:gd name="connsiteX39" fmla="*/ 8445 w 10000"/>
                <a:gd name="connsiteY39" fmla="*/ 3665 h 10000"/>
                <a:gd name="connsiteX40" fmla="*/ 8815 w 10000"/>
                <a:gd name="connsiteY40" fmla="*/ 4788 h 10000"/>
                <a:gd name="connsiteX41" fmla="*/ 8704 w 10000"/>
                <a:gd name="connsiteY41" fmla="*/ 5107 h 10000"/>
                <a:gd name="connsiteX42" fmla="*/ 9630 w 10000"/>
                <a:gd name="connsiteY42" fmla="*/ 5252 h 10000"/>
                <a:gd name="connsiteX43" fmla="*/ 10000 w 10000"/>
                <a:gd name="connsiteY43" fmla="*/ 5087 h 10000"/>
                <a:gd name="connsiteX44" fmla="*/ 9741 w 10000"/>
                <a:gd name="connsiteY44" fmla="*/ 4778 h 10000"/>
                <a:gd name="connsiteX45" fmla="*/ 9741 w 10000"/>
                <a:gd name="connsiteY45" fmla="*/ 3418 h 10000"/>
                <a:gd name="connsiteX46" fmla="*/ 8482 w 10000"/>
                <a:gd name="connsiteY46" fmla="*/ 2067 h 10000"/>
                <a:gd name="connsiteX47" fmla="*/ 6762 w 10000"/>
                <a:gd name="connsiteY47" fmla="*/ 1681 h 10000"/>
                <a:gd name="connsiteX48" fmla="*/ 5559 w 10000"/>
                <a:gd name="connsiteY48" fmla="*/ 1464 h 10000"/>
                <a:gd name="connsiteX49" fmla="*/ 5486 w 10000"/>
                <a:gd name="connsiteY49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4209 w 10000"/>
                <a:gd name="connsiteY23" fmla="*/ 6329 h 10000"/>
                <a:gd name="connsiteX24" fmla="*/ 4837 w 10000"/>
                <a:gd name="connsiteY24" fmla="*/ 5283 h 10000"/>
                <a:gd name="connsiteX25" fmla="*/ 5596 w 10000"/>
                <a:gd name="connsiteY25" fmla="*/ 6411 h 10000"/>
                <a:gd name="connsiteX26" fmla="*/ 5596 w 10000"/>
                <a:gd name="connsiteY26" fmla="*/ 7695 h 10000"/>
                <a:gd name="connsiteX27" fmla="*/ 6262 w 10000"/>
                <a:gd name="connsiteY27" fmla="*/ 9303 h 10000"/>
                <a:gd name="connsiteX28" fmla="*/ 6151 w 10000"/>
                <a:gd name="connsiteY28" fmla="*/ 9736 h 10000"/>
                <a:gd name="connsiteX29" fmla="*/ 7372 w 10000"/>
                <a:gd name="connsiteY29" fmla="*/ 9998 h 10000"/>
                <a:gd name="connsiteX30" fmla="*/ 8039 w 10000"/>
                <a:gd name="connsiteY30" fmla="*/ 9683 h 10000"/>
                <a:gd name="connsiteX31" fmla="*/ 7649 w 10000"/>
                <a:gd name="connsiteY31" fmla="*/ 9261 h 10000"/>
                <a:gd name="connsiteX32" fmla="*/ 7872 w 10000"/>
                <a:gd name="connsiteY32" fmla="*/ 8127 h 10000"/>
                <a:gd name="connsiteX33" fmla="*/ 7539 w 10000"/>
                <a:gd name="connsiteY33" fmla="*/ 7323 h 10000"/>
                <a:gd name="connsiteX34" fmla="*/ 8279 w 10000"/>
                <a:gd name="connsiteY34" fmla="*/ 5793 h 10000"/>
                <a:gd name="connsiteX35" fmla="*/ 8334 w 10000"/>
                <a:gd name="connsiteY35" fmla="*/ 4989 h 10000"/>
                <a:gd name="connsiteX36" fmla="*/ 7539 w 10000"/>
                <a:gd name="connsiteY36" fmla="*/ 4226 h 10000"/>
                <a:gd name="connsiteX37" fmla="*/ 7372 w 10000"/>
                <a:gd name="connsiteY37" fmla="*/ 3345 h 10000"/>
                <a:gd name="connsiteX38" fmla="*/ 7872 w 10000"/>
                <a:gd name="connsiteY38" fmla="*/ 2743 h 10000"/>
                <a:gd name="connsiteX39" fmla="*/ 8445 w 10000"/>
                <a:gd name="connsiteY39" fmla="*/ 3665 h 10000"/>
                <a:gd name="connsiteX40" fmla="*/ 8815 w 10000"/>
                <a:gd name="connsiteY40" fmla="*/ 4788 h 10000"/>
                <a:gd name="connsiteX41" fmla="*/ 8704 w 10000"/>
                <a:gd name="connsiteY41" fmla="*/ 5107 h 10000"/>
                <a:gd name="connsiteX42" fmla="*/ 9630 w 10000"/>
                <a:gd name="connsiteY42" fmla="*/ 5252 h 10000"/>
                <a:gd name="connsiteX43" fmla="*/ 10000 w 10000"/>
                <a:gd name="connsiteY43" fmla="*/ 5087 h 10000"/>
                <a:gd name="connsiteX44" fmla="*/ 9741 w 10000"/>
                <a:gd name="connsiteY44" fmla="*/ 4778 h 10000"/>
                <a:gd name="connsiteX45" fmla="*/ 9741 w 10000"/>
                <a:gd name="connsiteY45" fmla="*/ 3418 h 10000"/>
                <a:gd name="connsiteX46" fmla="*/ 8482 w 10000"/>
                <a:gd name="connsiteY46" fmla="*/ 2067 h 10000"/>
                <a:gd name="connsiteX47" fmla="*/ 6762 w 10000"/>
                <a:gd name="connsiteY47" fmla="*/ 1681 h 10000"/>
                <a:gd name="connsiteX48" fmla="*/ 5559 w 10000"/>
                <a:gd name="connsiteY48" fmla="*/ 1464 h 10000"/>
                <a:gd name="connsiteX49" fmla="*/ 5486 w 10000"/>
                <a:gd name="connsiteY49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4837 w 10000"/>
                <a:gd name="connsiteY23" fmla="*/ 5283 h 10000"/>
                <a:gd name="connsiteX24" fmla="*/ 5596 w 10000"/>
                <a:gd name="connsiteY24" fmla="*/ 6411 h 10000"/>
                <a:gd name="connsiteX25" fmla="*/ 5596 w 10000"/>
                <a:gd name="connsiteY25" fmla="*/ 7695 h 10000"/>
                <a:gd name="connsiteX26" fmla="*/ 6262 w 10000"/>
                <a:gd name="connsiteY26" fmla="*/ 9303 h 10000"/>
                <a:gd name="connsiteX27" fmla="*/ 6151 w 10000"/>
                <a:gd name="connsiteY27" fmla="*/ 9736 h 10000"/>
                <a:gd name="connsiteX28" fmla="*/ 7372 w 10000"/>
                <a:gd name="connsiteY28" fmla="*/ 9998 h 10000"/>
                <a:gd name="connsiteX29" fmla="*/ 8039 w 10000"/>
                <a:gd name="connsiteY29" fmla="*/ 9683 h 10000"/>
                <a:gd name="connsiteX30" fmla="*/ 7649 w 10000"/>
                <a:gd name="connsiteY30" fmla="*/ 9261 h 10000"/>
                <a:gd name="connsiteX31" fmla="*/ 7872 w 10000"/>
                <a:gd name="connsiteY31" fmla="*/ 8127 h 10000"/>
                <a:gd name="connsiteX32" fmla="*/ 7539 w 10000"/>
                <a:gd name="connsiteY32" fmla="*/ 7323 h 10000"/>
                <a:gd name="connsiteX33" fmla="*/ 8279 w 10000"/>
                <a:gd name="connsiteY33" fmla="*/ 5793 h 10000"/>
                <a:gd name="connsiteX34" fmla="*/ 8334 w 10000"/>
                <a:gd name="connsiteY34" fmla="*/ 4989 h 10000"/>
                <a:gd name="connsiteX35" fmla="*/ 7539 w 10000"/>
                <a:gd name="connsiteY35" fmla="*/ 4226 h 10000"/>
                <a:gd name="connsiteX36" fmla="*/ 7372 w 10000"/>
                <a:gd name="connsiteY36" fmla="*/ 3345 h 10000"/>
                <a:gd name="connsiteX37" fmla="*/ 7872 w 10000"/>
                <a:gd name="connsiteY37" fmla="*/ 2743 h 10000"/>
                <a:gd name="connsiteX38" fmla="*/ 8445 w 10000"/>
                <a:gd name="connsiteY38" fmla="*/ 3665 h 10000"/>
                <a:gd name="connsiteX39" fmla="*/ 8815 w 10000"/>
                <a:gd name="connsiteY39" fmla="*/ 4788 h 10000"/>
                <a:gd name="connsiteX40" fmla="*/ 8704 w 10000"/>
                <a:gd name="connsiteY40" fmla="*/ 5107 h 10000"/>
                <a:gd name="connsiteX41" fmla="*/ 9630 w 10000"/>
                <a:gd name="connsiteY41" fmla="*/ 5252 h 10000"/>
                <a:gd name="connsiteX42" fmla="*/ 10000 w 10000"/>
                <a:gd name="connsiteY42" fmla="*/ 5087 h 10000"/>
                <a:gd name="connsiteX43" fmla="*/ 9741 w 10000"/>
                <a:gd name="connsiteY43" fmla="*/ 4778 h 10000"/>
                <a:gd name="connsiteX44" fmla="*/ 9741 w 10000"/>
                <a:gd name="connsiteY44" fmla="*/ 3418 h 10000"/>
                <a:gd name="connsiteX45" fmla="*/ 8482 w 10000"/>
                <a:gd name="connsiteY45" fmla="*/ 2067 h 10000"/>
                <a:gd name="connsiteX46" fmla="*/ 6762 w 10000"/>
                <a:gd name="connsiteY46" fmla="*/ 1681 h 10000"/>
                <a:gd name="connsiteX47" fmla="*/ 5559 w 10000"/>
                <a:gd name="connsiteY47" fmla="*/ 1464 h 10000"/>
                <a:gd name="connsiteX48" fmla="*/ 5486 w 10000"/>
                <a:gd name="connsiteY48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2189 w 10000"/>
                <a:gd name="connsiteY22" fmla="*/ 5384 h 10000"/>
                <a:gd name="connsiteX23" fmla="*/ 4837 w 10000"/>
                <a:gd name="connsiteY23" fmla="*/ 5283 h 10000"/>
                <a:gd name="connsiteX24" fmla="*/ 5596 w 10000"/>
                <a:gd name="connsiteY24" fmla="*/ 6411 h 10000"/>
                <a:gd name="connsiteX25" fmla="*/ 5596 w 10000"/>
                <a:gd name="connsiteY25" fmla="*/ 7695 h 10000"/>
                <a:gd name="connsiteX26" fmla="*/ 6262 w 10000"/>
                <a:gd name="connsiteY26" fmla="*/ 9303 h 10000"/>
                <a:gd name="connsiteX27" fmla="*/ 6151 w 10000"/>
                <a:gd name="connsiteY27" fmla="*/ 9736 h 10000"/>
                <a:gd name="connsiteX28" fmla="*/ 7372 w 10000"/>
                <a:gd name="connsiteY28" fmla="*/ 9998 h 10000"/>
                <a:gd name="connsiteX29" fmla="*/ 8039 w 10000"/>
                <a:gd name="connsiteY29" fmla="*/ 9683 h 10000"/>
                <a:gd name="connsiteX30" fmla="*/ 7649 w 10000"/>
                <a:gd name="connsiteY30" fmla="*/ 9261 h 10000"/>
                <a:gd name="connsiteX31" fmla="*/ 7872 w 10000"/>
                <a:gd name="connsiteY31" fmla="*/ 8127 h 10000"/>
                <a:gd name="connsiteX32" fmla="*/ 7539 w 10000"/>
                <a:gd name="connsiteY32" fmla="*/ 7323 h 10000"/>
                <a:gd name="connsiteX33" fmla="*/ 8279 w 10000"/>
                <a:gd name="connsiteY33" fmla="*/ 5793 h 10000"/>
                <a:gd name="connsiteX34" fmla="*/ 8334 w 10000"/>
                <a:gd name="connsiteY34" fmla="*/ 4989 h 10000"/>
                <a:gd name="connsiteX35" fmla="*/ 7539 w 10000"/>
                <a:gd name="connsiteY35" fmla="*/ 4226 h 10000"/>
                <a:gd name="connsiteX36" fmla="*/ 7372 w 10000"/>
                <a:gd name="connsiteY36" fmla="*/ 3345 h 10000"/>
                <a:gd name="connsiteX37" fmla="*/ 7872 w 10000"/>
                <a:gd name="connsiteY37" fmla="*/ 2743 h 10000"/>
                <a:gd name="connsiteX38" fmla="*/ 8445 w 10000"/>
                <a:gd name="connsiteY38" fmla="*/ 3665 h 10000"/>
                <a:gd name="connsiteX39" fmla="*/ 8815 w 10000"/>
                <a:gd name="connsiteY39" fmla="*/ 4788 h 10000"/>
                <a:gd name="connsiteX40" fmla="*/ 8704 w 10000"/>
                <a:gd name="connsiteY40" fmla="*/ 5107 h 10000"/>
                <a:gd name="connsiteX41" fmla="*/ 9630 w 10000"/>
                <a:gd name="connsiteY41" fmla="*/ 5252 h 10000"/>
                <a:gd name="connsiteX42" fmla="*/ 10000 w 10000"/>
                <a:gd name="connsiteY42" fmla="*/ 5087 h 10000"/>
                <a:gd name="connsiteX43" fmla="*/ 9741 w 10000"/>
                <a:gd name="connsiteY43" fmla="*/ 4778 h 10000"/>
                <a:gd name="connsiteX44" fmla="*/ 9741 w 10000"/>
                <a:gd name="connsiteY44" fmla="*/ 3418 h 10000"/>
                <a:gd name="connsiteX45" fmla="*/ 8482 w 10000"/>
                <a:gd name="connsiteY45" fmla="*/ 2067 h 10000"/>
                <a:gd name="connsiteX46" fmla="*/ 6762 w 10000"/>
                <a:gd name="connsiteY46" fmla="*/ 1681 h 10000"/>
                <a:gd name="connsiteX47" fmla="*/ 5559 w 10000"/>
                <a:gd name="connsiteY47" fmla="*/ 1464 h 10000"/>
                <a:gd name="connsiteX48" fmla="*/ 5486 w 10000"/>
                <a:gd name="connsiteY48" fmla="*/ 1197 h 10000"/>
                <a:gd name="connsiteX0" fmla="*/ 5486 w 10000"/>
                <a:gd name="connsiteY0" fmla="*/ 1197 h 9767"/>
                <a:gd name="connsiteX1" fmla="*/ 5892 w 10000"/>
                <a:gd name="connsiteY1" fmla="*/ 955 h 9767"/>
                <a:gd name="connsiteX2" fmla="*/ 6281 w 10000"/>
                <a:gd name="connsiteY2" fmla="*/ 424 h 9767"/>
                <a:gd name="connsiteX3" fmla="*/ 5652 w 10000"/>
                <a:gd name="connsiteY3" fmla="*/ 83 h 9767"/>
                <a:gd name="connsiteX4" fmla="*/ 3727 w 10000"/>
                <a:gd name="connsiteY4" fmla="*/ 26 h 9767"/>
                <a:gd name="connsiteX5" fmla="*/ 3154 w 10000"/>
                <a:gd name="connsiteY5" fmla="*/ 429 h 9767"/>
                <a:gd name="connsiteX6" fmla="*/ 3542 w 10000"/>
                <a:gd name="connsiteY6" fmla="*/ 965 h 9767"/>
                <a:gd name="connsiteX7" fmla="*/ 3875 w 10000"/>
                <a:gd name="connsiteY7" fmla="*/ 1197 h 9767"/>
                <a:gd name="connsiteX8" fmla="*/ 3727 w 10000"/>
                <a:gd name="connsiteY8" fmla="*/ 1479 h 9767"/>
                <a:gd name="connsiteX9" fmla="*/ 2599 w 10000"/>
                <a:gd name="connsiteY9" fmla="*/ 1721 h 9767"/>
                <a:gd name="connsiteX10" fmla="*/ 896 w 10000"/>
                <a:gd name="connsiteY10" fmla="*/ 2128 h 9767"/>
                <a:gd name="connsiteX11" fmla="*/ 8 w 10000"/>
                <a:gd name="connsiteY11" fmla="*/ 3489 h 9767"/>
                <a:gd name="connsiteX12" fmla="*/ 415 w 10000"/>
                <a:gd name="connsiteY12" fmla="*/ 4695 h 9767"/>
                <a:gd name="connsiteX13" fmla="*/ 45 w 10000"/>
                <a:gd name="connsiteY13" fmla="*/ 5097 h 9767"/>
                <a:gd name="connsiteX14" fmla="*/ 712 w 10000"/>
                <a:gd name="connsiteY14" fmla="*/ 5201 h 9767"/>
                <a:gd name="connsiteX15" fmla="*/ 1267 w 10000"/>
                <a:gd name="connsiteY15" fmla="*/ 5025 h 9767"/>
                <a:gd name="connsiteX16" fmla="*/ 1304 w 10000"/>
                <a:gd name="connsiteY16" fmla="*/ 4757 h 9767"/>
                <a:gd name="connsiteX17" fmla="*/ 1340 w 10000"/>
                <a:gd name="connsiteY17" fmla="*/ 3531 h 9767"/>
                <a:gd name="connsiteX18" fmla="*/ 1767 w 10000"/>
                <a:gd name="connsiteY18" fmla="*/ 2706 h 9767"/>
                <a:gd name="connsiteX19" fmla="*/ 2432 w 10000"/>
                <a:gd name="connsiteY19" fmla="*/ 3370 h 9767"/>
                <a:gd name="connsiteX20" fmla="*/ 2377 w 10000"/>
                <a:gd name="connsiteY20" fmla="*/ 4148 h 9767"/>
                <a:gd name="connsiteX21" fmla="*/ 1785 w 10000"/>
                <a:gd name="connsiteY21" fmla="*/ 4880 h 9767"/>
                <a:gd name="connsiteX22" fmla="*/ 2189 w 10000"/>
                <a:gd name="connsiteY22" fmla="*/ 5384 h 9767"/>
                <a:gd name="connsiteX23" fmla="*/ 4837 w 10000"/>
                <a:gd name="connsiteY23" fmla="*/ 5283 h 9767"/>
                <a:gd name="connsiteX24" fmla="*/ 5596 w 10000"/>
                <a:gd name="connsiteY24" fmla="*/ 6411 h 9767"/>
                <a:gd name="connsiteX25" fmla="*/ 5596 w 10000"/>
                <a:gd name="connsiteY25" fmla="*/ 7695 h 9767"/>
                <a:gd name="connsiteX26" fmla="*/ 6262 w 10000"/>
                <a:gd name="connsiteY26" fmla="*/ 9303 h 9767"/>
                <a:gd name="connsiteX27" fmla="*/ 6151 w 10000"/>
                <a:gd name="connsiteY27" fmla="*/ 9736 h 9767"/>
                <a:gd name="connsiteX28" fmla="*/ 8039 w 10000"/>
                <a:gd name="connsiteY28" fmla="*/ 9683 h 9767"/>
                <a:gd name="connsiteX29" fmla="*/ 7649 w 10000"/>
                <a:gd name="connsiteY29" fmla="*/ 9261 h 9767"/>
                <a:gd name="connsiteX30" fmla="*/ 7872 w 10000"/>
                <a:gd name="connsiteY30" fmla="*/ 8127 h 9767"/>
                <a:gd name="connsiteX31" fmla="*/ 7539 w 10000"/>
                <a:gd name="connsiteY31" fmla="*/ 7323 h 9767"/>
                <a:gd name="connsiteX32" fmla="*/ 8279 w 10000"/>
                <a:gd name="connsiteY32" fmla="*/ 5793 h 9767"/>
                <a:gd name="connsiteX33" fmla="*/ 8334 w 10000"/>
                <a:gd name="connsiteY33" fmla="*/ 4989 h 9767"/>
                <a:gd name="connsiteX34" fmla="*/ 7539 w 10000"/>
                <a:gd name="connsiteY34" fmla="*/ 4226 h 9767"/>
                <a:gd name="connsiteX35" fmla="*/ 7372 w 10000"/>
                <a:gd name="connsiteY35" fmla="*/ 3345 h 9767"/>
                <a:gd name="connsiteX36" fmla="*/ 7872 w 10000"/>
                <a:gd name="connsiteY36" fmla="*/ 2743 h 9767"/>
                <a:gd name="connsiteX37" fmla="*/ 8445 w 10000"/>
                <a:gd name="connsiteY37" fmla="*/ 3665 h 9767"/>
                <a:gd name="connsiteX38" fmla="*/ 8815 w 10000"/>
                <a:gd name="connsiteY38" fmla="*/ 4788 h 9767"/>
                <a:gd name="connsiteX39" fmla="*/ 8704 w 10000"/>
                <a:gd name="connsiteY39" fmla="*/ 5107 h 9767"/>
                <a:gd name="connsiteX40" fmla="*/ 9630 w 10000"/>
                <a:gd name="connsiteY40" fmla="*/ 5252 h 9767"/>
                <a:gd name="connsiteX41" fmla="*/ 10000 w 10000"/>
                <a:gd name="connsiteY41" fmla="*/ 5087 h 9767"/>
                <a:gd name="connsiteX42" fmla="*/ 9741 w 10000"/>
                <a:gd name="connsiteY42" fmla="*/ 4778 h 9767"/>
                <a:gd name="connsiteX43" fmla="*/ 9741 w 10000"/>
                <a:gd name="connsiteY43" fmla="*/ 3418 h 9767"/>
                <a:gd name="connsiteX44" fmla="*/ 8482 w 10000"/>
                <a:gd name="connsiteY44" fmla="*/ 2067 h 9767"/>
                <a:gd name="connsiteX45" fmla="*/ 6762 w 10000"/>
                <a:gd name="connsiteY45" fmla="*/ 1681 h 9767"/>
                <a:gd name="connsiteX46" fmla="*/ 5559 w 10000"/>
                <a:gd name="connsiteY46" fmla="*/ 1464 h 9767"/>
                <a:gd name="connsiteX47" fmla="*/ 5486 w 10000"/>
                <a:gd name="connsiteY47" fmla="*/ 1197 h 9767"/>
                <a:gd name="connsiteX0" fmla="*/ 5486 w 10000"/>
                <a:gd name="connsiteY0" fmla="*/ 1226 h 9968"/>
                <a:gd name="connsiteX1" fmla="*/ 5892 w 10000"/>
                <a:gd name="connsiteY1" fmla="*/ 978 h 9968"/>
                <a:gd name="connsiteX2" fmla="*/ 6281 w 10000"/>
                <a:gd name="connsiteY2" fmla="*/ 434 h 9968"/>
                <a:gd name="connsiteX3" fmla="*/ 5652 w 10000"/>
                <a:gd name="connsiteY3" fmla="*/ 85 h 9968"/>
                <a:gd name="connsiteX4" fmla="*/ 3727 w 10000"/>
                <a:gd name="connsiteY4" fmla="*/ 27 h 9968"/>
                <a:gd name="connsiteX5" fmla="*/ 3154 w 10000"/>
                <a:gd name="connsiteY5" fmla="*/ 439 h 9968"/>
                <a:gd name="connsiteX6" fmla="*/ 3542 w 10000"/>
                <a:gd name="connsiteY6" fmla="*/ 988 h 9968"/>
                <a:gd name="connsiteX7" fmla="*/ 3875 w 10000"/>
                <a:gd name="connsiteY7" fmla="*/ 1226 h 9968"/>
                <a:gd name="connsiteX8" fmla="*/ 3727 w 10000"/>
                <a:gd name="connsiteY8" fmla="*/ 1514 h 9968"/>
                <a:gd name="connsiteX9" fmla="*/ 2599 w 10000"/>
                <a:gd name="connsiteY9" fmla="*/ 1762 h 9968"/>
                <a:gd name="connsiteX10" fmla="*/ 896 w 10000"/>
                <a:gd name="connsiteY10" fmla="*/ 2179 h 9968"/>
                <a:gd name="connsiteX11" fmla="*/ 8 w 10000"/>
                <a:gd name="connsiteY11" fmla="*/ 3572 h 9968"/>
                <a:gd name="connsiteX12" fmla="*/ 415 w 10000"/>
                <a:gd name="connsiteY12" fmla="*/ 4807 h 9968"/>
                <a:gd name="connsiteX13" fmla="*/ 45 w 10000"/>
                <a:gd name="connsiteY13" fmla="*/ 5219 h 9968"/>
                <a:gd name="connsiteX14" fmla="*/ 712 w 10000"/>
                <a:gd name="connsiteY14" fmla="*/ 5325 h 9968"/>
                <a:gd name="connsiteX15" fmla="*/ 1267 w 10000"/>
                <a:gd name="connsiteY15" fmla="*/ 5145 h 9968"/>
                <a:gd name="connsiteX16" fmla="*/ 1304 w 10000"/>
                <a:gd name="connsiteY16" fmla="*/ 4870 h 9968"/>
                <a:gd name="connsiteX17" fmla="*/ 1340 w 10000"/>
                <a:gd name="connsiteY17" fmla="*/ 3615 h 9968"/>
                <a:gd name="connsiteX18" fmla="*/ 1767 w 10000"/>
                <a:gd name="connsiteY18" fmla="*/ 2771 h 9968"/>
                <a:gd name="connsiteX19" fmla="*/ 2432 w 10000"/>
                <a:gd name="connsiteY19" fmla="*/ 3450 h 9968"/>
                <a:gd name="connsiteX20" fmla="*/ 2377 w 10000"/>
                <a:gd name="connsiteY20" fmla="*/ 4247 h 9968"/>
                <a:gd name="connsiteX21" fmla="*/ 1785 w 10000"/>
                <a:gd name="connsiteY21" fmla="*/ 4996 h 9968"/>
                <a:gd name="connsiteX22" fmla="*/ 2189 w 10000"/>
                <a:gd name="connsiteY22" fmla="*/ 5512 h 9968"/>
                <a:gd name="connsiteX23" fmla="*/ 4837 w 10000"/>
                <a:gd name="connsiteY23" fmla="*/ 5409 h 9968"/>
                <a:gd name="connsiteX24" fmla="*/ 5596 w 10000"/>
                <a:gd name="connsiteY24" fmla="*/ 6564 h 9968"/>
                <a:gd name="connsiteX25" fmla="*/ 5596 w 10000"/>
                <a:gd name="connsiteY25" fmla="*/ 7879 h 9968"/>
                <a:gd name="connsiteX26" fmla="*/ 6262 w 10000"/>
                <a:gd name="connsiteY26" fmla="*/ 9525 h 9968"/>
                <a:gd name="connsiteX27" fmla="*/ 6151 w 10000"/>
                <a:gd name="connsiteY27" fmla="*/ 9968 h 9968"/>
                <a:gd name="connsiteX28" fmla="*/ 7649 w 10000"/>
                <a:gd name="connsiteY28" fmla="*/ 9482 h 9968"/>
                <a:gd name="connsiteX29" fmla="*/ 7872 w 10000"/>
                <a:gd name="connsiteY29" fmla="*/ 8321 h 9968"/>
                <a:gd name="connsiteX30" fmla="*/ 7539 w 10000"/>
                <a:gd name="connsiteY30" fmla="*/ 7498 h 9968"/>
                <a:gd name="connsiteX31" fmla="*/ 8279 w 10000"/>
                <a:gd name="connsiteY31" fmla="*/ 5931 h 9968"/>
                <a:gd name="connsiteX32" fmla="*/ 8334 w 10000"/>
                <a:gd name="connsiteY32" fmla="*/ 5108 h 9968"/>
                <a:gd name="connsiteX33" fmla="*/ 7539 w 10000"/>
                <a:gd name="connsiteY33" fmla="*/ 4327 h 9968"/>
                <a:gd name="connsiteX34" fmla="*/ 7372 w 10000"/>
                <a:gd name="connsiteY34" fmla="*/ 3425 h 9968"/>
                <a:gd name="connsiteX35" fmla="*/ 7872 w 10000"/>
                <a:gd name="connsiteY35" fmla="*/ 2808 h 9968"/>
                <a:gd name="connsiteX36" fmla="*/ 8445 w 10000"/>
                <a:gd name="connsiteY36" fmla="*/ 3752 h 9968"/>
                <a:gd name="connsiteX37" fmla="*/ 8815 w 10000"/>
                <a:gd name="connsiteY37" fmla="*/ 4902 h 9968"/>
                <a:gd name="connsiteX38" fmla="*/ 8704 w 10000"/>
                <a:gd name="connsiteY38" fmla="*/ 5229 h 9968"/>
                <a:gd name="connsiteX39" fmla="*/ 9630 w 10000"/>
                <a:gd name="connsiteY39" fmla="*/ 5377 h 9968"/>
                <a:gd name="connsiteX40" fmla="*/ 10000 w 10000"/>
                <a:gd name="connsiteY40" fmla="*/ 5208 h 9968"/>
                <a:gd name="connsiteX41" fmla="*/ 9741 w 10000"/>
                <a:gd name="connsiteY41" fmla="*/ 4892 h 9968"/>
                <a:gd name="connsiteX42" fmla="*/ 9741 w 10000"/>
                <a:gd name="connsiteY42" fmla="*/ 3500 h 9968"/>
                <a:gd name="connsiteX43" fmla="*/ 8482 w 10000"/>
                <a:gd name="connsiteY43" fmla="*/ 2116 h 9968"/>
                <a:gd name="connsiteX44" fmla="*/ 6762 w 10000"/>
                <a:gd name="connsiteY44" fmla="*/ 1721 h 9968"/>
                <a:gd name="connsiteX45" fmla="*/ 5559 w 10000"/>
                <a:gd name="connsiteY45" fmla="*/ 1499 h 9968"/>
                <a:gd name="connsiteX46" fmla="*/ 5486 w 10000"/>
                <a:gd name="connsiteY46" fmla="*/ 1226 h 9968"/>
                <a:gd name="connsiteX0" fmla="*/ 5486 w 10000"/>
                <a:gd name="connsiteY0" fmla="*/ 1230 h 9714"/>
                <a:gd name="connsiteX1" fmla="*/ 5892 w 10000"/>
                <a:gd name="connsiteY1" fmla="*/ 981 h 9714"/>
                <a:gd name="connsiteX2" fmla="*/ 6281 w 10000"/>
                <a:gd name="connsiteY2" fmla="*/ 435 h 9714"/>
                <a:gd name="connsiteX3" fmla="*/ 5652 w 10000"/>
                <a:gd name="connsiteY3" fmla="*/ 85 h 9714"/>
                <a:gd name="connsiteX4" fmla="*/ 3727 w 10000"/>
                <a:gd name="connsiteY4" fmla="*/ 27 h 9714"/>
                <a:gd name="connsiteX5" fmla="*/ 3154 w 10000"/>
                <a:gd name="connsiteY5" fmla="*/ 440 h 9714"/>
                <a:gd name="connsiteX6" fmla="*/ 3542 w 10000"/>
                <a:gd name="connsiteY6" fmla="*/ 991 h 9714"/>
                <a:gd name="connsiteX7" fmla="*/ 3875 w 10000"/>
                <a:gd name="connsiteY7" fmla="*/ 1230 h 9714"/>
                <a:gd name="connsiteX8" fmla="*/ 3727 w 10000"/>
                <a:gd name="connsiteY8" fmla="*/ 1519 h 9714"/>
                <a:gd name="connsiteX9" fmla="*/ 2599 w 10000"/>
                <a:gd name="connsiteY9" fmla="*/ 1768 h 9714"/>
                <a:gd name="connsiteX10" fmla="*/ 896 w 10000"/>
                <a:gd name="connsiteY10" fmla="*/ 2186 h 9714"/>
                <a:gd name="connsiteX11" fmla="*/ 8 w 10000"/>
                <a:gd name="connsiteY11" fmla="*/ 3583 h 9714"/>
                <a:gd name="connsiteX12" fmla="*/ 415 w 10000"/>
                <a:gd name="connsiteY12" fmla="*/ 4822 h 9714"/>
                <a:gd name="connsiteX13" fmla="*/ 45 w 10000"/>
                <a:gd name="connsiteY13" fmla="*/ 5236 h 9714"/>
                <a:gd name="connsiteX14" fmla="*/ 712 w 10000"/>
                <a:gd name="connsiteY14" fmla="*/ 5342 h 9714"/>
                <a:gd name="connsiteX15" fmla="*/ 1267 w 10000"/>
                <a:gd name="connsiteY15" fmla="*/ 5162 h 9714"/>
                <a:gd name="connsiteX16" fmla="*/ 1304 w 10000"/>
                <a:gd name="connsiteY16" fmla="*/ 4886 h 9714"/>
                <a:gd name="connsiteX17" fmla="*/ 1340 w 10000"/>
                <a:gd name="connsiteY17" fmla="*/ 3627 h 9714"/>
                <a:gd name="connsiteX18" fmla="*/ 1767 w 10000"/>
                <a:gd name="connsiteY18" fmla="*/ 2780 h 9714"/>
                <a:gd name="connsiteX19" fmla="*/ 2432 w 10000"/>
                <a:gd name="connsiteY19" fmla="*/ 3461 h 9714"/>
                <a:gd name="connsiteX20" fmla="*/ 2377 w 10000"/>
                <a:gd name="connsiteY20" fmla="*/ 4261 h 9714"/>
                <a:gd name="connsiteX21" fmla="*/ 1785 w 10000"/>
                <a:gd name="connsiteY21" fmla="*/ 5012 h 9714"/>
                <a:gd name="connsiteX22" fmla="*/ 2189 w 10000"/>
                <a:gd name="connsiteY22" fmla="*/ 5530 h 9714"/>
                <a:gd name="connsiteX23" fmla="*/ 4837 w 10000"/>
                <a:gd name="connsiteY23" fmla="*/ 5426 h 9714"/>
                <a:gd name="connsiteX24" fmla="*/ 5596 w 10000"/>
                <a:gd name="connsiteY24" fmla="*/ 6585 h 9714"/>
                <a:gd name="connsiteX25" fmla="*/ 5596 w 10000"/>
                <a:gd name="connsiteY25" fmla="*/ 7904 h 9714"/>
                <a:gd name="connsiteX26" fmla="*/ 6262 w 10000"/>
                <a:gd name="connsiteY26" fmla="*/ 9556 h 9714"/>
                <a:gd name="connsiteX27" fmla="*/ 7649 w 10000"/>
                <a:gd name="connsiteY27" fmla="*/ 9512 h 9714"/>
                <a:gd name="connsiteX28" fmla="*/ 7872 w 10000"/>
                <a:gd name="connsiteY28" fmla="*/ 8348 h 9714"/>
                <a:gd name="connsiteX29" fmla="*/ 7539 w 10000"/>
                <a:gd name="connsiteY29" fmla="*/ 7522 h 9714"/>
                <a:gd name="connsiteX30" fmla="*/ 8279 w 10000"/>
                <a:gd name="connsiteY30" fmla="*/ 5950 h 9714"/>
                <a:gd name="connsiteX31" fmla="*/ 8334 w 10000"/>
                <a:gd name="connsiteY31" fmla="*/ 5124 h 9714"/>
                <a:gd name="connsiteX32" fmla="*/ 7539 w 10000"/>
                <a:gd name="connsiteY32" fmla="*/ 4341 h 9714"/>
                <a:gd name="connsiteX33" fmla="*/ 7372 w 10000"/>
                <a:gd name="connsiteY33" fmla="*/ 3436 h 9714"/>
                <a:gd name="connsiteX34" fmla="*/ 7872 w 10000"/>
                <a:gd name="connsiteY34" fmla="*/ 2817 h 9714"/>
                <a:gd name="connsiteX35" fmla="*/ 8445 w 10000"/>
                <a:gd name="connsiteY35" fmla="*/ 3764 h 9714"/>
                <a:gd name="connsiteX36" fmla="*/ 8815 w 10000"/>
                <a:gd name="connsiteY36" fmla="*/ 4918 h 9714"/>
                <a:gd name="connsiteX37" fmla="*/ 8704 w 10000"/>
                <a:gd name="connsiteY37" fmla="*/ 5246 h 9714"/>
                <a:gd name="connsiteX38" fmla="*/ 9630 w 10000"/>
                <a:gd name="connsiteY38" fmla="*/ 5394 h 9714"/>
                <a:gd name="connsiteX39" fmla="*/ 10000 w 10000"/>
                <a:gd name="connsiteY39" fmla="*/ 5225 h 9714"/>
                <a:gd name="connsiteX40" fmla="*/ 9741 w 10000"/>
                <a:gd name="connsiteY40" fmla="*/ 4908 h 9714"/>
                <a:gd name="connsiteX41" fmla="*/ 9741 w 10000"/>
                <a:gd name="connsiteY41" fmla="*/ 3511 h 9714"/>
                <a:gd name="connsiteX42" fmla="*/ 8482 w 10000"/>
                <a:gd name="connsiteY42" fmla="*/ 2123 h 9714"/>
                <a:gd name="connsiteX43" fmla="*/ 6762 w 10000"/>
                <a:gd name="connsiteY43" fmla="*/ 1727 h 9714"/>
                <a:gd name="connsiteX44" fmla="*/ 5559 w 10000"/>
                <a:gd name="connsiteY44" fmla="*/ 1504 h 9714"/>
                <a:gd name="connsiteX45" fmla="*/ 5486 w 10000"/>
                <a:gd name="connsiteY45" fmla="*/ 1230 h 9714"/>
                <a:gd name="connsiteX0" fmla="*/ 5486 w 10000"/>
                <a:gd name="connsiteY0" fmla="*/ 1266 h 9792"/>
                <a:gd name="connsiteX1" fmla="*/ 5892 w 10000"/>
                <a:gd name="connsiteY1" fmla="*/ 1010 h 9792"/>
                <a:gd name="connsiteX2" fmla="*/ 6281 w 10000"/>
                <a:gd name="connsiteY2" fmla="*/ 448 h 9792"/>
                <a:gd name="connsiteX3" fmla="*/ 5652 w 10000"/>
                <a:gd name="connsiteY3" fmla="*/ 88 h 9792"/>
                <a:gd name="connsiteX4" fmla="*/ 3727 w 10000"/>
                <a:gd name="connsiteY4" fmla="*/ 28 h 9792"/>
                <a:gd name="connsiteX5" fmla="*/ 3154 w 10000"/>
                <a:gd name="connsiteY5" fmla="*/ 453 h 9792"/>
                <a:gd name="connsiteX6" fmla="*/ 3542 w 10000"/>
                <a:gd name="connsiteY6" fmla="*/ 1020 h 9792"/>
                <a:gd name="connsiteX7" fmla="*/ 3875 w 10000"/>
                <a:gd name="connsiteY7" fmla="*/ 1266 h 9792"/>
                <a:gd name="connsiteX8" fmla="*/ 3727 w 10000"/>
                <a:gd name="connsiteY8" fmla="*/ 1564 h 9792"/>
                <a:gd name="connsiteX9" fmla="*/ 2599 w 10000"/>
                <a:gd name="connsiteY9" fmla="*/ 1820 h 9792"/>
                <a:gd name="connsiteX10" fmla="*/ 896 w 10000"/>
                <a:gd name="connsiteY10" fmla="*/ 2250 h 9792"/>
                <a:gd name="connsiteX11" fmla="*/ 8 w 10000"/>
                <a:gd name="connsiteY11" fmla="*/ 3688 h 9792"/>
                <a:gd name="connsiteX12" fmla="*/ 415 w 10000"/>
                <a:gd name="connsiteY12" fmla="*/ 4964 h 9792"/>
                <a:gd name="connsiteX13" fmla="*/ 45 w 10000"/>
                <a:gd name="connsiteY13" fmla="*/ 5390 h 9792"/>
                <a:gd name="connsiteX14" fmla="*/ 712 w 10000"/>
                <a:gd name="connsiteY14" fmla="*/ 5499 h 9792"/>
                <a:gd name="connsiteX15" fmla="*/ 1267 w 10000"/>
                <a:gd name="connsiteY15" fmla="*/ 5314 h 9792"/>
                <a:gd name="connsiteX16" fmla="*/ 1304 w 10000"/>
                <a:gd name="connsiteY16" fmla="*/ 5030 h 9792"/>
                <a:gd name="connsiteX17" fmla="*/ 1340 w 10000"/>
                <a:gd name="connsiteY17" fmla="*/ 3734 h 9792"/>
                <a:gd name="connsiteX18" fmla="*/ 1767 w 10000"/>
                <a:gd name="connsiteY18" fmla="*/ 2862 h 9792"/>
                <a:gd name="connsiteX19" fmla="*/ 2432 w 10000"/>
                <a:gd name="connsiteY19" fmla="*/ 3563 h 9792"/>
                <a:gd name="connsiteX20" fmla="*/ 2377 w 10000"/>
                <a:gd name="connsiteY20" fmla="*/ 4386 h 9792"/>
                <a:gd name="connsiteX21" fmla="*/ 1785 w 10000"/>
                <a:gd name="connsiteY21" fmla="*/ 5160 h 9792"/>
                <a:gd name="connsiteX22" fmla="*/ 2189 w 10000"/>
                <a:gd name="connsiteY22" fmla="*/ 5693 h 9792"/>
                <a:gd name="connsiteX23" fmla="*/ 4837 w 10000"/>
                <a:gd name="connsiteY23" fmla="*/ 5586 h 9792"/>
                <a:gd name="connsiteX24" fmla="*/ 5596 w 10000"/>
                <a:gd name="connsiteY24" fmla="*/ 6779 h 9792"/>
                <a:gd name="connsiteX25" fmla="*/ 5596 w 10000"/>
                <a:gd name="connsiteY25" fmla="*/ 8137 h 9792"/>
                <a:gd name="connsiteX26" fmla="*/ 7649 w 10000"/>
                <a:gd name="connsiteY26" fmla="*/ 9792 h 9792"/>
                <a:gd name="connsiteX27" fmla="*/ 7872 w 10000"/>
                <a:gd name="connsiteY27" fmla="*/ 8594 h 9792"/>
                <a:gd name="connsiteX28" fmla="*/ 7539 w 10000"/>
                <a:gd name="connsiteY28" fmla="*/ 7743 h 9792"/>
                <a:gd name="connsiteX29" fmla="*/ 8279 w 10000"/>
                <a:gd name="connsiteY29" fmla="*/ 6125 h 9792"/>
                <a:gd name="connsiteX30" fmla="*/ 8334 w 10000"/>
                <a:gd name="connsiteY30" fmla="*/ 5275 h 9792"/>
                <a:gd name="connsiteX31" fmla="*/ 7539 w 10000"/>
                <a:gd name="connsiteY31" fmla="*/ 4469 h 9792"/>
                <a:gd name="connsiteX32" fmla="*/ 7372 w 10000"/>
                <a:gd name="connsiteY32" fmla="*/ 3537 h 9792"/>
                <a:gd name="connsiteX33" fmla="*/ 7872 w 10000"/>
                <a:gd name="connsiteY33" fmla="*/ 2900 h 9792"/>
                <a:gd name="connsiteX34" fmla="*/ 8445 w 10000"/>
                <a:gd name="connsiteY34" fmla="*/ 3875 h 9792"/>
                <a:gd name="connsiteX35" fmla="*/ 8815 w 10000"/>
                <a:gd name="connsiteY35" fmla="*/ 5063 h 9792"/>
                <a:gd name="connsiteX36" fmla="*/ 8704 w 10000"/>
                <a:gd name="connsiteY36" fmla="*/ 5400 h 9792"/>
                <a:gd name="connsiteX37" fmla="*/ 9630 w 10000"/>
                <a:gd name="connsiteY37" fmla="*/ 5553 h 9792"/>
                <a:gd name="connsiteX38" fmla="*/ 10000 w 10000"/>
                <a:gd name="connsiteY38" fmla="*/ 5379 h 9792"/>
                <a:gd name="connsiteX39" fmla="*/ 9741 w 10000"/>
                <a:gd name="connsiteY39" fmla="*/ 5053 h 9792"/>
                <a:gd name="connsiteX40" fmla="*/ 9741 w 10000"/>
                <a:gd name="connsiteY40" fmla="*/ 3614 h 9792"/>
                <a:gd name="connsiteX41" fmla="*/ 8482 w 10000"/>
                <a:gd name="connsiteY41" fmla="*/ 2186 h 9792"/>
                <a:gd name="connsiteX42" fmla="*/ 6762 w 10000"/>
                <a:gd name="connsiteY42" fmla="*/ 1778 h 9792"/>
                <a:gd name="connsiteX43" fmla="*/ 5559 w 10000"/>
                <a:gd name="connsiteY43" fmla="*/ 1548 h 9792"/>
                <a:gd name="connsiteX44" fmla="*/ 5486 w 10000"/>
                <a:gd name="connsiteY44" fmla="*/ 1266 h 9792"/>
                <a:gd name="connsiteX0" fmla="*/ 5486 w 10000"/>
                <a:gd name="connsiteY0" fmla="*/ 1293 h 8788"/>
                <a:gd name="connsiteX1" fmla="*/ 5892 w 10000"/>
                <a:gd name="connsiteY1" fmla="*/ 1031 h 8788"/>
                <a:gd name="connsiteX2" fmla="*/ 6281 w 10000"/>
                <a:gd name="connsiteY2" fmla="*/ 458 h 8788"/>
                <a:gd name="connsiteX3" fmla="*/ 5652 w 10000"/>
                <a:gd name="connsiteY3" fmla="*/ 90 h 8788"/>
                <a:gd name="connsiteX4" fmla="*/ 3727 w 10000"/>
                <a:gd name="connsiteY4" fmla="*/ 29 h 8788"/>
                <a:gd name="connsiteX5" fmla="*/ 3154 w 10000"/>
                <a:gd name="connsiteY5" fmla="*/ 463 h 8788"/>
                <a:gd name="connsiteX6" fmla="*/ 3542 w 10000"/>
                <a:gd name="connsiteY6" fmla="*/ 1042 h 8788"/>
                <a:gd name="connsiteX7" fmla="*/ 3875 w 10000"/>
                <a:gd name="connsiteY7" fmla="*/ 1293 h 8788"/>
                <a:gd name="connsiteX8" fmla="*/ 3727 w 10000"/>
                <a:gd name="connsiteY8" fmla="*/ 1597 h 8788"/>
                <a:gd name="connsiteX9" fmla="*/ 2599 w 10000"/>
                <a:gd name="connsiteY9" fmla="*/ 1859 h 8788"/>
                <a:gd name="connsiteX10" fmla="*/ 896 w 10000"/>
                <a:gd name="connsiteY10" fmla="*/ 2298 h 8788"/>
                <a:gd name="connsiteX11" fmla="*/ 8 w 10000"/>
                <a:gd name="connsiteY11" fmla="*/ 3766 h 8788"/>
                <a:gd name="connsiteX12" fmla="*/ 415 w 10000"/>
                <a:gd name="connsiteY12" fmla="*/ 5069 h 8788"/>
                <a:gd name="connsiteX13" fmla="*/ 45 w 10000"/>
                <a:gd name="connsiteY13" fmla="*/ 5504 h 8788"/>
                <a:gd name="connsiteX14" fmla="*/ 712 w 10000"/>
                <a:gd name="connsiteY14" fmla="*/ 5616 h 8788"/>
                <a:gd name="connsiteX15" fmla="*/ 1267 w 10000"/>
                <a:gd name="connsiteY15" fmla="*/ 5427 h 8788"/>
                <a:gd name="connsiteX16" fmla="*/ 1304 w 10000"/>
                <a:gd name="connsiteY16" fmla="*/ 5137 h 8788"/>
                <a:gd name="connsiteX17" fmla="*/ 1340 w 10000"/>
                <a:gd name="connsiteY17" fmla="*/ 3813 h 8788"/>
                <a:gd name="connsiteX18" fmla="*/ 1767 w 10000"/>
                <a:gd name="connsiteY18" fmla="*/ 2923 h 8788"/>
                <a:gd name="connsiteX19" fmla="*/ 2432 w 10000"/>
                <a:gd name="connsiteY19" fmla="*/ 3639 h 8788"/>
                <a:gd name="connsiteX20" fmla="*/ 2377 w 10000"/>
                <a:gd name="connsiteY20" fmla="*/ 4479 h 8788"/>
                <a:gd name="connsiteX21" fmla="*/ 1785 w 10000"/>
                <a:gd name="connsiteY21" fmla="*/ 5270 h 8788"/>
                <a:gd name="connsiteX22" fmla="*/ 2189 w 10000"/>
                <a:gd name="connsiteY22" fmla="*/ 5814 h 8788"/>
                <a:gd name="connsiteX23" fmla="*/ 4837 w 10000"/>
                <a:gd name="connsiteY23" fmla="*/ 5705 h 8788"/>
                <a:gd name="connsiteX24" fmla="*/ 5596 w 10000"/>
                <a:gd name="connsiteY24" fmla="*/ 6923 h 8788"/>
                <a:gd name="connsiteX25" fmla="*/ 5596 w 10000"/>
                <a:gd name="connsiteY25" fmla="*/ 8310 h 8788"/>
                <a:gd name="connsiteX26" fmla="*/ 7872 w 10000"/>
                <a:gd name="connsiteY26" fmla="*/ 8777 h 8788"/>
                <a:gd name="connsiteX27" fmla="*/ 7539 w 10000"/>
                <a:gd name="connsiteY27" fmla="*/ 7907 h 8788"/>
                <a:gd name="connsiteX28" fmla="*/ 8279 w 10000"/>
                <a:gd name="connsiteY28" fmla="*/ 6255 h 8788"/>
                <a:gd name="connsiteX29" fmla="*/ 8334 w 10000"/>
                <a:gd name="connsiteY29" fmla="*/ 5387 h 8788"/>
                <a:gd name="connsiteX30" fmla="*/ 7539 w 10000"/>
                <a:gd name="connsiteY30" fmla="*/ 4564 h 8788"/>
                <a:gd name="connsiteX31" fmla="*/ 7372 w 10000"/>
                <a:gd name="connsiteY31" fmla="*/ 3612 h 8788"/>
                <a:gd name="connsiteX32" fmla="*/ 7872 w 10000"/>
                <a:gd name="connsiteY32" fmla="*/ 2962 h 8788"/>
                <a:gd name="connsiteX33" fmla="*/ 8445 w 10000"/>
                <a:gd name="connsiteY33" fmla="*/ 3957 h 8788"/>
                <a:gd name="connsiteX34" fmla="*/ 8815 w 10000"/>
                <a:gd name="connsiteY34" fmla="*/ 5171 h 8788"/>
                <a:gd name="connsiteX35" fmla="*/ 8704 w 10000"/>
                <a:gd name="connsiteY35" fmla="*/ 5515 h 8788"/>
                <a:gd name="connsiteX36" fmla="*/ 9630 w 10000"/>
                <a:gd name="connsiteY36" fmla="*/ 5671 h 8788"/>
                <a:gd name="connsiteX37" fmla="*/ 10000 w 10000"/>
                <a:gd name="connsiteY37" fmla="*/ 5493 h 8788"/>
                <a:gd name="connsiteX38" fmla="*/ 9741 w 10000"/>
                <a:gd name="connsiteY38" fmla="*/ 5160 h 8788"/>
                <a:gd name="connsiteX39" fmla="*/ 9741 w 10000"/>
                <a:gd name="connsiteY39" fmla="*/ 3691 h 8788"/>
                <a:gd name="connsiteX40" fmla="*/ 8482 w 10000"/>
                <a:gd name="connsiteY40" fmla="*/ 2232 h 8788"/>
                <a:gd name="connsiteX41" fmla="*/ 6762 w 10000"/>
                <a:gd name="connsiteY41" fmla="*/ 1816 h 8788"/>
                <a:gd name="connsiteX42" fmla="*/ 5559 w 10000"/>
                <a:gd name="connsiteY42" fmla="*/ 1581 h 8788"/>
                <a:gd name="connsiteX43" fmla="*/ 5486 w 10000"/>
                <a:gd name="connsiteY43" fmla="*/ 1293 h 8788"/>
                <a:gd name="connsiteX0" fmla="*/ 5486 w 10000"/>
                <a:gd name="connsiteY0" fmla="*/ 1471 h 9518"/>
                <a:gd name="connsiteX1" fmla="*/ 5892 w 10000"/>
                <a:gd name="connsiteY1" fmla="*/ 1173 h 9518"/>
                <a:gd name="connsiteX2" fmla="*/ 6281 w 10000"/>
                <a:gd name="connsiteY2" fmla="*/ 521 h 9518"/>
                <a:gd name="connsiteX3" fmla="*/ 5652 w 10000"/>
                <a:gd name="connsiteY3" fmla="*/ 102 h 9518"/>
                <a:gd name="connsiteX4" fmla="*/ 3727 w 10000"/>
                <a:gd name="connsiteY4" fmla="*/ 33 h 9518"/>
                <a:gd name="connsiteX5" fmla="*/ 3154 w 10000"/>
                <a:gd name="connsiteY5" fmla="*/ 527 h 9518"/>
                <a:gd name="connsiteX6" fmla="*/ 3542 w 10000"/>
                <a:gd name="connsiteY6" fmla="*/ 1186 h 9518"/>
                <a:gd name="connsiteX7" fmla="*/ 3875 w 10000"/>
                <a:gd name="connsiteY7" fmla="*/ 1471 h 9518"/>
                <a:gd name="connsiteX8" fmla="*/ 3727 w 10000"/>
                <a:gd name="connsiteY8" fmla="*/ 1817 h 9518"/>
                <a:gd name="connsiteX9" fmla="*/ 2599 w 10000"/>
                <a:gd name="connsiteY9" fmla="*/ 2115 h 9518"/>
                <a:gd name="connsiteX10" fmla="*/ 896 w 10000"/>
                <a:gd name="connsiteY10" fmla="*/ 2615 h 9518"/>
                <a:gd name="connsiteX11" fmla="*/ 8 w 10000"/>
                <a:gd name="connsiteY11" fmla="*/ 4285 h 9518"/>
                <a:gd name="connsiteX12" fmla="*/ 415 w 10000"/>
                <a:gd name="connsiteY12" fmla="*/ 5768 h 9518"/>
                <a:gd name="connsiteX13" fmla="*/ 45 w 10000"/>
                <a:gd name="connsiteY13" fmla="*/ 6263 h 9518"/>
                <a:gd name="connsiteX14" fmla="*/ 712 w 10000"/>
                <a:gd name="connsiteY14" fmla="*/ 6391 h 9518"/>
                <a:gd name="connsiteX15" fmla="*/ 1267 w 10000"/>
                <a:gd name="connsiteY15" fmla="*/ 6175 h 9518"/>
                <a:gd name="connsiteX16" fmla="*/ 1304 w 10000"/>
                <a:gd name="connsiteY16" fmla="*/ 5845 h 9518"/>
                <a:gd name="connsiteX17" fmla="*/ 1340 w 10000"/>
                <a:gd name="connsiteY17" fmla="*/ 4339 h 9518"/>
                <a:gd name="connsiteX18" fmla="*/ 1767 w 10000"/>
                <a:gd name="connsiteY18" fmla="*/ 3326 h 9518"/>
                <a:gd name="connsiteX19" fmla="*/ 2432 w 10000"/>
                <a:gd name="connsiteY19" fmla="*/ 4141 h 9518"/>
                <a:gd name="connsiteX20" fmla="*/ 2377 w 10000"/>
                <a:gd name="connsiteY20" fmla="*/ 5097 h 9518"/>
                <a:gd name="connsiteX21" fmla="*/ 1785 w 10000"/>
                <a:gd name="connsiteY21" fmla="*/ 5997 h 9518"/>
                <a:gd name="connsiteX22" fmla="*/ 2189 w 10000"/>
                <a:gd name="connsiteY22" fmla="*/ 6616 h 9518"/>
                <a:gd name="connsiteX23" fmla="*/ 4837 w 10000"/>
                <a:gd name="connsiteY23" fmla="*/ 6492 h 9518"/>
                <a:gd name="connsiteX24" fmla="*/ 5596 w 10000"/>
                <a:gd name="connsiteY24" fmla="*/ 7878 h 9518"/>
                <a:gd name="connsiteX25" fmla="*/ 5596 w 10000"/>
                <a:gd name="connsiteY25" fmla="*/ 9456 h 9518"/>
                <a:gd name="connsiteX26" fmla="*/ 7539 w 10000"/>
                <a:gd name="connsiteY26" fmla="*/ 8997 h 9518"/>
                <a:gd name="connsiteX27" fmla="*/ 8279 w 10000"/>
                <a:gd name="connsiteY27" fmla="*/ 7118 h 9518"/>
                <a:gd name="connsiteX28" fmla="*/ 8334 w 10000"/>
                <a:gd name="connsiteY28" fmla="*/ 6130 h 9518"/>
                <a:gd name="connsiteX29" fmla="*/ 7539 w 10000"/>
                <a:gd name="connsiteY29" fmla="*/ 5193 h 9518"/>
                <a:gd name="connsiteX30" fmla="*/ 7372 w 10000"/>
                <a:gd name="connsiteY30" fmla="*/ 4110 h 9518"/>
                <a:gd name="connsiteX31" fmla="*/ 7872 w 10000"/>
                <a:gd name="connsiteY31" fmla="*/ 3371 h 9518"/>
                <a:gd name="connsiteX32" fmla="*/ 8445 w 10000"/>
                <a:gd name="connsiteY32" fmla="*/ 4503 h 9518"/>
                <a:gd name="connsiteX33" fmla="*/ 8815 w 10000"/>
                <a:gd name="connsiteY33" fmla="*/ 5884 h 9518"/>
                <a:gd name="connsiteX34" fmla="*/ 8704 w 10000"/>
                <a:gd name="connsiteY34" fmla="*/ 6276 h 9518"/>
                <a:gd name="connsiteX35" fmla="*/ 9630 w 10000"/>
                <a:gd name="connsiteY35" fmla="*/ 6453 h 9518"/>
                <a:gd name="connsiteX36" fmla="*/ 10000 w 10000"/>
                <a:gd name="connsiteY36" fmla="*/ 6251 h 9518"/>
                <a:gd name="connsiteX37" fmla="*/ 9741 w 10000"/>
                <a:gd name="connsiteY37" fmla="*/ 5872 h 9518"/>
                <a:gd name="connsiteX38" fmla="*/ 9741 w 10000"/>
                <a:gd name="connsiteY38" fmla="*/ 4200 h 9518"/>
                <a:gd name="connsiteX39" fmla="*/ 8482 w 10000"/>
                <a:gd name="connsiteY39" fmla="*/ 2540 h 9518"/>
                <a:gd name="connsiteX40" fmla="*/ 6762 w 10000"/>
                <a:gd name="connsiteY40" fmla="*/ 2066 h 9518"/>
                <a:gd name="connsiteX41" fmla="*/ 5559 w 10000"/>
                <a:gd name="connsiteY41" fmla="*/ 1799 h 9518"/>
                <a:gd name="connsiteX42" fmla="*/ 5486 w 10000"/>
                <a:gd name="connsiteY42" fmla="*/ 1471 h 9518"/>
                <a:gd name="connsiteX0" fmla="*/ 5486 w 10000"/>
                <a:gd name="connsiteY0" fmla="*/ 1545 h 9935"/>
                <a:gd name="connsiteX1" fmla="*/ 5892 w 10000"/>
                <a:gd name="connsiteY1" fmla="*/ 1232 h 9935"/>
                <a:gd name="connsiteX2" fmla="*/ 6281 w 10000"/>
                <a:gd name="connsiteY2" fmla="*/ 547 h 9935"/>
                <a:gd name="connsiteX3" fmla="*/ 5652 w 10000"/>
                <a:gd name="connsiteY3" fmla="*/ 107 h 9935"/>
                <a:gd name="connsiteX4" fmla="*/ 3727 w 10000"/>
                <a:gd name="connsiteY4" fmla="*/ 35 h 9935"/>
                <a:gd name="connsiteX5" fmla="*/ 3154 w 10000"/>
                <a:gd name="connsiteY5" fmla="*/ 554 h 9935"/>
                <a:gd name="connsiteX6" fmla="*/ 3542 w 10000"/>
                <a:gd name="connsiteY6" fmla="*/ 1246 h 9935"/>
                <a:gd name="connsiteX7" fmla="*/ 3875 w 10000"/>
                <a:gd name="connsiteY7" fmla="*/ 1545 h 9935"/>
                <a:gd name="connsiteX8" fmla="*/ 3727 w 10000"/>
                <a:gd name="connsiteY8" fmla="*/ 1909 h 9935"/>
                <a:gd name="connsiteX9" fmla="*/ 2599 w 10000"/>
                <a:gd name="connsiteY9" fmla="*/ 2222 h 9935"/>
                <a:gd name="connsiteX10" fmla="*/ 896 w 10000"/>
                <a:gd name="connsiteY10" fmla="*/ 2747 h 9935"/>
                <a:gd name="connsiteX11" fmla="*/ 8 w 10000"/>
                <a:gd name="connsiteY11" fmla="*/ 4502 h 9935"/>
                <a:gd name="connsiteX12" fmla="*/ 415 w 10000"/>
                <a:gd name="connsiteY12" fmla="*/ 6060 h 9935"/>
                <a:gd name="connsiteX13" fmla="*/ 45 w 10000"/>
                <a:gd name="connsiteY13" fmla="*/ 6580 h 9935"/>
                <a:gd name="connsiteX14" fmla="*/ 712 w 10000"/>
                <a:gd name="connsiteY14" fmla="*/ 6715 h 9935"/>
                <a:gd name="connsiteX15" fmla="*/ 1267 w 10000"/>
                <a:gd name="connsiteY15" fmla="*/ 6488 h 9935"/>
                <a:gd name="connsiteX16" fmla="*/ 1304 w 10000"/>
                <a:gd name="connsiteY16" fmla="*/ 6141 h 9935"/>
                <a:gd name="connsiteX17" fmla="*/ 1340 w 10000"/>
                <a:gd name="connsiteY17" fmla="*/ 4559 h 9935"/>
                <a:gd name="connsiteX18" fmla="*/ 1767 w 10000"/>
                <a:gd name="connsiteY18" fmla="*/ 3494 h 9935"/>
                <a:gd name="connsiteX19" fmla="*/ 2432 w 10000"/>
                <a:gd name="connsiteY19" fmla="*/ 4351 h 9935"/>
                <a:gd name="connsiteX20" fmla="*/ 2377 w 10000"/>
                <a:gd name="connsiteY20" fmla="*/ 5355 h 9935"/>
                <a:gd name="connsiteX21" fmla="*/ 1785 w 10000"/>
                <a:gd name="connsiteY21" fmla="*/ 6301 h 9935"/>
                <a:gd name="connsiteX22" fmla="*/ 2189 w 10000"/>
                <a:gd name="connsiteY22" fmla="*/ 6951 h 9935"/>
                <a:gd name="connsiteX23" fmla="*/ 4837 w 10000"/>
                <a:gd name="connsiteY23" fmla="*/ 6821 h 9935"/>
                <a:gd name="connsiteX24" fmla="*/ 5596 w 10000"/>
                <a:gd name="connsiteY24" fmla="*/ 8277 h 9935"/>
                <a:gd name="connsiteX25" fmla="*/ 5596 w 10000"/>
                <a:gd name="connsiteY25" fmla="*/ 9935 h 9935"/>
                <a:gd name="connsiteX26" fmla="*/ 8279 w 10000"/>
                <a:gd name="connsiteY26" fmla="*/ 7478 h 9935"/>
                <a:gd name="connsiteX27" fmla="*/ 8334 w 10000"/>
                <a:gd name="connsiteY27" fmla="*/ 6440 h 9935"/>
                <a:gd name="connsiteX28" fmla="*/ 7539 w 10000"/>
                <a:gd name="connsiteY28" fmla="*/ 5456 h 9935"/>
                <a:gd name="connsiteX29" fmla="*/ 7372 w 10000"/>
                <a:gd name="connsiteY29" fmla="*/ 4318 h 9935"/>
                <a:gd name="connsiteX30" fmla="*/ 7872 w 10000"/>
                <a:gd name="connsiteY30" fmla="*/ 3542 h 9935"/>
                <a:gd name="connsiteX31" fmla="*/ 8445 w 10000"/>
                <a:gd name="connsiteY31" fmla="*/ 4731 h 9935"/>
                <a:gd name="connsiteX32" fmla="*/ 8815 w 10000"/>
                <a:gd name="connsiteY32" fmla="*/ 6182 h 9935"/>
                <a:gd name="connsiteX33" fmla="*/ 8704 w 10000"/>
                <a:gd name="connsiteY33" fmla="*/ 6594 h 9935"/>
                <a:gd name="connsiteX34" fmla="*/ 9630 w 10000"/>
                <a:gd name="connsiteY34" fmla="*/ 6780 h 9935"/>
                <a:gd name="connsiteX35" fmla="*/ 10000 w 10000"/>
                <a:gd name="connsiteY35" fmla="*/ 6568 h 9935"/>
                <a:gd name="connsiteX36" fmla="*/ 9741 w 10000"/>
                <a:gd name="connsiteY36" fmla="*/ 6169 h 9935"/>
                <a:gd name="connsiteX37" fmla="*/ 9741 w 10000"/>
                <a:gd name="connsiteY37" fmla="*/ 4413 h 9935"/>
                <a:gd name="connsiteX38" fmla="*/ 8482 w 10000"/>
                <a:gd name="connsiteY38" fmla="*/ 2669 h 9935"/>
                <a:gd name="connsiteX39" fmla="*/ 6762 w 10000"/>
                <a:gd name="connsiteY39" fmla="*/ 2171 h 9935"/>
                <a:gd name="connsiteX40" fmla="*/ 5559 w 10000"/>
                <a:gd name="connsiteY40" fmla="*/ 1890 h 9935"/>
                <a:gd name="connsiteX41" fmla="*/ 5486 w 10000"/>
                <a:gd name="connsiteY41" fmla="*/ 1545 h 9935"/>
                <a:gd name="connsiteX0" fmla="*/ 5486 w 10000"/>
                <a:gd name="connsiteY0" fmla="*/ 1555 h 8344"/>
                <a:gd name="connsiteX1" fmla="*/ 5892 w 10000"/>
                <a:gd name="connsiteY1" fmla="*/ 1240 h 8344"/>
                <a:gd name="connsiteX2" fmla="*/ 6281 w 10000"/>
                <a:gd name="connsiteY2" fmla="*/ 551 h 8344"/>
                <a:gd name="connsiteX3" fmla="*/ 5652 w 10000"/>
                <a:gd name="connsiteY3" fmla="*/ 108 h 8344"/>
                <a:gd name="connsiteX4" fmla="*/ 3727 w 10000"/>
                <a:gd name="connsiteY4" fmla="*/ 35 h 8344"/>
                <a:gd name="connsiteX5" fmla="*/ 3154 w 10000"/>
                <a:gd name="connsiteY5" fmla="*/ 558 h 8344"/>
                <a:gd name="connsiteX6" fmla="*/ 3542 w 10000"/>
                <a:gd name="connsiteY6" fmla="*/ 1254 h 8344"/>
                <a:gd name="connsiteX7" fmla="*/ 3875 w 10000"/>
                <a:gd name="connsiteY7" fmla="*/ 1555 h 8344"/>
                <a:gd name="connsiteX8" fmla="*/ 3727 w 10000"/>
                <a:gd name="connsiteY8" fmla="*/ 1921 h 8344"/>
                <a:gd name="connsiteX9" fmla="*/ 2599 w 10000"/>
                <a:gd name="connsiteY9" fmla="*/ 2237 h 8344"/>
                <a:gd name="connsiteX10" fmla="*/ 896 w 10000"/>
                <a:gd name="connsiteY10" fmla="*/ 2765 h 8344"/>
                <a:gd name="connsiteX11" fmla="*/ 8 w 10000"/>
                <a:gd name="connsiteY11" fmla="*/ 4531 h 8344"/>
                <a:gd name="connsiteX12" fmla="*/ 415 w 10000"/>
                <a:gd name="connsiteY12" fmla="*/ 6100 h 8344"/>
                <a:gd name="connsiteX13" fmla="*/ 45 w 10000"/>
                <a:gd name="connsiteY13" fmla="*/ 6623 h 8344"/>
                <a:gd name="connsiteX14" fmla="*/ 712 w 10000"/>
                <a:gd name="connsiteY14" fmla="*/ 6759 h 8344"/>
                <a:gd name="connsiteX15" fmla="*/ 1267 w 10000"/>
                <a:gd name="connsiteY15" fmla="*/ 6530 h 8344"/>
                <a:gd name="connsiteX16" fmla="*/ 1304 w 10000"/>
                <a:gd name="connsiteY16" fmla="*/ 6181 h 8344"/>
                <a:gd name="connsiteX17" fmla="*/ 1340 w 10000"/>
                <a:gd name="connsiteY17" fmla="*/ 4589 h 8344"/>
                <a:gd name="connsiteX18" fmla="*/ 1767 w 10000"/>
                <a:gd name="connsiteY18" fmla="*/ 3517 h 8344"/>
                <a:gd name="connsiteX19" fmla="*/ 2432 w 10000"/>
                <a:gd name="connsiteY19" fmla="*/ 4379 h 8344"/>
                <a:gd name="connsiteX20" fmla="*/ 2377 w 10000"/>
                <a:gd name="connsiteY20" fmla="*/ 5390 h 8344"/>
                <a:gd name="connsiteX21" fmla="*/ 1785 w 10000"/>
                <a:gd name="connsiteY21" fmla="*/ 6342 h 8344"/>
                <a:gd name="connsiteX22" fmla="*/ 2189 w 10000"/>
                <a:gd name="connsiteY22" fmla="*/ 6996 h 8344"/>
                <a:gd name="connsiteX23" fmla="*/ 4837 w 10000"/>
                <a:gd name="connsiteY23" fmla="*/ 6866 h 8344"/>
                <a:gd name="connsiteX24" fmla="*/ 5596 w 10000"/>
                <a:gd name="connsiteY24" fmla="*/ 8331 h 8344"/>
                <a:gd name="connsiteX25" fmla="*/ 8279 w 10000"/>
                <a:gd name="connsiteY25" fmla="*/ 7527 h 8344"/>
                <a:gd name="connsiteX26" fmla="*/ 8334 w 10000"/>
                <a:gd name="connsiteY26" fmla="*/ 6482 h 8344"/>
                <a:gd name="connsiteX27" fmla="*/ 7539 w 10000"/>
                <a:gd name="connsiteY27" fmla="*/ 5492 h 8344"/>
                <a:gd name="connsiteX28" fmla="*/ 7372 w 10000"/>
                <a:gd name="connsiteY28" fmla="*/ 4346 h 8344"/>
                <a:gd name="connsiteX29" fmla="*/ 7872 w 10000"/>
                <a:gd name="connsiteY29" fmla="*/ 3565 h 8344"/>
                <a:gd name="connsiteX30" fmla="*/ 8445 w 10000"/>
                <a:gd name="connsiteY30" fmla="*/ 4762 h 8344"/>
                <a:gd name="connsiteX31" fmla="*/ 8815 w 10000"/>
                <a:gd name="connsiteY31" fmla="*/ 6222 h 8344"/>
                <a:gd name="connsiteX32" fmla="*/ 8704 w 10000"/>
                <a:gd name="connsiteY32" fmla="*/ 6637 h 8344"/>
                <a:gd name="connsiteX33" fmla="*/ 9630 w 10000"/>
                <a:gd name="connsiteY33" fmla="*/ 6824 h 8344"/>
                <a:gd name="connsiteX34" fmla="*/ 10000 w 10000"/>
                <a:gd name="connsiteY34" fmla="*/ 6611 h 8344"/>
                <a:gd name="connsiteX35" fmla="*/ 9741 w 10000"/>
                <a:gd name="connsiteY35" fmla="*/ 6209 h 8344"/>
                <a:gd name="connsiteX36" fmla="*/ 9741 w 10000"/>
                <a:gd name="connsiteY36" fmla="*/ 4442 h 8344"/>
                <a:gd name="connsiteX37" fmla="*/ 8482 w 10000"/>
                <a:gd name="connsiteY37" fmla="*/ 2686 h 8344"/>
                <a:gd name="connsiteX38" fmla="*/ 6762 w 10000"/>
                <a:gd name="connsiteY38" fmla="*/ 2185 h 8344"/>
                <a:gd name="connsiteX39" fmla="*/ 5559 w 10000"/>
                <a:gd name="connsiteY39" fmla="*/ 1902 h 8344"/>
                <a:gd name="connsiteX40" fmla="*/ 5486 w 10000"/>
                <a:gd name="connsiteY40" fmla="*/ 1555 h 8344"/>
                <a:gd name="connsiteX0" fmla="*/ 5486 w 10000"/>
                <a:gd name="connsiteY0" fmla="*/ 1864 h 9026"/>
                <a:gd name="connsiteX1" fmla="*/ 5892 w 10000"/>
                <a:gd name="connsiteY1" fmla="*/ 1486 h 9026"/>
                <a:gd name="connsiteX2" fmla="*/ 6281 w 10000"/>
                <a:gd name="connsiteY2" fmla="*/ 660 h 9026"/>
                <a:gd name="connsiteX3" fmla="*/ 5652 w 10000"/>
                <a:gd name="connsiteY3" fmla="*/ 129 h 9026"/>
                <a:gd name="connsiteX4" fmla="*/ 3727 w 10000"/>
                <a:gd name="connsiteY4" fmla="*/ 42 h 9026"/>
                <a:gd name="connsiteX5" fmla="*/ 3154 w 10000"/>
                <a:gd name="connsiteY5" fmla="*/ 669 h 9026"/>
                <a:gd name="connsiteX6" fmla="*/ 3542 w 10000"/>
                <a:gd name="connsiteY6" fmla="*/ 1503 h 9026"/>
                <a:gd name="connsiteX7" fmla="*/ 3875 w 10000"/>
                <a:gd name="connsiteY7" fmla="*/ 1864 h 9026"/>
                <a:gd name="connsiteX8" fmla="*/ 3727 w 10000"/>
                <a:gd name="connsiteY8" fmla="*/ 2302 h 9026"/>
                <a:gd name="connsiteX9" fmla="*/ 2599 w 10000"/>
                <a:gd name="connsiteY9" fmla="*/ 2681 h 9026"/>
                <a:gd name="connsiteX10" fmla="*/ 896 w 10000"/>
                <a:gd name="connsiteY10" fmla="*/ 3314 h 9026"/>
                <a:gd name="connsiteX11" fmla="*/ 8 w 10000"/>
                <a:gd name="connsiteY11" fmla="*/ 5430 h 9026"/>
                <a:gd name="connsiteX12" fmla="*/ 415 w 10000"/>
                <a:gd name="connsiteY12" fmla="*/ 7311 h 9026"/>
                <a:gd name="connsiteX13" fmla="*/ 45 w 10000"/>
                <a:gd name="connsiteY13" fmla="*/ 7937 h 9026"/>
                <a:gd name="connsiteX14" fmla="*/ 712 w 10000"/>
                <a:gd name="connsiteY14" fmla="*/ 8100 h 9026"/>
                <a:gd name="connsiteX15" fmla="*/ 1267 w 10000"/>
                <a:gd name="connsiteY15" fmla="*/ 7826 h 9026"/>
                <a:gd name="connsiteX16" fmla="*/ 1304 w 10000"/>
                <a:gd name="connsiteY16" fmla="*/ 7408 h 9026"/>
                <a:gd name="connsiteX17" fmla="*/ 1340 w 10000"/>
                <a:gd name="connsiteY17" fmla="*/ 5500 h 9026"/>
                <a:gd name="connsiteX18" fmla="*/ 1767 w 10000"/>
                <a:gd name="connsiteY18" fmla="*/ 4215 h 9026"/>
                <a:gd name="connsiteX19" fmla="*/ 2432 w 10000"/>
                <a:gd name="connsiteY19" fmla="*/ 5248 h 9026"/>
                <a:gd name="connsiteX20" fmla="*/ 2377 w 10000"/>
                <a:gd name="connsiteY20" fmla="*/ 6460 h 9026"/>
                <a:gd name="connsiteX21" fmla="*/ 1785 w 10000"/>
                <a:gd name="connsiteY21" fmla="*/ 7601 h 9026"/>
                <a:gd name="connsiteX22" fmla="*/ 2189 w 10000"/>
                <a:gd name="connsiteY22" fmla="*/ 8384 h 9026"/>
                <a:gd name="connsiteX23" fmla="*/ 4837 w 10000"/>
                <a:gd name="connsiteY23" fmla="*/ 8229 h 9026"/>
                <a:gd name="connsiteX24" fmla="*/ 8279 w 10000"/>
                <a:gd name="connsiteY24" fmla="*/ 9021 h 9026"/>
                <a:gd name="connsiteX25" fmla="*/ 8334 w 10000"/>
                <a:gd name="connsiteY25" fmla="*/ 7768 h 9026"/>
                <a:gd name="connsiteX26" fmla="*/ 7539 w 10000"/>
                <a:gd name="connsiteY26" fmla="*/ 6582 h 9026"/>
                <a:gd name="connsiteX27" fmla="*/ 7372 w 10000"/>
                <a:gd name="connsiteY27" fmla="*/ 5209 h 9026"/>
                <a:gd name="connsiteX28" fmla="*/ 7872 w 10000"/>
                <a:gd name="connsiteY28" fmla="*/ 4273 h 9026"/>
                <a:gd name="connsiteX29" fmla="*/ 8445 w 10000"/>
                <a:gd name="connsiteY29" fmla="*/ 5707 h 9026"/>
                <a:gd name="connsiteX30" fmla="*/ 8815 w 10000"/>
                <a:gd name="connsiteY30" fmla="*/ 7457 h 9026"/>
                <a:gd name="connsiteX31" fmla="*/ 8704 w 10000"/>
                <a:gd name="connsiteY31" fmla="*/ 7954 h 9026"/>
                <a:gd name="connsiteX32" fmla="*/ 9630 w 10000"/>
                <a:gd name="connsiteY32" fmla="*/ 8178 h 9026"/>
                <a:gd name="connsiteX33" fmla="*/ 10000 w 10000"/>
                <a:gd name="connsiteY33" fmla="*/ 7923 h 9026"/>
                <a:gd name="connsiteX34" fmla="*/ 9741 w 10000"/>
                <a:gd name="connsiteY34" fmla="*/ 7441 h 9026"/>
                <a:gd name="connsiteX35" fmla="*/ 9741 w 10000"/>
                <a:gd name="connsiteY35" fmla="*/ 5324 h 9026"/>
                <a:gd name="connsiteX36" fmla="*/ 8482 w 10000"/>
                <a:gd name="connsiteY36" fmla="*/ 3219 h 9026"/>
                <a:gd name="connsiteX37" fmla="*/ 6762 w 10000"/>
                <a:gd name="connsiteY37" fmla="*/ 2619 h 9026"/>
                <a:gd name="connsiteX38" fmla="*/ 5559 w 10000"/>
                <a:gd name="connsiteY38" fmla="*/ 2279 h 9026"/>
                <a:gd name="connsiteX39" fmla="*/ 5486 w 10000"/>
                <a:gd name="connsiteY39" fmla="*/ 1864 h 9026"/>
                <a:gd name="connsiteX0" fmla="*/ 5486 w 10000"/>
                <a:gd name="connsiteY0" fmla="*/ 2064 h 9326"/>
                <a:gd name="connsiteX1" fmla="*/ 5892 w 10000"/>
                <a:gd name="connsiteY1" fmla="*/ 1645 h 9326"/>
                <a:gd name="connsiteX2" fmla="*/ 6281 w 10000"/>
                <a:gd name="connsiteY2" fmla="*/ 730 h 9326"/>
                <a:gd name="connsiteX3" fmla="*/ 5652 w 10000"/>
                <a:gd name="connsiteY3" fmla="*/ 142 h 9326"/>
                <a:gd name="connsiteX4" fmla="*/ 3727 w 10000"/>
                <a:gd name="connsiteY4" fmla="*/ 46 h 9326"/>
                <a:gd name="connsiteX5" fmla="*/ 3154 w 10000"/>
                <a:gd name="connsiteY5" fmla="*/ 740 h 9326"/>
                <a:gd name="connsiteX6" fmla="*/ 3542 w 10000"/>
                <a:gd name="connsiteY6" fmla="*/ 1664 h 9326"/>
                <a:gd name="connsiteX7" fmla="*/ 3875 w 10000"/>
                <a:gd name="connsiteY7" fmla="*/ 2064 h 9326"/>
                <a:gd name="connsiteX8" fmla="*/ 3727 w 10000"/>
                <a:gd name="connsiteY8" fmla="*/ 2549 h 9326"/>
                <a:gd name="connsiteX9" fmla="*/ 2599 w 10000"/>
                <a:gd name="connsiteY9" fmla="*/ 2969 h 9326"/>
                <a:gd name="connsiteX10" fmla="*/ 896 w 10000"/>
                <a:gd name="connsiteY10" fmla="*/ 3671 h 9326"/>
                <a:gd name="connsiteX11" fmla="*/ 8 w 10000"/>
                <a:gd name="connsiteY11" fmla="*/ 6015 h 9326"/>
                <a:gd name="connsiteX12" fmla="*/ 415 w 10000"/>
                <a:gd name="connsiteY12" fmla="*/ 8099 h 9326"/>
                <a:gd name="connsiteX13" fmla="*/ 45 w 10000"/>
                <a:gd name="connsiteY13" fmla="*/ 8792 h 9326"/>
                <a:gd name="connsiteX14" fmla="*/ 712 w 10000"/>
                <a:gd name="connsiteY14" fmla="*/ 8973 h 9326"/>
                <a:gd name="connsiteX15" fmla="*/ 1267 w 10000"/>
                <a:gd name="connsiteY15" fmla="*/ 8670 h 9326"/>
                <a:gd name="connsiteX16" fmla="*/ 1304 w 10000"/>
                <a:gd name="connsiteY16" fmla="*/ 8206 h 9326"/>
                <a:gd name="connsiteX17" fmla="*/ 1340 w 10000"/>
                <a:gd name="connsiteY17" fmla="*/ 6093 h 9326"/>
                <a:gd name="connsiteX18" fmla="*/ 1767 w 10000"/>
                <a:gd name="connsiteY18" fmla="*/ 4669 h 9326"/>
                <a:gd name="connsiteX19" fmla="*/ 2432 w 10000"/>
                <a:gd name="connsiteY19" fmla="*/ 5813 h 9326"/>
                <a:gd name="connsiteX20" fmla="*/ 2377 w 10000"/>
                <a:gd name="connsiteY20" fmla="*/ 7156 h 9326"/>
                <a:gd name="connsiteX21" fmla="*/ 1785 w 10000"/>
                <a:gd name="connsiteY21" fmla="*/ 8420 h 9326"/>
                <a:gd name="connsiteX22" fmla="*/ 2189 w 10000"/>
                <a:gd name="connsiteY22" fmla="*/ 9288 h 9326"/>
                <a:gd name="connsiteX23" fmla="*/ 4837 w 10000"/>
                <a:gd name="connsiteY23" fmla="*/ 9116 h 9326"/>
                <a:gd name="connsiteX24" fmla="*/ 8334 w 10000"/>
                <a:gd name="connsiteY24" fmla="*/ 8605 h 9326"/>
                <a:gd name="connsiteX25" fmla="*/ 7539 w 10000"/>
                <a:gd name="connsiteY25" fmla="*/ 7291 h 9326"/>
                <a:gd name="connsiteX26" fmla="*/ 7372 w 10000"/>
                <a:gd name="connsiteY26" fmla="*/ 5770 h 9326"/>
                <a:gd name="connsiteX27" fmla="*/ 7872 w 10000"/>
                <a:gd name="connsiteY27" fmla="*/ 4733 h 9326"/>
                <a:gd name="connsiteX28" fmla="*/ 8445 w 10000"/>
                <a:gd name="connsiteY28" fmla="*/ 6322 h 9326"/>
                <a:gd name="connsiteX29" fmla="*/ 8815 w 10000"/>
                <a:gd name="connsiteY29" fmla="*/ 8261 h 9326"/>
                <a:gd name="connsiteX30" fmla="*/ 8704 w 10000"/>
                <a:gd name="connsiteY30" fmla="*/ 8811 h 9326"/>
                <a:gd name="connsiteX31" fmla="*/ 9630 w 10000"/>
                <a:gd name="connsiteY31" fmla="*/ 9059 h 9326"/>
                <a:gd name="connsiteX32" fmla="*/ 10000 w 10000"/>
                <a:gd name="connsiteY32" fmla="*/ 8777 h 9326"/>
                <a:gd name="connsiteX33" fmla="*/ 9741 w 10000"/>
                <a:gd name="connsiteY33" fmla="*/ 8243 h 9326"/>
                <a:gd name="connsiteX34" fmla="*/ 9741 w 10000"/>
                <a:gd name="connsiteY34" fmla="*/ 5898 h 9326"/>
                <a:gd name="connsiteX35" fmla="*/ 8482 w 10000"/>
                <a:gd name="connsiteY35" fmla="*/ 3565 h 9326"/>
                <a:gd name="connsiteX36" fmla="*/ 6762 w 10000"/>
                <a:gd name="connsiteY36" fmla="*/ 2901 h 9326"/>
                <a:gd name="connsiteX37" fmla="*/ 5559 w 10000"/>
                <a:gd name="connsiteY37" fmla="*/ 2524 h 9326"/>
                <a:gd name="connsiteX38" fmla="*/ 5486 w 10000"/>
                <a:gd name="connsiteY38" fmla="*/ 2064 h 9326"/>
                <a:gd name="connsiteX0" fmla="*/ 5486 w 10000"/>
                <a:gd name="connsiteY0" fmla="*/ 2213 h 9775"/>
                <a:gd name="connsiteX1" fmla="*/ 5892 w 10000"/>
                <a:gd name="connsiteY1" fmla="*/ 1764 h 9775"/>
                <a:gd name="connsiteX2" fmla="*/ 6281 w 10000"/>
                <a:gd name="connsiteY2" fmla="*/ 783 h 9775"/>
                <a:gd name="connsiteX3" fmla="*/ 5652 w 10000"/>
                <a:gd name="connsiteY3" fmla="*/ 152 h 9775"/>
                <a:gd name="connsiteX4" fmla="*/ 3727 w 10000"/>
                <a:gd name="connsiteY4" fmla="*/ 49 h 9775"/>
                <a:gd name="connsiteX5" fmla="*/ 3154 w 10000"/>
                <a:gd name="connsiteY5" fmla="*/ 793 h 9775"/>
                <a:gd name="connsiteX6" fmla="*/ 3542 w 10000"/>
                <a:gd name="connsiteY6" fmla="*/ 1784 h 9775"/>
                <a:gd name="connsiteX7" fmla="*/ 3875 w 10000"/>
                <a:gd name="connsiteY7" fmla="*/ 2213 h 9775"/>
                <a:gd name="connsiteX8" fmla="*/ 3727 w 10000"/>
                <a:gd name="connsiteY8" fmla="*/ 2733 h 9775"/>
                <a:gd name="connsiteX9" fmla="*/ 2599 w 10000"/>
                <a:gd name="connsiteY9" fmla="*/ 3184 h 9775"/>
                <a:gd name="connsiteX10" fmla="*/ 896 w 10000"/>
                <a:gd name="connsiteY10" fmla="*/ 3936 h 9775"/>
                <a:gd name="connsiteX11" fmla="*/ 8 w 10000"/>
                <a:gd name="connsiteY11" fmla="*/ 6450 h 9775"/>
                <a:gd name="connsiteX12" fmla="*/ 415 w 10000"/>
                <a:gd name="connsiteY12" fmla="*/ 8684 h 9775"/>
                <a:gd name="connsiteX13" fmla="*/ 45 w 10000"/>
                <a:gd name="connsiteY13" fmla="*/ 9427 h 9775"/>
                <a:gd name="connsiteX14" fmla="*/ 712 w 10000"/>
                <a:gd name="connsiteY14" fmla="*/ 9621 h 9775"/>
                <a:gd name="connsiteX15" fmla="*/ 1267 w 10000"/>
                <a:gd name="connsiteY15" fmla="*/ 9297 h 9775"/>
                <a:gd name="connsiteX16" fmla="*/ 1304 w 10000"/>
                <a:gd name="connsiteY16" fmla="*/ 8799 h 9775"/>
                <a:gd name="connsiteX17" fmla="*/ 1340 w 10000"/>
                <a:gd name="connsiteY17" fmla="*/ 6533 h 9775"/>
                <a:gd name="connsiteX18" fmla="*/ 1767 w 10000"/>
                <a:gd name="connsiteY18" fmla="*/ 5006 h 9775"/>
                <a:gd name="connsiteX19" fmla="*/ 2432 w 10000"/>
                <a:gd name="connsiteY19" fmla="*/ 6233 h 9775"/>
                <a:gd name="connsiteX20" fmla="*/ 2377 w 10000"/>
                <a:gd name="connsiteY20" fmla="*/ 7673 h 9775"/>
                <a:gd name="connsiteX21" fmla="*/ 1785 w 10000"/>
                <a:gd name="connsiteY21" fmla="*/ 9029 h 9775"/>
                <a:gd name="connsiteX22" fmla="*/ 4837 w 10000"/>
                <a:gd name="connsiteY22" fmla="*/ 9775 h 9775"/>
                <a:gd name="connsiteX23" fmla="*/ 8334 w 10000"/>
                <a:gd name="connsiteY23" fmla="*/ 9227 h 9775"/>
                <a:gd name="connsiteX24" fmla="*/ 7539 w 10000"/>
                <a:gd name="connsiteY24" fmla="*/ 7818 h 9775"/>
                <a:gd name="connsiteX25" fmla="*/ 7372 w 10000"/>
                <a:gd name="connsiteY25" fmla="*/ 6187 h 9775"/>
                <a:gd name="connsiteX26" fmla="*/ 7872 w 10000"/>
                <a:gd name="connsiteY26" fmla="*/ 5075 h 9775"/>
                <a:gd name="connsiteX27" fmla="*/ 8445 w 10000"/>
                <a:gd name="connsiteY27" fmla="*/ 6779 h 9775"/>
                <a:gd name="connsiteX28" fmla="*/ 8815 w 10000"/>
                <a:gd name="connsiteY28" fmla="*/ 8858 h 9775"/>
                <a:gd name="connsiteX29" fmla="*/ 8704 w 10000"/>
                <a:gd name="connsiteY29" fmla="*/ 9448 h 9775"/>
                <a:gd name="connsiteX30" fmla="*/ 9630 w 10000"/>
                <a:gd name="connsiteY30" fmla="*/ 9714 h 9775"/>
                <a:gd name="connsiteX31" fmla="*/ 10000 w 10000"/>
                <a:gd name="connsiteY31" fmla="*/ 9411 h 9775"/>
                <a:gd name="connsiteX32" fmla="*/ 9741 w 10000"/>
                <a:gd name="connsiteY32" fmla="*/ 8839 h 9775"/>
                <a:gd name="connsiteX33" fmla="*/ 9741 w 10000"/>
                <a:gd name="connsiteY33" fmla="*/ 6324 h 9775"/>
                <a:gd name="connsiteX34" fmla="*/ 8482 w 10000"/>
                <a:gd name="connsiteY34" fmla="*/ 3823 h 9775"/>
                <a:gd name="connsiteX35" fmla="*/ 6762 w 10000"/>
                <a:gd name="connsiteY35" fmla="*/ 3111 h 9775"/>
                <a:gd name="connsiteX36" fmla="*/ 5559 w 10000"/>
                <a:gd name="connsiteY36" fmla="*/ 2706 h 9775"/>
                <a:gd name="connsiteX37" fmla="*/ 5486 w 10000"/>
                <a:gd name="connsiteY37" fmla="*/ 2213 h 9775"/>
                <a:gd name="connsiteX0" fmla="*/ 5486 w 10000"/>
                <a:gd name="connsiteY0" fmla="*/ 2264 h 10002"/>
                <a:gd name="connsiteX1" fmla="*/ 5892 w 10000"/>
                <a:gd name="connsiteY1" fmla="*/ 1805 h 10002"/>
                <a:gd name="connsiteX2" fmla="*/ 6281 w 10000"/>
                <a:gd name="connsiteY2" fmla="*/ 801 h 10002"/>
                <a:gd name="connsiteX3" fmla="*/ 5652 w 10000"/>
                <a:gd name="connsiteY3" fmla="*/ 155 h 10002"/>
                <a:gd name="connsiteX4" fmla="*/ 3727 w 10000"/>
                <a:gd name="connsiteY4" fmla="*/ 50 h 10002"/>
                <a:gd name="connsiteX5" fmla="*/ 3154 w 10000"/>
                <a:gd name="connsiteY5" fmla="*/ 811 h 10002"/>
                <a:gd name="connsiteX6" fmla="*/ 3542 w 10000"/>
                <a:gd name="connsiteY6" fmla="*/ 1825 h 10002"/>
                <a:gd name="connsiteX7" fmla="*/ 3875 w 10000"/>
                <a:gd name="connsiteY7" fmla="*/ 2264 h 10002"/>
                <a:gd name="connsiteX8" fmla="*/ 3727 w 10000"/>
                <a:gd name="connsiteY8" fmla="*/ 2796 h 10002"/>
                <a:gd name="connsiteX9" fmla="*/ 2599 w 10000"/>
                <a:gd name="connsiteY9" fmla="*/ 3257 h 10002"/>
                <a:gd name="connsiteX10" fmla="*/ 896 w 10000"/>
                <a:gd name="connsiteY10" fmla="*/ 4027 h 10002"/>
                <a:gd name="connsiteX11" fmla="*/ 8 w 10000"/>
                <a:gd name="connsiteY11" fmla="*/ 6598 h 10002"/>
                <a:gd name="connsiteX12" fmla="*/ 415 w 10000"/>
                <a:gd name="connsiteY12" fmla="*/ 8884 h 10002"/>
                <a:gd name="connsiteX13" fmla="*/ 45 w 10000"/>
                <a:gd name="connsiteY13" fmla="*/ 9644 h 10002"/>
                <a:gd name="connsiteX14" fmla="*/ 712 w 10000"/>
                <a:gd name="connsiteY14" fmla="*/ 9842 h 10002"/>
                <a:gd name="connsiteX15" fmla="*/ 1267 w 10000"/>
                <a:gd name="connsiteY15" fmla="*/ 9511 h 10002"/>
                <a:gd name="connsiteX16" fmla="*/ 1304 w 10000"/>
                <a:gd name="connsiteY16" fmla="*/ 9002 h 10002"/>
                <a:gd name="connsiteX17" fmla="*/ 1340 w 10000"/>
                <a:gd name="connsiteY17" fmla="*/ 6683 h 10002"/>
                <a:gd name="connsiteX18" fmla="*/ 1767 w 10000"/>
                <a:gd name="connsiteY18" fmla="*/ 5121 h 10002"/>
                <a:gd name="connsiteX19" fmla="*/ 2432 w 10000"/>
                <a:gd name="connsiteY19" fmla="*/ 6376 h 10002"/>
                <a:gd name="connsiteX20" fmla="*/ 2377 w 10000"/>
                <a:gd name="connsiteY20" fmla="*/ 7850 h 10002"/>
                <a:gd name="connsiteX21" fmla="*/ 1989 w 10000"/>
                <a:gd name="connsiteY21" fmla="*/ 9559 h 10002"/>
                <a:gd name="connsiteX22" fmla="*/ 4837 w 10000"/>
                <a:gd name="connsiteY22" fmla="*/ 10000 h 10002"/>
                <a:gd name="connsiteX23" fmla="*/ 8334 w 10000"/>
                <a:gd name="connsiteY23" fmla="*/ 9439 h 10002"/>
                <a:gd name="connsiteX24" fmla="*/ 7539 w 10000"/>
                <a:gd name="connsiteY24" fmla="*/ 7998 h 10002"/>
                <a:gd name="connsiteX25" fmla="*/ 7372 w 10000"/>
                <a:gd name="connsiteY25" fmla="*/ 6329 h 10002"/>
                <a:gd name="connsiteX26" fmla="*/ 7872 w 10000"/>
                <a:gd name="connsiteY26" fmla="*/ 5192 h 10002"/>
                <a:gd name="connsiteX27" fmla="*/ 8445 w 10000"/>
                <a:gd name="connsiteY27" fmla="*/ 6935 h 10002"/>
                <a:gd name="connsiteX28" fmla="*/ 8815 w 10000"/>
                <a:gd name="connsiteY28" fmla="*/ 9062 h 10002"/>
                <a:gd name="connsiteX29" fmla="*/ 8704 w 10000"/>
                <a:gd name="connsiteY29" fmla="*/ 9665 h 10002"/>
                <a:gd name="connsiteX30" fmla="*/ 9630 w 10000"/>
                <a:gd name="connsiteY30" fmla="*/ 9938 h 10002"/>
                <a:gd name="connsiteX31" fmla="*/ 10000 w 10000"/>
                <a:gd name="connsiteY31" fmla="*/ 9628 h 10002"/>
                <a:gd name="connsiteX32" fmla="*/ 9741 w 10000"/>
                <a:gd name="connsiteY32" fmla="*/ 9042 h 10002"/>
                <a:gd name="connsiteX33" fmla="*/ 9741 w 10000"/>
                <a:gd name="connsiteY33" fmla="*/ 6470 h 10002"/>
                <a:gd name="connsiteX34" fmla="*/ 8482 w 10000"/>
                <a:gd name="connsiteY34" fmla="*/ 3911 h 10002"/>
                <a:gd name="connsiteX35" fmla="*/ 6762 w 10000"/>
                <a:gd name="connsiteY35" fmla="*/ 3183 h 10002"/>
                <a:gd name="connsiteX36" fmla="*/ 5559 w 10000"/>
                <a:gd name="connsiteY36" fmla="*/ 2768 h 10002"/>
                <a:gd name="connsiteX37" fmla="*/ 5486 w 10000"/>
                <a:gd name="connsiteY37" fmla="*/ 2264 h 10002"/>
                <a:gd name="connsiteX0" fmla="*/ 5486 w 10000"/>
                <a:gd name="connsiteY0" fmla="*/ 2264 h 10000"/>
                <a:gd name="connsiteX1" fmla="*/ 5892 w 10000"/>
                <a:gd name="connsiteY1" fmla="*/ 1805 h 10000"/>
                <a:gd name="connsiteX2" fmla="*/ 6281 w 10000"/>
                <a:gd name="connsiteY2" fmla="*/ 801 h 10000"/>
                <a:gd name="connsiteX3" fmla="*/ 5652 w 10000"/>
                <a:gd name="connsiteY3" fmla="*/ 155 h 10000"/>
                <a:gd name="connsiteX4" fmla="*/ 3727 w 10000"/>
                <a:gd name="connsiteY4" fmla="*/ 50 h 10000"/>
                <a:gd name="connsiteX5" fmla="*/ 3154 w 10000"/>
                <a:gd name="connsiteY5" fmla="*/ 811 h 10000"/>
                <a:gd name="connsiteX6" fmla="*/ 3542 w 10000"/>
                <a:gd name="connsiteY6" fmla="*/ 1825 h 10000"/>
                <a:gd name="connsiteX7" fmla="*/ 3875 w 10000"/>
                <a:gd name="connsiteY7" fmla="*/ 2264 h 10000"/>
                <a:gd name="connsiteX8" fmla="*/ 3727 w 10000"/>
                <a:gd name="connsiteY8" fmla="*/ 2796 h 10000"/>
                <a:gd name="connsiteX9" fmla="*/ 2599 w 10000"/>
                <a:gd name="connsiteY9" fmla="*/ 3257 h 10000"/>
                <a:gd name="connsiteX10" fmla="*/ 896 w 10000"/>
                <a:gd name="connsiteY10" fmla="*/ 4027 h 10000"/>
                <a:gd name="connsiteX11" fmla="*/ 8 w 10000"/>
                <a:gd name="connsiteY11" fmla="*/ 6598 h 10000"/>
                <a:gd name="connsiteX12" fmla="*/ 415 w 10000"/>
                <a:gd name="connsiteY12" fmla="*/ 8884 h 10000"/>
                <a:gd name="connsiteX13" fmla="*/ 45 w 10000"/>
                <a:gd name="connsiteY13" fmla="*/ 9644 h 10000"/>
                <a:gd name="connsiteX14" fmla="*/ 712 w 10000"/>
                <a:gd name="connsiteY14" fmla="*/ 9842 h 10000"/>
                <a:gd name="connsiteX15" fmla="*/ 1267 w 10000"/>
                <a:gd name="connsiteY15" fmla="*/ 9511 h 10000"/>
                <a:gd name="connsiteX16" fmla="*/ 1304 w 10000"/>
                <a:gd name="connsiteY16" fmla="*/ 9002 h 10000"/>
                <a:gd name="connsiteX17" fmla="*/ 1340 w 10000"/>
                <a:gd name="connsiteY17" fmla="*/ 6683 h 10000"/>
                <a:gd name="connsiteX18" fmla="*/ 1767 w 10000"/>
                <a:gd name="connsiteY18" fmla="*/ 5121 h 10000"/>
                <a:gd name="connsiteX19" fmla="*/ 2432 w 10000"/>
                <a:gd name="connsiteY19" fmla="*/ 6376 h 10000"/>
                <a:gd name="connsiteX20" fmla="*/ 2377 w 10000"/>
                <a:gd name="connsiteY20" fmla="*/ 7850 h 10000"/>
                <a:gd name="connsiteX21" fmla="*/ 1989 w 10000"/>
                <a:gd name="connsiteY21" fmla="*/ 9559 h 10000"/>
                <a:gd name="connsiteX22" fmla="*/ 4837 w 10000"/>
                <a:gd name="connsiteY22" fmla="*/ 10000 h 10000"/>
                <a:gd name="connsiteX23" fmla="*/ 7967 w 10000"/>
                <a:gd name="connsiteY23" fmla="*/ 9589 h 10000"/>
                <a:gd name="connsiteX24" fmla="*/ 7539 w 10000"/>
                <a:gd name="connsiteY24" fmla="*/ 7998 h 10000"/>
                <a:gd name="connsiteX25" fmla="*/ 7372 w 10000"/>
                <a:gd name="connsiteY25" fmla="*/ 6329 h 10000"/>
                <a:gd name="connsiteX26" fmla="*/ 7872 w 10000"/>
                <a:gd name="connsiteY26" fmla="*/ 5192 h 10000"/>
                <a:gd name="connsiteX27" fmla="*/ 8445 w 10000"/>
                <a:gd name="connsiteY27" fmla="*/ 6935 h 10000"/>
                <a:gd name="connsiteX28" fmla="*/ 8815 w 10000"/>
                <a:gd name="connsiteY28" fmla="*/ 9062 h 10000"/>
                <a:gd name="connsiteX29" fmla="*/ 8704 w 10000"/>
                <a:gd name="connsiteY29" fmla="*/ 9665 h 10000"/>
                <a:gd name="connsiteX30" fmla="*/ 9630 w 10000"/>
                <a:gd name="connsiteY30" fmla="*/ 9938 h 10000"/>
                <a:gd name="connsiteX31" fmla="*/ 10000 w 10000"/>
                <a:gd name="connsiteY31" fmla="*/ 9628 h 10000"/>
                <a:gd name="connsiteX32" fmla="*/ 9741 w 10000"/>
                <a:gd name="connsiteY32" fmla="*/ 9042 h 10000"/>
                <a:gd name="connsiteX33" fmla="*/ 9741 w 10000"/>
                <a:gd name="connsiteY33" fmla="*/ 6470 h 10000"/>
                <a:gd name="connsiteX34" fmla="*/ 8482 w 10000"/>
                <a:gd name="connsiteY34" fmla="*/ 3911 h 10000"/>
                <a:gd name="connsiteX35" fmla="*/ 6762 w 10000"/>
                <a:gd name="connsiteY35" fmla="*/ 3183 h 10000"/>
                <a:gd name="connsiteX36" fmla="*/ 5559 w 10000"/>
                <a:gd name="connsiteY36" fmla="*/ 2768 h 10000"/>
                <a:gd name="connsiteX37" fmla="*/ 5486 w 10000"/>
                <a:gd name="connsiteY37" fmla="*/ 226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000" h="10000">
                  <a:moveTo>
                    <a:pt x="5486" y="2264"/>
                  </a:moveTo>
                  <a:cubicBezTo>
                    <a:pt x="5541" y="2106"/>
                    <a:pt x="5763" y="2048"/>
                    <a:pt x="5892" y="1805"/>
                  </a:cubicBezTo>
                  <a:cubicBezTo>
                    <a:pt x="6022" y="1561"/>
                    <a:pt x="6317" y="1073"/>
                    <a:pt x="6281" y="801"/>
                  </a:cubicBezTo>
                  <a:cubicBezTo>
                    <a:pt x="6244" y="527"/>
                    <a:pt x="6077" y="282"/>
                    <a:pt x="5652" y="155"/>
                  </a:cubicBezTo>
                  <a:cubicBezTo>
                    <a:pt x="5226" y="27"/>
                    <a:pt x="4152" y="-59"/>
                    <a:pt x="3727" y="50"/>
                  </a:cubicBezTo>
                  <a:cubicBezTo>
                    <a:pt x="3301" y="155"/>
                    <a:pt x="3190" y="516"/>
                    <a:pt x="3154" y="811"/>
                  </a:cubicBezTo>
                  <a:cubicBezTo>
                    <a:pt x="3117" y="1102"/>
                    <a:pt x="3431" y="1583"/>
                    <a:pt x="3542" y="1825"/>
                  </a:cubicBezTo>
                  <a:cubicBezTo>
                    <a:pt x="3653" y="2069"/>
                    <a:pt x="3839" y="2096"/>
                    <a:pt x="3875" y="2264"/>
                  </a:cubicBezTo>
                  <a:cubicBezTo>
                    <a:pt x="3912" y="2430"/>
                    <a:pt x="3931" y="2635"/>
                    <a:pt x="3727" y="2796"/>
                  </a:cubicBezTo>
                  <a:cubicBezTo>
                    <a:pt x="3524" y="2962"/>
                    <a:pt x="3080" y="3053"/>
                    <a:pt x="2599" y="3257"/>
                  </a:cubicBezTo>
                  <a:cubicBezTo>
                    <a:pt x="2118" y="3460"/>
                    <a:pt x="1322" y="3470"/>
                    <a:pt x="896" y="4027"/>
                  </a:cubicBezTo>
                  <a:cubicBezTo>
                    <a:pt x="471" y="4584"/>
                    <a:pt x="83" y="5796"/>
                    <a:pt x="8" y="6598"/>
                  </a:cubicBezTo>
                  <a:cubicBezTo>
                    <a:pt x="-66" y="7411"/>
                    <a:pt x="415" y="8381"/>
                    <a:pt x="415" y="8884"/>
                  </a:cubicBezTo>
                  <a:cubicBezTo>
                    <a:pt x="415" y="9392"/>
                    <a:pt x="-10" y="9491"/>
                    <a:pt x="45" y="9644"/>
                  </a:cubicBezTo>
                  <a:cubicBezTo>
                    <a:pt x="101" y="9804"/>
                    <a:pt x="508" y="9862"/>
                    <a:pt x="712" y="9842"/>
                  </a:cubicBezTo>
                  <a:cubicBezTo>
                    <a:pt x="915" y="9824"/>
                    <a:pt x="1174" y="9644"/>
                    <a:pt x="1267" y="9511"/>
                  </a:cubicBezTo>
                  <a:cubicBezTo>
                    <a:pt x="1359" y="9376"/>
                    <a:pt x="1285" y="9467"/>
                    <a:pt x="1304" y="9002"/>
                  </a:cubicBezTo>
                  <a:cubicBezTo>
                    <a:pt x="1322" y="8535"/>
                    <a:pt x="1267" y="7323"/>
                    <a:pt x="1340" y="6683"/>
                  </a:cubicBezTo>
                  <a:cubicBezTo>
                    <a:pt x="1415" y="6038"/>
                    <a:pt x="1581" y="5170"/>
                    <a:pt x="1767" y="5121"/>
                  </a:cubicBezTo>
                  <a:cubicBezTo>
                    <a:pt x="1951" y="5071"/>
                    <a:pt x="2339" y="5920"/>
                    <a:pt x="2432" y="6376"/>
                  </a:cubicBezTo>
                  <a:cubicBezTo>
                    <a:pt x="2525" y="6837"/>
                    <a:pt x="2451" y="7320"/>
                    <a:pt x="2377" y="7850"/>
                  </a:cubicBezTo>
                  <a:cubicBezTo>
                    <a:pt x="2303" y="8380"/>
                    <a:pt x="2020" y="9166"/>
                    <a:pt x="1989" y="9559"/>
                  </a:cubicBezTo>
                  <a:cubicBezTo>
                    <a:pt x="2399" y="9917"/>
                    <a:pt x="3841" y="9995"/>
                    <a:pt x="4837" y="10000"/>
                  </a:cubicBezTo>
                  <a:cubicBezTo>
                    <a:pt x="5833" y="10005"/>
                    <a:pt x="7517" y="9923"/>
                    <a:pt x="7967" y="9589"/>
                  </a:cubicBezTo>
                  <a:cubicBezTo>
                    <a:pt x="7838" y="9095"/>
                    <a:pt x="7638" y="8541"/>
                    <a:pt x="7539" y="7998"/>
                  </a:cubicBezTo>
                  <a:cubicBezTo>
                    <a:pt x="7440" y="7455"/>
                    <a:pt x="7317" y="6800"/>
                    <a:pt x="7372" y="6329"/>
                  </a:cubicBezTo>
                  <a:cubicBezTo>
                    <a:pt x="7428" y="5862"/>
                    <a:pt x="7687" y="5091"/>
                    <a:pt x="7872" y="5192"/>
                  </a:cubicBezTo>
                  <a:cubicBezTo>
                    <a:pt x="8057" y="5285"/>
                    <a:pt x="8298" y="6291"/>
                    <a:pt x="8445" y="6935"/>
                  </a:cubicBezTo>
                  <a:cubicBezTo>
                    <a:pt x="8593" y="7579"/>
                    <a:pt x="8779" y="8602"/>
                    <a:pt x="8815" y="9062"/>
                  </a:cubicBezTo>
                  <a:cubicBezTo>
                    <a:pt x="8852" y="9518"/>
                    <a:pt x="8575" y="9518"/>
                    <a:pt x="8704" y="9665"/>
                  </a:cubicBezTo>
                  <a:cubicBezTo>
                    <a:pt x="8834" y="9814"/>
                    <a:pt x="9407" y="9947"/>
                    <a:pt x="9630" y="9938"/>
                  </a:cubicBezTo>
                  <a:cubicBezTo>
                    <a:pt x="9852" y="9928"/>
                    <a:pt x="9981" y="9772"/>
                    <a:pt x="10000" y="9628"/>
                  </a:cubicBezTo>
                  <a:cubicBezTo>
                    <a:pt x="10018" y="9482"/>
                    <a:pt x="9777" y="9569"/>
                    <a:pt x="9741" y="9042"/>
                  </a:cubicBezTo>
                  <a:cubicBezTo>
                    <a:pt x="9704" y="8514"/>
                    <a:pt x="9945" y="7323"/>
                    <a:pt x="9741" y="6470"/>
                  </a:cubicBezTo>
                  <a:cubicBezTo>
                    <a:pt x="9537" y="5612"/>
                    <a:pt x="8982" y="4458"/>
                    <a:pt x="8482" y="3911"/>
                  </a:cubicBezTo>
                  <a:cubicBezTo>
                    <a:pt x="7483" y="3325"/>
                    <a:pt x="7243" y="3366"/>
                    <a:pt x="6762" y="3183"/>
                  </a:cubicBezTo>
                  <a:cubicBezTo>
                    <a:pt x="6281" y="2993"/>
                    <a:pt x="5763" y="2926"/>
                    <a:pt x="5559" y="2768"/>
                  </a:cubicBezTo>
                  <a:cubicBezTo>
                    <a:pt x="5355" y="2614"/>
                    <a:pt x="5430" y="2423"/>
                    <a:pt x="5486" y="2264"/>
                  </a:cubicBezTo>
                  <a:close/>
                </a:path>
              </a:pathLst>
            </a:custGeom>
            <a:solidFill>
              <a:srgbClr val="000019"/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203810" y="4927676"/>
              <a:ext cx="1014758" cy="782124"/>
            </a:xfrm>
            <a:custGeom>
              <a:avLst/>
              <a:gdLst>
                <a:gd name="connsiteX0" fmla="*/ 32402 w 689835"/>
                <a:gd name="connsiteY0" fmla="*/ 442643 h 557214"/>
                <a:gd name="connsiteX1" fmla="*/ 60538 w 689835"/>
                <a:gd name="connsiteY1" fmla="*/ 55782 h 557214"/>
                <a:gd name="connsiteX2" fmla="*/ 686550 w 689835"/>
                <a:gd name="connsiteY2" fmla="*/ 20613 h 557214"/>
                <a:gd name="connsiteX3" fmla="*/ 299688 w 689835"/>
                <a:gd name="connsiteY3" fmla="*/ 231628 h 557214"/>
                <a:gd name="connsiteX4" fmla="*/ 130876 w 689835"/>
                <a:gd name="connsiteY4" fmla="*/ 548151 h 557214"/>
                <a:gd name="connsiteX5" fmla="*/ 32402 w 689835"/>
                <a:gd name="connsiteY5" fmla="*/ 442643 h 557214"/>
                <a:gd name="connsiteX0" fmla="*/ 21838 w 700703"/>
                <a:gd name="connsiteY0" fmla="*/ 450158 h 560228"/>
                <a:gd name="connsiteX1" fmla="*/ 71406 w 700703"/>
                <a:gd name="connsiteY1" fmla="*/ 56153 h 560228"/>
                <a:gd name="connsiteX2" fmla="*/ 697418 w 700703"/>
                <a:gd name="connsiteY2" fmla="*/ 20984 h 560228"/>
                <a:gd name="connsiteX3" fmla="*/ 310556 w 700703"/>
                <a:gd name="connsiteY3" fmla="*/ 231999 h 560228"/>
                <a:gd name="connsiteX4" fmla="*/ 141744 w 700703"/>
                <a:gd name="connsiteY4" fmla="*/ 548522 h 560228"/>
                <a:gd name="connsiteX5" fmla="*/ 21838 w 700703"/>
                <a:gd name="connsiteY5" fmla="*/ 450158 h 560228"/>
                <a:gd name="connsiteX0" fmla="*/ 19506 w 698371"/>
                <a:gd name="connsiteY0" fmla="*/ 450158 h 551791"/>
                <a:gd name="connsiteX1" fmla="*/ 69074 w 698371"/>
                <a:gd name="connsiteY1" fmla="*/ 56153 h 551791"/>
                <a:gd name="connsiteX2" fmla="*/ 695086 w 698371"/>
                <a:gd name="connsiteY2" fmla="*/ 20984 h 551791"/>
                <a:gd name="connsiteX3" fmla="*/ 308224 w 698371"/>
                <a:gd name="connsiteY3" fmla="*/ 231999 h 551791"/>
                <a:gd name="connsiteX4" fmla="*/ 101312 w 698371"/>
                <a:gd name="connsiteY4" fmla="*/ 538997 h 551791"/>
                <a:gd name="connsiteX5" fmla="*/ 19506 w 698371"/>
                <a:gd name="connsiteY5" fmla="*/ 450158 h 551791"/>
                <a:gd name="connsiteX0" fmla="*/ 19506 w 697912"/>
                <a:gd name="connsiteY0" fmla="*/ 451329 h 551810"/>
                <a:gd name="connsiteX1" fmla="*/ 69074 w 697912"/>
                <a:gd name="connsiteY1" fmla="*/ 57324 h 551810"/>
                <a:gd name="connsiteX2" fmla="*/ 695086 w 697912"/>
                <a:gd name="connsiteY2" fmla="*/ 22155 h 551810"/>
                <a:gd name="connsiteX3" fmla="*/ 293937 w 697912"/>
                <a:gd name="connsiteY3" fmla="*/ 249839 h 551810"/>
                <a:gd name="connsiteX4" fmla="*/ 101312 w 697912"/>
                <a:gd name="connsiteY4" fmla="*/ 540168 h 551810"/>
                <a:gd name="connsiteX5" fmla="*/ 19506 w 697912"/>
                <a:gd name="connsiteY5" fmla="*/ 451329 h 551810"/>
                <a:gd name="connsiteX0" fmla="*/ 19506 w 697954"/>
                <a:gd name="connsiteY0" fmla="*/ 451329 h 557670"/>
                <a:gd name="connsiteX1" fmla="*/ 69074 w 697954"/>
                <a:gd name="connsiteY1" fmla="*/ 57324 h 557670"/>
                <a:gd name="connsiteX2" fmla="*/ 695086 w 697954"/>
                <a:gd name="connsiteY2" fmla="*/ 22155 h 557670"/>
                <a:gd name="connsiteX3" fmla="*/ 293937 w 697954"/>
                <a:gd name="connsiteY3" fmla="*/ 249839 h 557670"/>
                <a:gd name="connsiteX4" fmla="*/ 163115 w 697954"/>
                <a:gd name="connsiteY4" fmla="*/ 528739 h 557670"/>
                <a:gd name="connsiteX5" fmla="*/ 101312 w 697954"/>
                <a:gd name="connsiteY5" fmla="*/ 540168 h 557670"/>
                <a:gd name="connsiteX6" fmla="*/ 19506 w 697954"/>
                <a:gd name="connsiteY6" fmla="*/ 451329 h 557670"/>
                <a:gd name="connsiteX0" fmla="*/ 23320 w 701768"/>
                <a:gd name="connsiteY0" fmla="*/ 451329 h 541900"/>
                <a:gd name="connsiteX1" fmla="*/ 72888 w 701768"/>
                <a:gd name="connsiteY1" fmla="*/ 57324 h 541900"/>
                <a:gd name="connsiteX2" fmla="*/ 698900 w 701768"/>
                <a:gd name="connsiteY2" fmla="*/ 22155 h 541900"/>
                <a:gd name="connsiteX3" fmla="*/ 297751 w 701768"/>
                <a:gd name="connsiteY3" fmla="*/ 249839 h 541900"/>
                <a:gd name="connsiteX4" fmla="*/ 166929 w 701768"/>
                <a:gd name="connsiteY4" fmla="*/ 528739 h 541900"/>
                <a:gd name="connsiteX5" fmla="*/ 23320 w 701768"/>
                <a:gd name="connsiteY5" fmla="*/ 451329 h 541900"/>
                <a:gd name="connsiteX0" fmla="*/ 13113 w 720136"/>
                <a:gd name="connsiteY0" fmla="*/ 496475 h 556301"/>
                <a:gd name="connsiteX1" fmla="*/ 91256 w 720136"/>
                <a:gd name="connsiteY1" fmla="*/ 59607 h 556301"/>
                <a:gd name="connsiteX2" fmla="*/ 717268 w 720136"/>
                <a:gd name="connsiteY2" fmla="*/ 24438 h 556301"/>
                <a:gd name="connsiteX3" fmla="*/ 316119 w 720136"/>
                <a:gd name="connsiteY3" fmla="*/ 252122 h 556301"/>
                <a:gd name="connsiteX4" fmla="*/ 185297 w 720136"/>
                <a:gd name="connsiteY4" fmla="*/ 531022 h 556301"/>
                <a:gd name="connsiteX5" fmla="*/ 13113 w 720136"/>
                <a:gd name="connsiteY5" fmla="*/ 496475 h 556301"/>
                <a:gd name="connsiteX0" fmla="*/ 21323 w 704533"/>
                <a:gd name="connsiteY0" fmla="*/ 456340 h 543018"/>
                <a:gd name="connsiteX1" fmla="*/ 75653 w 704533"/>
                <a:gd name="connsiteY1" fmla="*/ 57572 h 543018"/>
                <a:gd name="connsiteX2" fmla="*/ 701665 w 704533"/>
                <a:gd name="connsiteY2" fmla="*/ 22403 h 543018"/>
                <a:gd name="connsiteX3" fmla="*/ 300516 w 704533"/>
                <a:gd name="connsiteY3" fmla="*/ 250087 h 543018"/>
                <a:gd name="connsiteX4" fmla="*/ 169694 w 704533"/>
                <a:gd name="connsiteY4" fmla="*/ 528987 h 543018"/>
                <a:gd name="connsiteX5" fmla="*/ 21323 w 704533"/>
                <a:gd name="connsiteY5" fmla="*/ 456340 h 54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533" h="543018">
                  <a:moveTo>
                    <a:pt x="21323" y="456340"/>
                  </a:moveTo>
                  <a:cubicBezTo>
                    <a:pt x="5650" y="377771"/>
                    <a:pt x="-37737" y="129895"/>
                    <a:pt x="75653" y="57572"/>
                  </a:cubicBezTo>
                  <a:cubicBezTo>
                    <a:pt x="189043" y="-14751"/>
                    <a:pt x="664188" y="-9683"/>
                    <a:pt x="701665" y="22403"/>
                  </a:cubicBezTo>
                  <a:cubicBezTo>
                    <a:pt x="739142" y="54489"/>
                    <a:pt x="398703" y="165656"/>
                    <a:pt x="300516" y="250087"/>
                  </a:cubicBezTo>
                  <a:cubicBezTo>
                    <a:pt x="202329" y="334518"/>
                    <a:pt x="201798" y="480599"/>
                    <a:pt x="169694" y="528987"/>
                  </a:cubicBezTo>
                  <a:cubicBezTo>
                    <a:pt x="123956" y="562569"/>
                    <a:pt x="36996" y="534909"/>
                    <a:pt x="21323" y="456340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6142810" y="3307882"/>
              <a:ext cx="631759" cy="1560714"/>
            </a:xfrm>
            <a:custGeom>
              <a:avLst/>
              <a:gdLst>
                <a:gd name="connsiteX0" fmla="*/ 416975 w 451560"/>
                <a:gd name="connsiteY0" fmla="*/ 425866 h 1089257"/>
                <a:gd name="connsiteX1" fmla="*/ 352681 w 451560"/>
                <a:gd name="connsiteY1" fmla="*/ 530641 h 1089257"/>
                <a:gd name="connsiteX2" fmla="*/ 433643 w 451560"/>
                <a:gd name="connsiteY2" fmla="*/ 694947 h 1089257"/>
                <a:gd name="connsiteX3" fmla="*/ 421737 w 451560"/>
                <a:gd name="connsiteY3" fmla="*/ 992604 h 1089257"/>
                <a:gd name="connsiteX4" fmla="*/ 126462 w 451560"/>
                <a:gd name="connsiteY4" fmla="*/ 1056897 h 1089257"/>
                <a:gd name="connsiteX5" fmla="*/ 256 w 451560"/>
                <a:gd name="connsiteY5" fmla="*/ 518735 h 1089257"/>
                <a:gd name="connsiteX6" fmla="*/ 102650 w 451560"/>
                <a:gd name="connsiteY6" fmla="*/ 49629 h 1089257"/>
                <a:gd name="connsiteX7" fmla="*/ 383637 w 451560"/>
                <a:gd name="connsiteY7" fmla="*/ 40104 h 1089257"/>
                <a:gd name="connsiteX8" fmla="*/ 407450 w 451560"/>
                <a:gd name="connsiteY8" fmla="*/ 282991 h 1089257"/>
                <a:gd name="connsiteX9" fmla="*/ 333631 w 451560"/>
                <a:gd name="connsiteY9" fmla="*/ 421104 h 1089257"/>
                <a:gd name="connsiteX10" fmla="*/ 419356 w 451560"/>
                <a:gd name="connsiteY10" fmla="*/ 344904 h 1089257"/>
                <a:gd name="connsiteX11" fmla="*/ 419356 w 451560"/>
                <a:gd name="connsiteY11" fmla="*/ 344904 h 1089257"/>
                <a:gd name="connsiteX0" fmla="*/ 416975 w 443792"/>
                <a:gd name="connsiteY0" fmla="*/ 425866 h 1088408"/>
                <a:gd name="connsiteX1" fmla="*/ 352681 w 443792"/>
                <a:gd name="connsiteY1" fmla="*/ 530641 h 1088408"/>
                <a:gd name="connsiteX2" fmla="*/ 414593 w 443792"/>
                <a:gd name="connsiteY2" fmla="*/ 723522 h 1088408"/>
                <a:gd name="connsiteX3" fmla="*/ 421737 w 443792"/>
                <a:gd name="connsiteY3" fmla="*/ 992604 h 1088408"/>
                <a:gd name="connsiteX4" fmla="*/ 126462 w 443792"/>
                <a:gd name="connsiteY4" fmla="*/ 1056897 h 1088408"/>
                <a:gd name="connsiteX5" fmla="*/ 256 w 443792"/>
                <a:gd name="connsiteY5" fmla="*/ 518735 h 1088408"/>
                <a:gd name="connsiteX6" fmla="*/ 102650 w 443792"/>
                <a:gd name="connsiteY6" fmla="*/ 49629 h 1088408"/>
                <a:gd name="connsiteX7" fmla="*/ 383637 w 443792"/>
                <a:gd name="connsiteY7" fmla="*/ 40104 h 1088408"/>
                <a:gd name="connsiteX8" fmla="*/ 407450 w 443792"/>
                <a:gd name="connsiteY8" fmla="*/ 282991 h 1088408"/>
                <a:gd name="connsiteX9" fmla="*/ 333631 w 443792"/>
                <a:gd name="connsiteY9" fmla="*/ 421104 h 1088408"/>
                <a:gd name="connsiteX10" fmla="*/ 419356 w 443792"/>
                <a:gd name="connsiteY10" fmla="*/ 344904 h 1088408"/>
                <a:gd name="connsiteX11" fmla="*/ 419356 w 443792"/>
                <a:gd name="connsiteY11" fmla="*/ 344904 h 1088408"/>
                <a:gd name="connsiteX0" fmla="*/ 416975 w 443792"/>
                <a:gd name="connsiteY0" fmla="*/ 425866 h 1102631"/>
                <a:gd name="connsiteX1" fmla="*/ 352681 w 443792"/>
                <a:gd name="connsiteY1" fmla="*/ 530641 h 1102631"/>
                <a:gd name="connsiteX2" fmla="*/ 414593 w 443792"/>
                <a:gd name="connsiteY2" fmla="*/ 723522 h 1102631"/>
                <a:gd name="connsiteX3" fmla="*/ 421737 w 443792"/>
                <a:gd name="connsiteY3" fmla="*/ 1035467 h 1102631"/>
                <a:gd name="connsiteX4" fmla="*/ 126462 w 443792"/>
                <a:gd name="connsiteY4" fmla="*/ 1056897 h 1102631"/>
                <a:gd name="connsiteX5" fmla="*/ 256 w 443792"/>
                <a:gd name="connsiteY5" fmla="*/ 518735 h 1102631"/>
                <a:gd name="connsiteX6" fmla="*/ 102650 w 443792"/>
                <a:gd name="connsiteY6" fmla="*/ 49629 h 1102631"/>
                <a:gd name="connsiteX7" fmla="*/ 383637 w 443792"/>
                <a:gd name="connsiteY7" fmla="*/ 40104 h 1102631"/>
                <a:gd name="connsiteX8" fmla="*/ 407450 w 443792"/>
                <a:gd name="connsiteY8" fmla="*/ 282991 h 1102631"/>
                <a:gd name="connsiteX9" fmla="*/ 333631 w 443792"/>
                <a:gd name="connsiteY9" fmla="*/ 421104 h 1102631"/>
                <a:gd name="connsiteX10" fmla="*/ 419356 w 443792"/>
                <a:gd name="connsiteY10" fmla="*/ 344904 h 1102631"/>
                <a:gd name="connsiteX11" fmla="*/ 419356 w 443792"/>
                <a:gd name="connsiteY11" fmla="*/ 344904 h 1102631"/>
                <a:gd name="connsiteX0" fmla="*/ 416753 w 443570"/>
                <a:gd name="connsiteY0" fmla="*/ 424397 h 1101162"/>
                <a:gd name="connsiteX1" fmla="*/ 352459 w 443570"/>
                <a:gd name="connsiteY1" fmla="*/ 529172 h 1101162"/>
                <a:gd name="connsiteX2" fmla="*/ 414371 w 443570"/>
                <a:gd name="connsiteY2" fmla="*/ 722053 h 1101162"/>
                <a:gd name="connsiteX3" fmla="*/ 421515 w 443570"/>
                <a:gd name="connsiteY3" fmla="*/ 1033998 h 1101162"/>
                <a:gd name="connsiteX4" fmla="*/ 126240 w 443570"/>
                <a:gd name="connsiteY4" fmla="*/ 1055428 h 1101162"/>
                <a:gd name="connsiteX5" fmla="*/ 34 w 443570"/>
                <a:gd name="connsiteY5" fmla="*/ 517266 h 1101162"/>
                <a:gd name="connsiteX6" fmla="*/ 116715 w 443570"/>
                <a:gd name="connsiteY6" fmla="*/ 50542 h 1101162"/>
                <a:gd name="connsiteX7" fmla="*/ 383415 w 443570"/>
                <a:gd name="connsiteY7" fmla="*/ 38635 h 1101162"/>
                <a:gd name="connsiteX8" fmla="*/ 407228 w 443570"/>
                <a:gd name="connsiteY8" fmla="*/ 281522 h 1101162"/>
                <a:gd name="connsiteX9" fmla="*/ 333409 w 443570"/>
                <a:gd name="connsiteY9" fmla="*/ 419635 h 1101162"/>
                <a:gd name="connsiteX10" fmla="*/ 419134 w 443570"/>
                <a:gd name="connsiteY10" fmla="*/ 343435 h 1101162"/>
                <a:gd name="connsiteX11" fmla="*/ 419134 w 443570"/>
                <a:gd name="connsiteY11" fmla="*/ 343435 h 1101162"/>
                <a:gd name="connsiteX0" fmla="*/ 416748 w 443565"/>
                <a:gd name="connsiteY0" fmla="*/ 416535 h 1093300"/>
                <a:gd name="connsiteX1" fmla="*/ 352454 w 443565"/>
                <a:gd name="connsiteY1" fmla="*/ 521310 h 1093300"/>
                <a:gd name="connsiteX2" fmla="*/ 414366 w 443565"/>
                <a:gd name="connsiteY2" fmla="*/ 714191 h 1093300"/>
                <a:gd name="connsiteX3" fmla="*/ 421510 w 443565"/>
                <a:gd name="connsiteY3" fmla="*/ 1026136 h 1093300"/>
                <a:gd name="connsiteX4" fmla="*/ 126235 w 443565"/>
                <a:gd name="connsiteY4" fmla="*/ 1047566 h 1093300"/>
                <a:gd name="connsiteX5" fmla="*/ 29 w 443565"/>
                <a:gd name="connsiteY5" fmla="*/ 509404 h 1093300"/>
                <a:gd name="connsiteX6" fmla="*/ 116710 w 443565"/>
                <a:gd name="connsiteY6" fmla="*/ 42680 h 1093300"/>
                <a:gd name="connsiteX7" fmla="*/ 319116 w 443565"/>
                <a:gd name="connsiteY7" fmla="*/ 47442 h 1093300"/>
                <a:gd name="connsiteX8" fmla="*/ 407223 w 443565"/>
                <a:gd name="connsiteY8" fmla="*/ 273660 h 1093300"/>
                <a:gd name="connsiteX9" fmla="*/ 333404 w 443565"/>
                <a:gd name="connsiteY9" fmla="*/ 411773 h 1093300"/>
                <a:gd name="connsiteX10" fmla="*/ 419129 w 443565"/>
                <a:gd name="connsiteY10" fmla="*/ 335573 h 1093300"/>
                <a:gd name="connsiteX11" fmla="*/ 419129 w 443565"/>
                <a:gd name="connsiteY11" fmla="*/ 335573 h 1093300"/>
                <a:gd name="connsiteX0" fmla="*/ 392948 w 419765"/>
                <a:gd name="connsiteY0" fmla="*/ 416875 h 1093293"/>
                <a:gd name="connsiteX1" fmla="*/ 328654 w 419765"/>
                <a:gd name="connsiteY1" fmla="*/ 521650 h 1093293"/>
                <a:gd name="connsiteX2" fmla="*/ 390566 w 419765"/>
                <a:gd name="connsiteY2" fmla="*/ 714531 h 1093293"/>
                <a:gd name="connsiteX3" fmla="*/ 397710 w 419765"/>
                <a:gd name="connsiteY3" fmla="*/ 1026476 h 1093293"/>
                <a:gd name="connsiteX4" fmla="*/ 102435 w 419765"/>
                <a:gd name="connsiteY4" fmla="*/ 1047906 h 1093293"/>
                <a:gd name="connsiteX5" fmla="*/ 41 w 419765"/>
                <a:gd name="connsiteY5" fmla="*/ 514506 h 1093293"/>
                <a:gd name="connsiteX6" fmla="*/ 92910 w 419765"/>
                <a:gd name="connsiteY6" fmla="*/ 43020 h 1093293"/>
                <a:gd name="connsiteX7" fmla="*/ 295316 w 419765"/>
                <a:gd name="connsiteY7" fmla="*/ 47782 h 1093293"/>
                <a:gd name="connsiteX8" fmla="*/ 383423 w 419765"/>
                <a:gd name="connsiteY8" fmla="*/ 274000 h 1093293"/>
                <a:gd name="connsiteX9" fmla="*/ 309604 w 419765"/>
                <a:gd name="connsiteY9" fmla="*/ 412113 h 1093293"/>
                <a:gd name="connsiteX10" fmla="*/ 395329 w 419765"/>
                <a:gd name="connsiteY10" fmla="*/ 335913 h 1093293"/>
                <a:gd name="connsiteX11" fmla="*/ 395329 w 419765"/>
                <a:gd name="connsiteY11" fmla="*/ 335913 h 1093293"/>
                <a:gd name="connsiteX0" fmla="*/ 409607 w 436424"/>
                <a:gd name="connsiteY0" fmla="*/ 418927 h 1093265"/>
                <a:gd name="connsiteX1" fmla="*/ 345313 w 436424"/>
                <a:gd name="connsiteY1" fmla="*/ 523702 h 1093265"/>
                <a:gd name="connsiteX2" fmla="*/ 407225 w 436424"/>
                <a:gd name="connsiteY2" fmla="*/ 716583 h 1093265"/>
                <a:gd name="connsiteX3" fmla="*/ 414369 w 436424"/>
                <a:gd name="connsiteY3" fmla="*/ 1028528 h 1093265"/>
                <a:gd name="connsiteX4" fmla="*/ 119094 w 436424"/>
                <a:gd name="connsiteY4" fmla="*/ 1049958 h 1093265"/>
                <a:gd name="connsiteX5" fmla="*/ 31 w 436424"/>
                <a:gd name="connsiteY5" fmla="*/ 545133 h 1093265"/>
                <a:gd name="connsiteX6" fmla="*/ 109569 w 436424"/>
                <a:gd name="connsiteY6" fmla="*/ 45072 h 1093265"/>
                <a:gd name="connsiteX7" fmla="*/ 311975 w 436424"/>
                <a:gd name="connsiteY7" fmla="*/ 49834 h 1093265"/>
                <a:gd name="connsiteX8" fmla="*/ 400082 w 436424"/>
                <a:gd name="connsiteY8" fmla="*/ 276052 h 1093265"/>
                <a:gd name="connsiteX9" fmla="*/ 326263 w 436424"/>
                <a:gd name="connsiteY9" fmla="*/ 414165 h 1093265"/>
                <a:gd name="connsiteX10" fmla="*/ 411988 w 436424"/>
                <a:gd name="connsiteY10" fmla="*/ 337965 h 1093265"/>
                <a:gd name="connsiteX11" fmla="*/ 411988 w 436424"/>
                <a:gd name="connsiteY11" fmla="*/ 337965 h 1093265"/>
                <a:gd name="connsiteX0" fmla="*/ 409845 w 438777"/>
                <a:gd name="connsiteY0" fmla="*/ 418927 h 1096697"/>
                <a:gd name="connsiteX1" fmla="*/ 345551 w 438777"/>
                <a:gd name="connsiteY1" fmla="*/ 523702 h 1096697"/>
                <a:gd name="connsiteX2" fmla="*/ 407463 w 438777"/>
                <a:gd name="connsiteY2" fmla="*/ 716583 h 1096697"/>
                <a:gd name="connsiteX3" fmla="*/ 414607 w 438777"/>
                <a:gd name="connsiteY3" fmla="*/ 1028528 h 1096697"/>
                <a:gd name="connsiteX4" fmla="*/ 90757 w 438777"/>
                <a:gd name="connsiteY4" fmla="*/ 1054721 h 1096697"/>
                <a:gd name="connsiteX5" fmla="*/ 269 w 438777"/>
                <a:gd name="connsiteY5" fmla="*/ 545133 h 1096697"/>
                <a:gd name="connsiteX6" fmla="*/ 109807 w 438777"/>
                <a:gd name="connsiteY6" fmla="*/ 45072 h 1096697"/>
                <a:gd name="connsiteX7" fmla="*/ 312213 w 438777"/>
                <a:gd name="connsiteY7" fmla="*/ 49834 h 1096697"/>
                <a:gd name="connsiteX8" fmla="*/ 400320 w 438777"/>
                <a:gd name="connsiteY8" fmla="*/ 276052 h 1096697"/>
                <a:gd name="connsiteX9" fmla="*/ 326501 w 438777"/>
                <a:gd name="connsiteY9" fmla="*/ 414165 h 1096697"/>
                <a:gd name="connsiteX10" fmla="*/ 412226 w 438777"/>
                <a:gd name="connsiteY10" fmla="*/ 337965 h 1096697"/>
                <a:gd name="connsiteX11" fmla="*/ 412226 w 438777"/>
                <a:gd name="connsiteY11" fmla="*/ 337965 h 1096697"/>
                <a:gd name="connsiteX0" fmla="*/ 411199 w 440131"/>
                <a:gd name="connsiteY0" fmla="*/ 404972 h 1082742"/>
                <a:gd name="connsiteX1" fmla="*/ 346905 w 440131"/>
                <a:gd name="connsiteY1" fmla="*/ 509747 h 1082742"/>
                <a:gd name="connsiteX2" fmla="*/ 408817 w 440131"/>
                <a:gd name="connsiteY2" fmla="*/ 702628 h 1082742"/>
                <a:gd name="connsiteX3" fmla="*/ 415961 w 440131"/>
                <a:gd name="connsiteY3" fmla="*/ 1014573 h 1082742"/>
                <a:gd name="connsiteX4" fmla="*/ 92111 w 440131"/>
                <a:gd name="connsiteY4" fmla="*/ 1040766 h 1082742"/>
                <a:gd name="connsiteX5" fmla="*/ 1623 w 440131"/>
                <a:gd name="connsiteY5" fmla="*/ 531178 h 1082742"/>
                <a:gd name="connsiteX6" fmla="*/ 56392 w 440131"/>
                <a:gd name="connsiteY6" fmla="*/ 52549 h 1082742"/>
                <a:gd name="connsiteX7" fmla="*/ 313567 w 440131"/>
                <a:gd name="connsiteY7" fmla="*/ 35879 h 1082742"/>
                <a:gd name="connsiteX8" fmla="*/ 401674 w 440131"/>
                <a:gd name="connsiteY8" fmla="*/ 262097 h 1082742"/>
                <a:gd name="connsiteX9" fmla="*/ 327855 w 440131"/>
                <a:gd name="connsiteY9" fmla="*/ 400210 h 1082742"/>
                <a:gd name="connsiteX10" fmla="*/ 413580 w 440131"/>
                <a:gd name="connsiteY10" fmla="*/ 324010 h 1082742"/>
                <a:gd name="connsiteX11" fmla="*/ 413580 w 440131"/>
                <a:gd name="connsiteY11" fmla="*/ 324010 h 1082742"/>
                <a:gd name="connsiteX0" fmla="*/ 409673 w 438605"/>
                <a:gd name="connsiteY0" fmla="*/ 404972 h 1082742"/>
                <a:gd name="connsiteX1" fmla="*/ 345379 w 438605"/>
                <a:gd name="connsiteY1" fmla="*/ 509747 h 1082742"/>
                <a:gd name="connsiteX2" fmla="*/ 407291 w 438605"/>
                <a:gd name="connsiteY2" fmla="*/ 702628 h 1082742"/>
                <a:gd name="connsiteX3" fmla="*/ 414435 w 438605"/>
                <a:gd name="connsiteY3" fmla="*/ 1014573 h 1082742"/>
                <a:gd name="connsiteX4" fmla="*/ 90585 w 438605"/>
                <a:gd name="connsiteY4" fmla="*/ 1040766 h 1082742"/>
                <a:gd name="connsiteX5" fmla="*/ 97 w 438605"/>
                <a:gd name="connsiteY5" fmla="*/ 531178 h 1082742"/>
                <a:gd name="connsiteX6" fmla="*/ 78679 w 438605"/>
                <a:gd name="connsiteY6" fmla="*/ 52549 h 1082742"/>
                <a:gd name="connsiteX7" fmla="*/ 312041 w 438605"/>
                <a:gd name="connsiteY7" fmla="*/ 35879 h 1082742"/>
                <a:gd name="connsiteX8" fmla="*/ 400148 w 438605"/>
                <a:gd name="connsiteY8" fmla="*/ 262097 h 1082742"/>
                <a:gd name="connsiteX9" fmla="*/ 326329 w 438605"/>
                <a:gd name="connsiteY9" fmla="*/ 400210 h 1082742"/>
                <a:gd name="connsiteX10" fmla="*/ 412054 w 438605"/>
                <a:gd name="connsiteY10" fmla="*/ 324010 h 1082742"/>
                <a:gd name="connsiteX11" fmla="*/ 412054 w 438605"/>
                <a:gd name="connsiteY11" fmla="*/ 324010 h 1082742"/>
                <a:gd name="connsiteX0" fmla="*/ 409690 w 438622"/>
                <a:gd name="connsiteY0" fmla="*/ 404972 h 1082742"/>
                <a:gd name="connsiteX1" fmla="*/ 345396 w 438622"/>
                <a:gd name="connsiteY1" fmla="*/ 509747 h 1082742"/>
                <a:gd name="connsiteX2" fmla="*/ 407308 w 438622"/>
                <a:gd name="connsiteY2" fmla="*/ 702628 h 1082742"/>
                <a:gd name="connsiteX3" fmla="*/ 414452 w 438622"/>
                <a:gd name="connsiteY3" fmla="*/ 1014573 h 1082742"/>
                <a:gd name="connsiteX4" fmla="*/ 90602 w 438622"/>
                <a:gd name="connsiteY4" fmla="*/ 1040766 h 1082742"/>
                <a:gd name="connsiteX5" fmla="*/ 114 w 438622"/>
                <a:gd name="connsiteY5" fmla="*/ 531178 h 1082742"/>
                <a:gd name="connsiteX6" fmla="*/ 78696 w 438622"/>
                <a:gd name="connsiteY6" fmla="*/ 52549 h 1082742"/>
                <a:gd name="connsiteX7" fmla="*/ 340633 w 438622"/>
                <a:gd name="connsiteY7" fmla="*/ 35879 h 1082742"/>
                <a:gd name="connsiteX8" fmla="*/ 400165 w 438622"/>
                <a:gd name="connsiteY8" fmla="*/ 262097 h 1082742"/>
                <a:gd name="connsiteX9" fmla="*/ 326346 w 438622"/>
                <a:gd name="connsiteY9" fmla="*/ 400210 h 1082742"/>
                <a:gd name="connsiteX10" fmla="*/ 412071 w 438622"/>
                <a:gd name="connsiteY10" fmla="*/ 324010 h 1082742"/>
                <a:gd name="connsiteX11" fmla="*/ 412071 w 438622"/>
                <a:gd name="connsiteY11" fmla="*/ 324010 h 1082742"/>
                <a:gd name="connsiteX0" fmla="*/ 409690 w 438622"/>
                <a:gd name="connsiteY0" fmla="*/ 405813 h 1083583"/>
                <a:gd name="connsiteX1" fmla="*/ 345396 w 438622"/>
                <a:gd name="connsiteY1" fmla="*/ 510588 h 1083583"/>
                <a:gd name="connsiteX2" fmla="*/ 407308 w 438622"/>
                <a:gd name="connsiteY2" fmla="*/ 703469 h 1083583"/>
                <a:gd name="connsiteX3" fmla="*/ 414452 w 438622"/>
                <a:gd name="connsiteY3" fmla="*/ 1015414 h 1083583"/>
                <a:gd name="connsiteX4" fmla="*/ 90602 w 438622"/>
                <a:gd name="connsiteY4" fmla="*/ 1041607 h 1083583"/>
                <a:gd name="connsiteX5" fmla="*/ 114 w 438622"/>
                <a:gd name="connsiteY5" fmla="*/ 532019 h 1083583"/>
                <a:gd name="connsiteX6" fmla="*/ 78696 w 438622"/>
                <a:gd name="connsiteY6" fmla="*/ 53390 h 1083583"/>
                <a:gd name="connsiteX7" fmla="*/ 340633 w 438622"/>
                <a:gd name="connsiteY7" fmla="*/ 36720 h 1083583"/>
                <a:gd name="connsiteX8" fmla="*/ 378733 w 438622"/>
                <a:gd name="connsiteY8" fmla="*/ 277226 h 1083583"/>
                <a:gd name="connsiteX9" fmla="*/ 326346 w 438622"/>
                <a:gd name="connsiteY9" fmla="*/ 401051 h 1083583"/>
                <a:gd name="connsiteX10" fmla="*/ 412071 w 438622"/>
                <a:gd name="connsiteY10" fmla="*/ 324851 h 1083583"/>
                <a:gd name="connsiteX11" fmla="*/ 412071 w 438622"/>
                <a:gd name="connsiteY11" fmla="*/ 324851 h 108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622" h="1083583">
                  <a:moveTo>
                    <a:pt x="409690" y="405813"/>
                  </a:moveTo>
                  <a:cubicBezTo>
                    <a:pt x="376154" y="435777"/>
                    <a:pt x="345793" y="460979"/>
                    <a:pt x="345396" y="510588"/>
                  </a:cubicBezTo>
                  <a:cubicBezTo>
                    <a:pt x="344999" y="560197"/>
                    <a:pt x="395799" y="619331"/>
                    <a:pt x="407308" y="703469"/>
                  </a:cubicBezTo>
                  <a:cubicBezTo>
                    <a:pt x="418817" y="787607"/>
                    <a:pt x="467236" y="959058"/>
                    <a:pt x="414452" y="1015414"/>
                  </a:cubicBezTo>
                  <a:cubicBezTo>
                    <a:pt x="361668" y="1071770"/>
                    <a:pt x="159658" y="1122173"/>
                    <a:pt x="90602" y="1041607"/>
                  </a:cubicBezTo>
                  <a:cubicBezTo>
                    <a:pt x="21546" y="961041"/>
                    <a:pt x="2098" y="696722"/>
                    <a:pt x="114" y="532019"/>
                  </a:cubicBezTo>
                  <a:cubicBezTo>
                    <a:pt x="-1870" y="367316"/>
                    <a:pt x="21943" y="135940"/>
                    <a:pt x="78696" y="53390"/>
                  </a:cubicBezTo>
                  <a:cubicBezTo>
                    <a:pt x="135449" y="-29160"/>
                    <a:pt x="290627" y="-586"/>
                    <a:pt x="340633" y="36720"/>
                  </a:cubicBezTo>
                  <a:cubicBezTo>
                    <a:pt x="390639" y="74026"/>
                    <a:pt x="381114" y="216504"/>
                    <a:pt x="378733" y="277226"/>
                  </a:cubicBezTo>
                  <a:cubicBezTo>
                    <a:pt x="376352" y="337948"/>
                    <a:pt x="320790" y="393114"/>
                    <a:pt x="326346" y="401051"/>
                  </a:cubicBezTo>
                  <a:cubicBezTo>
                    <a:pt x="331902" y="408989"/>
                    <a:pt x="412071" y="324851"/>
                    <a:pt x="412071" y="324851"/>
                  </a:cubicBezTo>
                  <a:lnTo>
                    <a:pt x="412071" y="324851"/>
                  </a:ln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 flipH="1">
              <a:off x="6780234" y="3305733"/>
              <a:ext cx="631759" cy="1560714"/>
            </a:xfrm>
            <a:custGeom>
              <a:avLst/>
              <a:gdLst>
                <a:gd name="connsiteX0" fmla="*/ 416975 w 451560"/>
                <a:gd name="connsiteY0" fmla="*/ 425866 h 1089257"/>
                <a:gd name="connsiteX1" fmla="*/ 352681 w 451560"/>
                <a:gd name="connsiteY1" fmla="*/ 530641 h 1089257"/>
                <a:gd name="connsiteX2" fmla="*/ 433643 w 451560"/>
                <a:gd name="connsiteY2" fmla="*/ 694947 h 1089257"/>
                <a:gd name="connsiteX3" fmla="*/ 421737 w 451560"/>
                <a:gd name="connsiteY3" fmla="*/ 992604 h 1089257"/>
                <a:gd name="connsiteX4" fmla="*/ 126462 w 451560"/>
                <a:gd name="connsiteY4" fmla="*/ 1056897 h 1089257"/>
                <a:gd name="connsiteX5" fmla="*/ 256 w 451560"/>
                <a:gd name="connsiteY5" fmla="*/ 518735 h 1089257"/>
                <a:gd name="connsiteX6" fmla="*/ 102650 w 451560"/>
                <a:gd name="connsiteY6" fmla="*/ 49629 h 1089257"/>
                <a:gd name="connsiteX7" fmla="*/ 383637 w 451560"/>
                <a:gd name="connsiteY7" fmla="*/ 40104 h 1089257"/>
                <a:gd name="connsiteX8" fmla="*/ 407450 w 451560"/>
                <a:gd name="connsiteY8" fmla="*/ 282991 h 1089257"/>
                <a:gd name="connsiteX9" fmla="*/ 333631 w 451560"/>
                <a:gd name="connsiteY9" fmla="*/ 421104 h 1089257"/>
                <a:gd name="connsiteX10" fmla="*/ 419356 w 451560"/>
                <a:gd name="connsiteY10" fmla="*/ 344904 h 1089257"/>
                <a:gd name="connsiteX11" fmla="*/ 419356 w 451560"/>
                <a:gd name="connsiteY11" fmla="*/ 344904 h 1089257"/>
                <a:gd name="connsiteX0" fmla="*/ 416975 w 443792"/>
                <a:gd name="connsiteY0" fmla="*/ 425866 h 1088408"/>
                <a:gd name="connsiteX1" fmla="*/ 352681 w 443792"/>
                <a:gd name="connsiteY1" fmla="*/ 530641 h 1088408"/>
                <a:gd name="connsiteX2" fmla="*/ 414593 w 443792"/>
                <a:gd name="connsiteY2" fmla="*/ 723522 h 1088408"/>
                <a:gd name="connsiteX3" fmla="*/ 421737 w 443792"/>
                <a:gd name="connsiteY3" fmla="*/ 992604 h 1088408"/>
                <a:gd name="connsiteX4" fmla="*/ 126462 w 443792"/>
                <a:gd name="connsiteY4" fmla="*/ 1056897 h 1088408"/>
                <a:gd name="connsiteX5" fmla="*/ 256 w 443792"/>
                <a:gd name="connsiteY5" fmla="*/ 518735 h 1088408"/>
                <a:gd name="connsiteX6" fmla="*/ 102650 w 443792"/>
                <a:gd name="connsiteY6" fmla="*/ 49629 h 1088408"/>
                <a:gd name="connsiteX7" fmla="*/ 383637 w 443792"/>
                <a:gd name="connsiteY7" fmla="*/ 40104 h 1088408"/>
                <a:gd name="connsiteX8" fmla="*/ 407450 w 443792"/>
                <a:gd name="connsiteY8" fmla="*/ 282991 h 1088408"/>
                <a:gd name="connsiteX9" fmla="*/ 333631 w 443792"/>
                <a:gd name="connsiteY9" fmla="*/ 421104 h 1088408"/>
                <a:gd name="connsiteX10" fmla="*/ 419356 w 443792"/>
                <a:gd name="connsiteY10" fmla="*/ 344904 h 1088408"/>
                <a:gd name="connsiteX11" fmla="*/ 419356 w 443792"/>
                <a:gd name="connsiteY11" fmla="*/ 344904 h 1088408"/>
                <a:gd name="connsiteX0" fmla="*/ 416975 w 443792"/>
                <a:gd name="connsiteY0" fmla="*/ 425866 h 1102631"/>
                <a:gd name="connsiteX1" fmla="*/ 352681 w 443792"/>
                <a:gd name="connsiteY1" fmla="*/ 530641 h 1102631"/>
                <a:gd name="connsiteX2" fmla="*/ 414593 w 443792"/>
                <a:gd name="connsiteY2" fmla="*/ 723522 h 1102631"/>
                <a:gd name="connsiteX3" fmla="*/ 421737 w 443792"/>
                <a:gd name="connsiteY3" fmla="*/ 1035467 h 1102631"/>
                <a:gd name="connsiteX4" fmla="*/ 126462 w 443792"/>
                <a:gd name="connsiteY4" fmla="*/ 1056897 h 1102631"/>
                <a:gd name="connsiteX5" fmla="*/ 256 w 443792"/>
                <a:gd name="connsiteY5" fmla="*/ 518735 h 1102631"/>
                <a:gd name="connsiteX6" fmla="*/ 102650 w 443792"/>
                <a:gd name="connsiteY6" fmla="*/ 49629 h 1102631"/>
                <a:gd name="connsiteX7" fmla="*/ 383637 w 443792"/>
                <a:gd name="connsiteY7" fmla="*/ 40104 h 1102631"/>
                <a:gd name="connsiteX8" fmla="*/ 407450 w 443792"/>
                <a:gd name="connsiteY8" fmla="*/ 282991 h 1102631"/>
                <a:gd name="connsiteX9" fmla="*/ 333631 w 443792"/>
                <a:gd name="connsiteY9" fmla="*/ 421104 h 1102631"/>
                <a:gd name="connsiteX10" fmla="*/ 419356 w 443792"/>
                <a:gd name="connsiteY10" fmla="*/ 344904 h 1102631"/>
                <a:gd name="connsiteX11" fmla="*/ 419356 w 443792"/>
                <a:gd name="connsiteY11" fmla="*/ 344904 h 1102631"/>
                <a:gd name="connsiteX0" fmla="*/ 416753 w 443570"/>
                <a:gd name="connsiteY0" fmla="*/ 424397 h 1101162"/>
                <a:gd name="connsiteX1" fmla="*/ 352459 w 443570"/>
                <a:gd name="connsiteY1" fmla="*/ 529172 h 1101162"/>
                <a:gd name="connsiteX2" fmla="*/ 414371 w 443570"/>
                <a:gd name="connsiteY2" fmla="*/ 722053 h 1101162"/>
                <a:gd name="connsiteX3" fmla="*/ 421515 w 443570"/>
                <a:gd name="connsiteY3" fmla="*/ 1033998 h 1101162"/>
                <a:gd name="connsiteX4" fmla="*/ 126240 w 443570"/>
                <a:gd name="connsiteY4" fmla="*/ 1055428 h 1101162"/>
                <a:gd name="connsiteX5" fmla="*/ 34 w 443570"/>
                <a:gd name="connsiteY5" fmla="*/ 517266 h 1101162"/>
                <a:gd name="connsiteX6" fmla="*/ 116715 w 443570"/>
                <a:gd name="connsiteY6" fmla="*/ 50542 h 1101162"/>
                <a:gd name="connsiteX7" fmla="*/ 383415 w 443570"/>
                <a:gd name="connsiteY7" fmla="*/ 38635 h 1101162"/>
                <a:gd name="connsiteX8" fmla="*/ 407228 w 443570"/>
                <a:gd name="connsiteY8" fmla="*/ 281522 h 1101162"/>
                <a:gd name="connsiteX9" fmla="*/ 333409 w 443570"/>
                <a:gd name="connsiteY9" fmla="*/ 419635 h 1101162"/>
                <a:gd name="connsiteX10" fmla="*/ 419134 w 443570"/>
                <a:gd name="connsiteY10" fmla="*/ 343435 h 1101162"/>
                <a:gd name="connsiteX11" fmla="*/ 419134 w 443570"/>
                <a:gd name="connsiteY11" fmla="*/ 343435 h 1101162"/>
                <a:gd name="connsiteX0" fmla="*/ 416748 w 443565"/>
                <a:gd name="connsiteY0" fmla="*/ 416535 h 1093300"/>
                <a:gd name="connsiteX1" fmla="*/ 352454 w 443565"/>
                <a:gd name="connsiteY1" fmla="*/ 521310 h 1093300"/>
                <a:gd name="connsiteX2" fmla="*/ 414366 w 443565"/>
                <a:gd name="connsiteY2" fmla="*/ 714191 h 1093300"/>
                <a:gd name="connsiteX3" fmla="*/ 421510 w 443565"/>
                <a:gd name="connsiteY3" fmla="*/ 1026136 h 1093300"/>
                <a:gd name="connsiteX4" fmla="*/ 126235 w 443565"/>
                <a:gd name="connsiteY4" fmla="*/ 1047566 h 1093300"/>
                <a:gd name="connsiteX5" fmla="*/ 29 w 443565"/>
                <a:gd name="connsiteY5" fmla="*/ 509404 h 1093300"/>
                <a:gd name="connsiteX6" fmla="*/ 116710 w 443565"/>
                <a:gd name="connsiteY6" fmla="*/ 42680 h 1093300"/>
                <a:gd name="connsiteX7" fmla="*/ 319116 w 443565"/>
                <a:gd name="connsiteY7" fmla="*/ 47442 h 1093300"/>
                <a:gd name="connsiteX8" fmla="*/ 407223 w 443565"/>
                <a:gd name="connsiteY8" fmla="*/ 273660 h 1093300"/>
                <a:gd name="connsiteX9" fmla="*/ 333404 w 443565"/>
                <a:gd name="connsiteY9" fmla="*/ 411773 h 1093300"/>
                <a:gd name="connsiteX10" fmla="*/ 419129 w 443565"/>
                <a:gd name="connsiteY10" fmla="*/ 335573 h 1093300"/>
                <a:gd name="connsiteX11" fmla="*/ 419129 w 443565"/>
                <a:gd name="connsiteY11" fmla="*/ 335573 h 1093300"/>
                <a:gd name="connsiteX0" fmla="*/ 392948 w 419765"/>
                <a:gd name="connsiteY0" fmla="*/ 416875 h 1093293"/>
                <a:gd name="connsiteX1" fmla="*/ 328654 w 419765"/>
                <a:gd name="connsiteY1" fmla="*/ 521650 h 1093293"/>
                <a:gd name="connsiteX2" fmla="*/ 390566 w 419765"/>
                <a:gd name="connsiteY2" fmla="*/ 714531 h 1093293"/>
                <a:gd name="connsiteX3" fmla="*/ 397710 w 419765"/>
                <a:gd name="connsiteY3" fmla="*/ 1026476 h 1093293"/>
                <a:gd name="connsiteX4" fmla="*/ 102435 w 419765"/>
                <a:gd name="connsiteY4" fmla="*/ 1047906 h 1093293"/>
                <a:gd name="connsiteX5" fmla="*/ 41 w 419765"/>
                <a:gd name="connsiteY5" fmla="*/ 514506 h 1093293"/>
                <a:gd name="connsiteX6" fmla="*/ 92910 w 419765"/>
                <a:gd name="connsiteY6" fmla="*/ 43020 h 1093293"/>
                <a:gd name="connsiteX7" fmla="*/ 295316 w 419765"/>
                <a:gd name="connsiteY7" fmla="*/ 47782 h 1093293"/>
                <a:gd name="connsiteX8" fmla="*/ 383423 w 419765"/>
                <a:gd name="connsiteY8" fmla="*/ 274000 h 1093293"/>
                <a:gd name="connsiteX9" fmla="*/ 309604 w 419765"/>
                <a:gd name="connsiteY9" fmla="*/ 412113 h 1093293"/>
                <a:gd name="connsiteX10" fmla="*/ 395329 w 419765"/>
                <a:gd name="connsiteY10" fmla="*/ 335913 h 1093293"/>
                <a:gd name="connsiteX11" fmla="*/ 395329 w 419765"/>
                <a:gd name="connsiteY11" fmla="*/ 335913 h 1093293"/>
                <a:gd name="connsiteX0" fmla="*/ 409607 w 436424"/>
                <a:gd name="connsiteY0" fmla="*/ 418927 h 1093265"/>
                <a:gd name="connsiteX1" fmla="*/ 345313 w 436424"/>
                <a:gd name="connsiteY1" fmla="*/ 523702 h 1093265"/>
                <a:gd name="connsiteX2" fmla="*/ 407225 w 436424"/>
                <a:gd name="connsiteY2" fmla="*/ 716583 h 1093265"/>
                <a:gd name="connsiteX3" fmla="*/ 414369 w 436424"/>
                <a:gd name="connsiteY3" fmla="*/ 1028528 h 1093265"/>
                <a:gd name="connsiteX4" fmla="*/ 119094 w 436424"/>
                <a:gd name="connsiteY4" fmla="*/ 1049958 h 1093265"/>
                <a:gd name="connsiteX5" fmla="*/ 31 w 436424"/>
                <a:gd name="connsiteY5" fmla="*/ 545133 h 1093265"/>
                <a:gd name="connsiteX6" fmla="*/ 109569 w 436424"/>
                <a:gd name="connsiteY6" fmla="*/ 45072 h 1093265"/>
                <a:gd name="connsiteX7" fmla="*/ 311975 w 436424"/>
                <a:gd name="connsiteY7" fmla="*/ 49834 h 1093265"/>
                <a:gd name="connsiteX8" fmla="*/ 400082 w 436424"/>
                <a:gd name="connsiteY8" fmla="*/ 276052 h 1093265"/>
                <a:gd name="connsiteX9" fmla="*/ 326263 w 436424"/>
                <a:gd name="connsiteY9" fmla="*/ 414165 h 1093265"/>
                <a:gd name="connsiteX10" fmla="*/ 411988 w 436424"/>
                <a:gd name="connsiteY10" fmla="*/ 337965 h 1093265"/>
                <a:gd name="connsiteX11" fmla="*/ 411988 w 436424"/>
                <a:gd name="connsiteY11" fmla="*/ 337965 h 1093265"/>
                <a:gd name="connsiteX0" fmla="*/ 409845 w 438777"/>
                <a:gd name="connsiteY0" fmla="*/ 418927 h 1096697"/>
                <a:gd name="connsiteX1" fmla="*/ 345551 w 438777"/>
                <a:gd name="connsiteY1" fmla="*/ 523702 h 1096697"/>
                <a:gd name="connsiteX2" fmla="*/ 407463 w 438777"/>
                <a:gd name="connsiteY2" fmla="*/ 716583 h 1096697"/>
                <a:gd name="connsiteX3" fmla="*/ 414607 w 438777"/>
                <a:gd name="connsiteY3" fmla="*/ 1028528 h 1096697"/>
                <a:gd name="connsiteX4" fmla="*/ 90757 w 438777"/>
                <a:gd name="connsiteY4" fmla="*/ 1054721 h 1096697"/>
                <a:gd name="connsiteX5" fmla="*/ 269 w 438777"/>
                <a:gd name="connsiteY5" fmla="*/ 545133 h 1096697"/>
                <a:gd name="connsiteX6" fmla="*/ 109807 w 438777"/>
                <a:gd name="connsiteY6" fmla="*/ 45072 h 1096697"/>
                <a:gd name="connsiteX7" fmla="*/ 312213 w 438777"/>
                <a:gd name="connsiteY7" fmla="*/ 49834 h 1096697"/>
                <a:gd name="connsiteX8" fmla="*/ 400320 w 438777"/>
                <a:gd name="connsiteY8" fmla="*/ 276052 h 1096697"/>
                <a:gd name="connsiteX9" fmla="*/ 326501 w 438777"/>
                <a:gd name="connsiteY9" fmla="*/ 414165 h 1096697"/>
                <a:gd name="connsiteX10" fmla="*/ 412226 w 438777"/>
                <a:gd name="connsiteY10" fmla="*/ 337965 h 1096697"/>
                <a:gd name="connsiteX11" fmla="*/ 412226 w 438777"/>
                <a:gd name="connsiteY11" fmla="*/ 337965 h 1096697"/>
                <a:gd name="connsiteX0" fmla="*/ 411199 w 440131"/>
                <a:gd name="connsiteY0" fmla="*/ 404972 h 1082742"/>
                <a:gd name="connsiteX1" fmla="*/ 346905 w 440131"/>
                <a:gd name="connsiteY1" fmla="*/ 509747 h 1082742"/>
                <a:gd name="connsiteX2" fmla="*/ 408817 w 440131"/>
                <a:gd name="connsiteY2" fmla="*/ 702628 h 1082742"/>
                <a:gd name="connsiteX3" fmla="*/ 415961 w 440131"/>
                <a:gd name="connsiteY3" fmla="*/ 1014573 h 1082742"/>
                <a:gd name="connsiteX4" fmla="*/ 92111 w 440131"/>
                <a:gd name="connsiteY4" fmla="*/ 1040766 h 1082742"/>
                <a:gd name="connsiteX5" fmla="*/ 1623 w 440131"/>
                <a:gd name="connsiteY5" fmla="*/ 531178 h 1082742"/>
                <a:gd name="connsiteX6" fmla="*/ 56392 w 440131"/>
                <a:gd name="connsiteY6" fmla="*/ 52549 h 1082742"/>
                <a:gd name="connsiteX7" fmla="*/ 313567 w 440131"/>
                <a:gd name="connsiteY7" fmla="*/ 35879 h 1082742"/>
                <a:gd name="connsiteX8" fmla="*/ 401674 w 440131"/>
                <a:gd name="connsiteY8" fmla="*/ 262097 h 1082742"/>
                <a:gd name="connsiteX9" fmla="*/ 327855 w 440131"/>
                <a:gd name="connsiteY9" fmla="*/ 400210 h 1082742"/>
                <a:gd name="connsiteX10" fmla="*/ 413580 w 440131"/>
                <a:gd name="connsiteY10" fmla="*/ 324010 h 1082742"/>
                <a:gd name="connsiteX11" fmla="*/ 413580 w 440131"/>
                <a:gd name="connsiteY11" fmla="*/ 324010 h 1082742"/>
                <a:gd name="connsiteX0" fmla="*/ 409673 w 438605"/>
                <a:gd name="connsiteY0" fmla="*/ 404972 h 1082742"/>
                <a:gd name="connsiteX1" fmla="*/ 345379 w 438605"/>
                <a:gd name="connsiteY1" fmla="*/ 509747 h 1082742"/>
                <a:gd name="connsiteX2" fmla="*/ 407291 w 438605"/>
                <a:gd name="connsiteY2" fmla="*/ 702628 h 1082742"/>
                <a:gd name="connsiteX3" fmla="*/ 414435 w 438605"/>
                <a:gd name="connsiteY3" fmla="*/ 1014573 h 1082742"/>
                <a:gd name="connsiteX4" fmla="*/ 90585 w 438605"/>
                <a:gd name="connsiteY4" fmla="*/ 1040766 h 1082742"/>
                <a:gd name="connsiteX5" fmla="*/ 97 w 438605"/>
                <a:gd name="connsiteY5" fmla="*/ 531178 h 1082742"/>
                <a:gd name="connsiteX6" fmla="*/ 78679 w 438605"/>
                <a:gd name="connsiteY6" fmla="*/ 52549 h 1082742"/>
                <a:gd name="connsiteX7" fmla="*/ 312041 w 438605"/>
                <a:gd name="connsiteY7" fmla="*/ 35879 h 1082742"/>
                <a:gd name="connsiteX8" fmla="*/ 400148 w 438605"/>
                <a:gd name="connsiteY8" fmla="*/ 262097 h 1082742"/>
                <a:gd name="connsiteX9" fmla="*/ 326329 w 438605"/>
                <a:gd name="connsiteY9" fmla="*/ 400210 h 1082742"/>
                <a:gd name="connsiteX10" fmla="*/ 412054 w 438605"/>
                <a:gd name="connsiteY10" fmla="*/ 324010 h 1082742"/>
                <a:gd name="connsiteX11" fmla="*/ 412054 w 438605"/>
                <a:gd name="connsiteY11" fmla="*/ 324010 h 1082742"/>
                <a:gd name="connsiteX0" fmla="*/ 409690 w 438622"/>
                <a:gd name="connsiteY0" fmla="*/ 404972 h 1082742"/>
                <a:gd name="connsiteX1" fmla="*/ 345396 w 438622"/>
                <a:gd name="connsiteY1" fmla="*/ 509747 h 1082742"/>
                <a:gd name="connsiteX2" fmla="*/ 407308 w 438622"/>
                <a:gd name="connsiteY2" fmla="*/ 702628 h 1082742"/>
                <a:gd name="connsiteX3" fmla="*/ 414452 w 438622"/>
                <a:gd name="connsiteY3" fmla="*/ 1014573 h 1082742"/>
                <a:gd name="connsiteX4" fmla="*/ 90602 w 438622"/>
                <a:gd name="connsiteY4" fmla="*/ 1040766 h 1082742"/>
                <a:gd name="connsiteX5" fmla="*/ 114 w 438622"/>
                <a:gd name="connsiteY5" fmla="*/ 531178 h 1082742"/>
                <a:gd name="connsiteX6" fmla="*/ 78696 w 438622"/>
                <a:gd name="connsiteY6" fmla="*/ 52549 h 1082742"/>
                <a:gd name="connsiteX7" fmla="*/ 340633 w 438622"/>
                <a:gd name="connsiteY7" fmla="*/ 35879 h 1082742"/>
                <a:gd name="connsiteX8" fmla="*/ 400165 w 438622"/>
                <a:gd name="connsiteY8" fmla="*/ 262097 h 1082742"/>
                <a:gd name="connsiteX9" fmla="*/ 326346 w 438622"/>
                <a:gd name="connsiteY9" fmla="*/ 400210 h 1082742"/>
                <a:gd name="connsiteX10" fmla="*/ 412071 w 438622"/>
                <a:gd name="connsiteY10" fmla="*/ 324010 h 1082742"/>
                <a:gd name="connsiteX11" fmla="*/ 412071 w 438622"/>
                <a:gd name="connsiteY11" fmla="*/ 324010 h 1082742"/>
                <a:gd name="connsiteX0" fmla="*/ 409690 w 438622"/>
                <a:gd name="connsiteY0" fmla="*/ 405813 h 1083583"/>
                <a:gd name="connsiteX1" fmla="*/ 345396 w 438622"/>
                <a:gd name="connsiteY1" fmla="*/ 510588 h 1083583"/>
                <a:gd name="connsiteX2" fmla="*/ 407308 w 438622"/>
                <a:gd name="connsiteY2" fmla="*/ 703469 h 1083583"/>
                <a:gd name="connsiteX3" fmla="*/ 414452 w 438622"/>
                <a:gd name="connsiteY3" fmla="*/ 1015414 h 1083583"/>
                <a:gd name="connsiteX4" fmla="*/ 90602 w 438622"/>
                <a:gd name="connsiteY4" fmla="*/ 1041607 h 1083583"/>
                <a:gd name="connsiteX5" fmla="*/ 114 w 438622"/>
                <a:gd name="connsiteY5" fmla="*/ 532019 h 1083583"/>
                <a:gd name="connsiteX6" fmla="*/ 78696 w 438622"/>
                <a:gd name="connsiteY6" fmla="*/ 53390 h 1083583"/>
                <a:gd name="connsiteX7" fmla="*/ 340633 w 438622"/>
                <a:gd name="connsiteY7" fmla="*/ 36720 h 1083583"/>
                <a:gd name="connsiteX8" fmla="*/ 378733 w 438622"/>
                <a:gd name="connsiteY8" fmla="*/ 277226 h 1083583"/>
                <a:gd name="connsiteX9" fmla="*/ 326346 w 438622"/>
                <a:gd name="connsiteY9" fmla="*/ 401051 h 1083583"/>
                <a:gd name="connsiteX10" fmla="*/ 412071 w 438622"/>
                <a:gd name="connsiteY10" fmla="*/ 324851 h 1083583"/>
                <a:gd name="connsiteX11" fmla="*/ 412071 w 438622"/>
                <a:gd name="connsiteY11" fmla="*/ 324851 h 108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622" h="1083583">
                  <a:moveTo>
                    <a:pt x="409690" y="405813"/>
                  </a:moveTo>
                  <a:cubicBezTo>
                    <a:pt x="376154" y="435777"/>
                    <a:pt x="345793" y="460979"/>
                    <a:pt x="345396" y="510588"/>
                  </a:cubicBezTo>
                  <a:cubicBezTo>
                    <a:pt x="344999" y="560197"/>
                    <a:pt x="395799" y="619331"/>
                    <a:pt x="407308" y="703469"/>
                  </a:cubicBezTo>
                  <a:cubicBezTo>
                    <a:pt x="418817" y="787607"/>
                    <a:pt x="467236" y="959058"/>
                    <a:pt x="414452" y="1015414"/>
                  </a:cubicBezTo>
                  <a:cubicBezTo>
                    <a:pt x="361668" y="1071770"/>
                    <a:pt x="159658" y="1122173"/>
                    <a:pt x="90602" y="1041607"/>
                  </a:cubicBezTo>
                  <a:cubicBezTo>
                    <a:pt x="21546" y="961041"/>
                    <a:pt x="2098" y="696722"/>
                    <a:pt x="114" y="532019"/>
                  </a:cubicBezTo>
                  <a:cubicBezTo>
                    <a:pt x="-1870" y="367316"/>
                    <a:pt x="21943" y="135940"/>
                    <a:pt x="78696" y="53390"/>
                  </a:cubicBezTo>
                  <a:cubicBezTo>
                    <a:pt x="135449" y="-29160"/>
                    <a:pt x="290627" y="-586"/>
                    <a:pt x="340633" y="36720"/>
                  </a:cubicBezTo>
                  <a:cubicBezTo>
                    <a:pt x="390639" y="74026"/>
                    <a:pt x="381114" y="216504"/>
                    <a:pt x="378733" y="277226"/>
                  </a:cubicBezTo>
                  <a:cubicBezTo>
                    <a:pt x="376352" y="337948"/>
                    <a:pt x="320790" y="393114"/>
                    <a:pt x="326346" y="401051"/>
                  </a:cubicBezTo>
                  <a:cubicBezTo>
                    <a:pt x="331902" y="408989"/>
                    <a:pt x="412071" y="324851"/>
                    <a:pt x="412071" y="324851"/>
                  </a:cubicBezTo>
                  <a:lnTo>
                    <a:pt x="412071" y="324851"/>
                  </a:ln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6389176" y="1942460"/>
              <a:ext cx="685502" cy="602130"/>
            </a:xfrm>
            <a:custGeom>
              <a:avLst/>
              <a:gdLst>
                <a:gd name="T0" fmla="*/ 0 w 148"/>
                <a:gd name="T1" fmla="*/ 10 h 130"/>
                <a:gd name="T2" fmla="*/ 46 w 148"/>
                <a:gd name="T3" fmla="*/ 2 h 130"/>
                <a:gd name="T4" fmla="*/ 112 w 148"/>
                <a:gd name="T5" fmla="*/ 20 h 130"/>
                <a:gd name="T6" fmla="*/ 145 w 148"/>
                <a:gd name="T7" fmla="*/ 79 h 130"/>
                <a:gd name="T8" fmla="*/ 129 w 148"/>
                <a:gd name="T9" fmla="*/ 13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130"/>
                <a:gd name="T17" fmla="*/ 148 w 148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130">
                  <a:moveTo>
                    <a:pt x="0" y="10"/>
                  </a:moveTo>
                  <a:cubicBezTo>
                    <a:pt x="8" y="9"/>
                    <a:pt x="27" y="0"/>
                    <a:pt x="46" y="2"/>
                  </a:cubicBezTo>
                  <a:cubicBezTo>
                    <a:pt x="65" y="4"/>
                    <a:pt x="96" y="7"/>
                    <a:pt x="112" y="20"/>
                  </a:cubicBezTo>
                  <a:cubicBezTo>
                    <a:pt x="128" y="33"/>
                    <a:pt x="142" y="61"/>
                    <a:pt x="145" y="79"/>
                  </a:cubicBezTo>
                  <a:cubicBezTo>
                    <a:pt x="148" y="97"/>
                    <a:pt x="132" y="120"/>
                    <a:pt x="129" y="130"/>
                  </a:cubicBezTo>
                </a:path>
              </a:pathLst>
            </a:custGeom>
            <a:no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6722849" y="3371060"/>
              <a:ext cx="109753" cy="2853576"/>
              <a:chOff x="2989049" y="3371060"/>
              <a:chExt cx="109753" cy="2853576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2989049" y="4688095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2989049" y="4797848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2989049" y="4907601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ounded Rectangle 113"/>
              <p:cNvSpPr/>
              <p:nvPr/>
            </p:nvSpPr>
            <p:spPr>
              <a:xfrm>
                <a:off x="2989049" y="5017354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2989049" y="5127107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2989049" y="5236860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2989049" y="5346613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2989049" y="5456366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>
                <a:off x="2989049" y="5566118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ounded Rectangle 120"/>
              <p:cNvSpPr/>
              <p:nvPr/>
            </p:nvSpPr>
            <p:spPr>
              <a:xfrm>
                <a:off x="2989049" y="5675871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ounded Rectangle 121"/>
              <p:cNvSpPr/>
              <p:nvPr/>
            </p:nvSpPr>
            <p:spPr>
              <a:xfrm>
                <a:off x="2989049" y="5785624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ounded Rectangle 122"/>
              <p:cNvSpPr/>
              <p:nvPr/>
            </p:nvSpPr>
            <p:spPr>
              <a:xfrm>
                <a:off x="2989049" y="5895377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>
                <a:off x="2989049" y="6005130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2989049" y="6114883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>
                <a:off x="2989049" y="4029578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>
                <a:off x="2989049" y="4139330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>
                <a:off x="2989049" y="4249083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Rounded Rectangle 128"/>
              <p:cNvSpPr/>
              <p:nvPr/>
            </p:nvSpPr>
            <p:spPr>
              <a:xfrm>
                <a:off x="2989049" y="4358836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Rounded Rectangle 129"/>
              <p:cNvSpPr/>
              <p:nvPr/>
            </p:nvSpPr>
            <p:spPr>
              <a:xfrm>
                <a:off x="2989049" y="4468589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Rounded Rectangle 130"/>
              <p:cNvSpPr/>
              <p:nvPr/>
            </p:nvSpPr>
            <p:spPr>
              <a:xfrm>
                <a:off x="2989049" y="4578342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2989049" y="3480813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>
                <a:off x="2989049" y="3590566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2989049" y="3700319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2989049" y="3810072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2989049" y="3919825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2989049" y="3371060"/>
                <a:ext cx="109753" cy="109753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6266869" y="4036018"/>
              <a:ext cx="1109251" cy="1920606"/>
              <a:chOff x="4220704" y="4036018"/>
              <a:chExt cx="1109251" cy="1920606"/>
            </a:xfrm>
            <a:solidFill>
              <a:srgbClr val="FF2D55"/>
            </a:solidFill>
          </p:grpSpPr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5220201" y="4036018"/>
                <a:ext cx="109754" cy="109754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Oval 102"/>
              <p:cNvSpPr>
                <a:spLocks noChangeAspect="1"/>
              </p:cNvSpPr>
              <p:nvPr/>
            </p:nvSpPr>
            <p:spPr>
              <a:xfrm>
                <a:off x="4659435" y="5483802"/>
                <a:ext cx="109754" cy="109754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>
                <a:off x="4659435" y="5846870"/>
                <a:ext cx="109754" cy="109754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Oval 104"/>
              <p:cNvSpPr>
                <a:spLocks noChangeAspect="1"/>
              </p:cNvSpPr>
              <p:nvPr/>
            </p:nvSpPr>
            <p:spPr>
              <a:xfrm>
                <a:off x="4303602" y="4352867"/>
                <a:ext cx="109754" cy="109754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4898791" y="4714106"/>
                <a:ext cx="109754" cy="109754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>
              <a:xfrm>
                <a:off x="4220704" y="5435315"/>
                <a:ext cx="109754" cy="109754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4365726" y="5168782"/>
                <a:ext cx="109754" cy="109754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38" name="Group 137"/>
          <p:cNvGrpSpPr/>
          <p:nvPr/>
        </p:nvGrpSpPr>
        <p:grpSpPr>
          <a:xfrm>
            <a:off x="7086601" y="1752600"/>
            <a:ext cx="2503365" cy="4748846"/>
            <a:chOff x="2743200" y="1752600"/>
            <a:chExt cx="2503365" cy="4748846"/>
          </a:xfrm>
        </p:grpSpPr>
        <p:grpSp>
          <p:nvGrpSpPr>
            <p:cNvPr id="139" name="Group 138"/>
            <p:cNvGrpSpPr/>
            <p:nvPr/>
          </p:nvGrpSpPr>
          <p:grpSpPr>
            <a:xfrm>
              <a:off x="2743200" y="1752600"/>
              <a:ext cx="2503365" cy="4748846"/>
              <a:chOff x="2830635" y="1752600"/>
              <a:chExt cx="2503365" cy="4748846"/>
            </a:xfrm>
            <a:solidFill>
              <a:srgbClr val="000019"/>
            </a:solidFill>
          </p:grpSpPr>
          <p:sp>
            <p:nvSpPr>
              <p:cNvPr id="221" name="Freeform 89"/>
              <p:cNvSpPr>
                <a:spLocks/>
              </p:cNvSpPr>
              <p:nvPr/>
            </p:nvSpPr>
            <p:spPr bwMode="auto">
              <a:xfrm>
                <a:off x="2830635" y="1752600"/>
                <a:ext cx="2503365" cy="4748846"/>
              </a:xfrm>
              <a:custGeom>
                <a:avLst/>
                <a:gdLst>
                  <a:gd name="T0" fmla="*/ 300 w 545"/>
                  <a:gd name="T1" fmla="*/ 238 h 1966"/>
                  <a:gd name="T2" fmla="*/ 322 w 545"/>
                  <a:gd name="T3" fmla="*/ 191 h 1966"/>
                  <a:gd name="T4" fmla="*/ 343 w 545"/>
                  <a:gd name="T5" fmla="*/ 88 h 1966"/>
                  <a:gd name="T6" fmla="*/ 309 w 545"/>
                  <a:gd name="T7" fmla="*/ 22 h 1966"/>
                  <a:gd name="T8" fmla="*/ 205 w 545"/>
                  <a:gd name="T9" fmla="*/ 11 h 1966"/>
                  <a:gd name="T10" fmla="*/ 174 w 545"/>
                  <a:gd name="T11" fmla="*/ 89 h 1966"/>
                  <a:gd name="T12" fmla="*/ 195 w 545"/>
                  <a:gd name="T13" fmla="*/ 193 h 1966"/>
                  <a:gd name="T14" fmla="*/ 213 w 545"/>
                  <a:gd name="T15" fmla="*/ 238 h 1966"/>
                  <a:gd name="T16" fmla="*/ 205 w 545"/>
                  <a:gd name="T17" fmla="*/ 293 h 1966"/>
                  <a:gd name="T18" fmla="*/ 144 w 545"/>
                  <a:gd name="T19" fmla="*/ 340 h 1966"/>
                  <a:gd name="T20" fmla="*/ 52 w 545"/>
                  <a:gd name="T21" fmla="*/ 419 h 1966"/>
                  <a:gd name="T22" fmla="*/ 4 w 545"/>
                  <a:gd name="T23" fmla="*/ 683 h 1966"/>
                  <a:gd name="T24" fmla="*/ 26 w 545"/>
                  <a:gd name="T25" fmla="*/ 917 h 1966"/>
                  <a:gd name="T26" fmla="*/ 6 w 545"/>
                  <a:gd name="T27" fmla="*/ 995 h 1966"/>
                  <a:gd name="T28" fmla="*/ 42 w 545"/>
                  <a:gd name="T29" fmla="*/ 1015 h 1966"/>
                  <a:gd name="T30" fmla="*/ 72 w 545"/>
                  <a:gd name="T31" fmla="*/ 981 h 1966"/>
                  <a:gd name="T32" fmla="*/ 74 w 545"/>
                  <a:gd name="T33" fmla="*/ 929 h 1966"/>
                  <a:gd name="T34" fmla="*/ 76 w 545"/>
                  <a:gd name="T35" fmla="*/ 691 h 1966"/>
                  <a:gd name="T36" fmla="*/ 99 w 545"/>
                  <a:gd name="T37" fmla="*/ 531 h 1966"/>
                  <a:gd name="T38" fmla="*/ 135 w 545"/>
                  <a:gd name="T39" fmla="*/ 660 h 1966"/>
                  <a:gd name="T40" fmla="*/ 132 w 545"/>
                  <a:gd name="T41" fmla="*/ 811 h 1966"/>
                  <a:gd name="T42" fmla="*/ 100 w 545"/>
                  <a:gd name="T43" fmla="*/ 953 h 1966"/>
                  <a:gd name="T44" fmla="*/ 91 w 545"/>
                  <a:gd name="T45" fmla="*/ 1121 h 1966"/>
                  <a:gd name="T46" fmla="*/ 112 w 545"/>
                  <a:gd name="T47" fmla="*/ 1417 h 1966"/>
                  <a:gd name="T48" fmla="*/ 108 w 545"/>
                  <a:gd name="T49" fmla="*/ 1623 h 1966"/>
                  <a:gd name="T50" fmla="*/ 135 w 545"/>
                  <a:gd name="T51" fmla="*/ 1837 h 1966"/>
                  <a:gd name="T52" fmla="*/ 102 w 545"/>
                  <a:gd name="T53" fmla="*/ 1917 h 1966"/>
                  <a:gd name="T54" fmla="*/ 156 w 545"/>
                  <a:gd name="T55" fmla="*/ 1964 h 1966"/>
                  <a:gd name="T56" fmla="*/ 201 w 545"/>
                  <a:gd name="T57" fmla="*/ 1906 h 1966"/>
                  <a:gd name="T58" fmla="*/ 204 w 545"/>
                  <a:gd name="T59" fmla="*/ 1845 h 1966"/>
                  <a:gd name="T60" fmla="*/ 195 w 545"/>
                  <a:gd name="T61" fmla="*/ 1787 h 1966"/>
                  <a:gd name="T62" fmla="*/ 234 w 545"/>
                  <a:gd name="T63" fmla="*/ 1493 h 1966"/>
                  <a:gd name="T64" fmla="*/ 231 w 545"/>
                  <a:gd name="T65" fmla="*/ 1234 h 1966"/>
                  <a:gd name="T66" fmla="*/ 265 w 545"/>
                  <a:gd name="T67" fmla="*/ 1031 h 1966"/>
                  <a:gd name="T68" fmla="*/ 306 w 545"/>
                  <a:gd name="T69" fmla="*/ 1250 h 1966"/>
                  <a:gd name="T70" fmla="*/ 306 w 545"/>
                  <a:gd name="T71" fmla="*/ 1499 h 1966"/>
                  <a:gd name="T72" fmla="*/ 342 w 545"/>
                  <a:gd name="T73" fmla="*/ 1811 h 1966"/>
                  <a:gd name="T74" fmla="*/ 336 w 545"/>
                  <a:gd name="T75" fmla="*/ 1895 h 1966"/>
                  <a:gd name="T76" fmla="*/ 402 w 545"/>
                  <a:gd name="T77" fmla="*/ 1946 h 1966"/>
                  <a:gd name="T78" fmla="*/ 438 w 545"/>
                  <a:gd name="T79" fmla="*/ 1885 h 1966"/>
                  <a:gd name="T80" fmla="*/ 417 w 545"/>
                  <a:gd name="T81" fmla="*/ 1803 h 1966"/>
                  <a:gd name="T82" fmla="*/ 429 w 545"/>
                  <a:gd name="T83" fmla="*/ 1583 h 1966"/>
                  <a:gd name="T84" fmla="*/ 411 w 545"/>
                  <a:gd name="T85" fmla="*/ 1427 h 1966"/>
                  <a:gd name="T86" fmla="*/ 451 w 545"/>
                  <a:gd name="T87" fmla="*/ 1130 h 1966"/>
                  <a:gd name="T88" fmla="*/ 454 w 545"/>
                  <a:gd name="T89" fmla="*/ 974 h 1966"/>
                  <a:gd name="T90" fmla="*/ 411 w 545"/>
                  <a:gd name="T91" fmla="*/ 826 h 1966"/>
                  <a:gd name="T92" fmla="*/ 402 w 545"/>
                  <a:gd name="T93" fmla="*/ 655 h 1966"/>
                  <a:gd name="T94" fmla="*/ 429 w 545"/>
                  <a:gd name="T95" fmla="*/ 538 h 1966"/>
                  <a:gd name="T96" fmla="*/ 460 w 545"/>
                  <a:gd name="T97" fmla="*/ 717 h 1966"/>
                  <a:gd name="T98" fmla="*/ 480 w 545"/>
                  <a:gd name="T99" fmla="*/ 935 h 1966"/>
                  <a:gd name="T100" fmla="*/ 474 w 545"/>
                  <a:gd name="T101" fmla="*/ 997 h 1966"/>
                  <a:gd name="T102" fmla="*/ 524 w 545"/>
                  <a:gd name="T103" fmla="*/ 1025 h 1966"/>
                  <a:gd name="T104" fmla="*/ 544 w 545"/>
                  <a:gd name="T105" fmla="*/ 993 h 1966"/>
                  <a:gd name="T106" fmla="*/ 530 w 545"/>
                  <a:gd name="T107" fmla="*/ 933 h 1966"/>
                  <a:gd name="T108" fmla="*/ 530 w 545"/>
                  <a:gd name="T109" fmla="*/ 669 h 1966"/>
                  <a:gd name="T110" fmla="*/ 462 w 545"/>
                  <a:gd name="T111" fmla="*/ 407 h 1966"/>
                  <a:gd name="T112" fmla="*/ 369 w 545"/>
                  <a:gd name="T113" fmla="*/ 332 h 1966"/>
                  <a:gd name="T114" fmla="*/ 304 w 545"/>
                  <a:gd name="T115" fmla="*/ 290 h 1966"/>
                  <a:gd name="T116" fmla="*/ 300 w 545"/>
                  <a:gd name="T117" fmla="*/ 238 h 196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45"/>
                  <a:gd name="T178" fmla="*/ 0 h 1966"/>
                  <a:gd name="T179" fmla="*/ 545 w 545"/>
                  <a:gd name="T180" fmla="*/ 1966 h 1966"/>
                  <a:gd name="connsiteX0" fmla="*/ 5440 w 9917"/>
                  <a:gd name="connsiteY0" fmla="*/ 1181 h 9960"/>
                  <a:gd name="connsiteX1" fmla="*/ 5843 w 9917"/>
                  <a:gd name="connsiteY1" fmla="*/ 942 h 9960"/>
                  <a:gd name="connsiteX2" fmla="*/ 6229 w 9917"/>
                  <a:gd name="connsiteY2" fmla="*/ 418 h 9960"/>
                  <a:gd name="connsiteX3" fmla="*/ 5605 w 9917"/>
                  <a:gd name="connsiteY3" fmla="*/ 82 h 9960"/>
                  <a:gd name="connsiteX4" fmla="*/ 3696 w 9917"/>
                  <a:gd name="connsiteY4" fmla="*/ 26 h 9960"/>
                  <a:gd name="connsiteX5" fmla="*/ 3128 w 9917"/>
                  <a:gd name="connsiteY5" fmla="*/ 423 h 9960"/>
                  <a:gd name="connsiteX6" fmla="*/ 3513 w 9917"/>
                  <a:gd name="connsiteY6" fmla="*/ 952 h 9960"/>
                  <a:gd name="connsiteX7" fmla="*/ 3843 w 9917"/>
                  <a:gd name="connsiteY7" fmla="*/ 1181 h 9960"/>
                  <a:gd name="connsiteX8" fmla="*/ 3696 w 9917"/>
                  <a:gd name="connsiteY8" fmla="*/ 1460 h 9960"/>
                  <a:gd name="connsiteX9" fmla="*/ 2577 w 9917"/>
                  <a:gd name="connsiteY9" fmla="*/ 1699 h 9960"/>
                  <a:gd name="connsiteX10" fmla="*/ 889 w 9917"/>
                  <a:gd name="connsiteY10" fmla="*/ 2101 h 9960"/>
                  <a:gd name="connsiteX11" fmla="*/ 8 w 9917"/>
                  <a:gd name="connsiteY11" fmla="*/ 3444 h 9960"/>
                  <a:gd name="connsiteX12" fmla="*/ 412 w 9917"/>
                  <a:gd name="connsiteY12" fmla="*/ 4634 h 9960"/>
                  <a:gd name="connsiteX13" fmla="*/ 45 w 9917"/>
                  <a:gd name="connsiteY13" fmla="*/ 5031 h 9960"/>
                  <a:gd name="connsiteX14" fmla="*/ 706 w 9917"/>
                  <a:gd name="connsiteY14" fmla="*/ 5133 h 9960"/>
                  <a:gd name="connsiteX15" fmla="*/ 1256 w 9917"/>
                  <a:gd name="connsiteY15" fmla="*/ 4960 h 9960"/>
                  <a:gd name="connsiteX16" fmla="*/ 1293 w 9917"/>
                  <a:gd name="connsiteY16" fmla="*/ 4695 h 9960"/>
                  <a:gd name="connsiteX17" fmla="*/ 1329 w 9917"/>
                  <a:gd name="connsiteY17" fmla="*/ 3485 h 9960"/>
                  <a:gd name="connsiteX18" fmla="*/ 1752 w 9917"/>
                  <a:gd name="connsiteY18" fmla="*/ 2671 h 9960"/>
                  <a:gd name="connsiteX19" fmla="*/ 2412 w 9917"/>
                  <a:gd name="connsiteY19" fmla="*/ 3327 h 9960"/>
                  <a:gd name="connsiteX20" fmla="*/ 2357 w 9917"/>
                  <a:gd name="connsiteY20" fmla="*/ 4095 h 9960"/>
                  <a:gd name="connsiteX21" fmla="*/ 1770 w 9917"/>
                  <a:gd name="connsiteY21" fmla="*/ 4817 h 9960"/>
                  <a:gd name="connsiteX22" fmla="*/ 1605 w 9917"/>
                  <a:gd name="connsiteY22" fmla="*/ 5672 h 9960"/>
                  <a:gd name="connsiteX23" fmla="*/ 1990 w 9917"/>
                  <a:gd name="connsiteY23" fmla="*/ 7178 h 9960"/>
                  <a:gd name="connsiteX24" fmla="*/ 1917 w 9917"/>
                  <a:gd name="connsiteY24" fmla="*/ 8225 h 9960"/>
                  <a:gd name="connsiteX25" fmla="*/ 2412 w 9917"/>
                  <a:gd name="connsiteY25" fmla="*/ 9314 h 9960"/>
                  <a:gd name="connsiteX26" fmla="*/ 1807 w 9917"/>
                  <a:gd name="connsiteY26" fmla="*/ 9721 h 9960"/>
                  <a:gd name="connsiteX27" fmla="*/ 2797 w 9917"/>
                  <a:gd name="connsiteY27" fmla="*/ 9960 h 9960"/>
                  <a:gd name="connsiteX28" fmla="*/ 3678 w 9917"/>
                  <a:gd name="connsiteY28" fmla="*/ 9355 h 9960"/>
                  <a:gd name="connsiteX29" fmla="*/ 3513 w 9917"/>
                  <a:gd name="connsiteY29" fmla="*/ 9060 h 9960"/>
                  <a:gd name="connsiteX30" fmla="*/ 4229 w 9917"/>
                  <a:gd name="connsiteY30" fmla="*/ 7564 h 9960"/>
                  <a:gd name="connsiteX31" fmla="*/ 4174 w 9917"/>
                  <a:gd name="connsiteY31" fmla="*/ 6247 h 9960"/>
                  <a:gd name="connsiteX32" fmla="*/ 4797 w 9917"/>
                  <a:gd name="connsiteY32" fmla="*/ 5214 h 9960"/>
                  <a:gd name="connsiteX33" fmla="*/ 5550 w 9917"/>
                  <a:gd name="connsiteY33" fmla="*/ 6328 h 9960"/>
                  <a:gd name="connsiteX34" fmla="*/ 5550 w 9917"/>
                  <a:gd name="connsiteY34" fmla="*/ 7595 h 9960"/>
                  <a:gd name="connsiteX35" fmla="*/ 6210 w 9917"/>
                  <a:gd name="connsiteY35" fmla="*/ 9182 h 9960"/>
                  <a:gd name="connsiteX36" fmla="*/ 6100 w 9917"/>
                  <a:gd name="connsiteY36" fmla="*/ 9609 h 9960"/>
                  <a:gd name="connsiteX37" fmla="*/ 7311 w 9917"/>
                  <a:gd name="connsiteY37" fmla="*/ 9868 h 9960"/>
                  <a:gd name="connsiteX38" fmla="*/ 7972 w 9917"/>
                  <a:gd name="connsiteY38" fmla="*/ 9558 h 9960"/>
                  <a:gd name="connsiteX39" fmla="*/ 7586 w 9917"/>
                  <a:gd name="connsiteY39" fmla="*/ 9141 h 9960"/>
                  <a:gd name="connsiteX40" fmla="*/ 7807 w 9917"/>
                  <a:gd name="connsiteY40" fmla="*/ 8022 h 9960"/>
                  <a:gd name="connsiteX41" fmla="*/ 7476 w 9917"/>
                  <a:gd name="connsiteY41" fmla="*/ 7228 h 9960"/>
                  <a:gd name="connsiteX42" fmla="*/ 8210 w 9917"/>
                  <a:gd name="connsiteY42" fmla="*/ 5718 h 9960"/>
                  <a:gd name="connsiteX43" fmla="*/ 8265 w 9917"/>
                  <a:gd name="connsiteY43" fmla="*/ 4924 h 9960"/>
                  <a:gd name="connsiteX44" fmla="*/ 7476 w 9917"/>
                  <a:gd name="connsiteY44" fmla="*/ 4171 h 9960"/>
                  <a:gd name="connsiteX45" fmla="*/ 7311 w 9917"/>
                  <a:gd name="connsiteY45" fmla="*/ 3302 h 9960"/>
                  <a:gd name="connsiteX46" fmla="*/ 7807 w 9917"/>
                  <a:gd name="connsiteY46" fmla="*/ 2707 h 9960"/>
                  <a:gd name="connsiteX47" fmla="*/ 8375 w 9917"/>
                  <a:gd name="connsiteY47" fmla="*/ 3617 h 9960"/>
                  <a:gd name="connsiteX48" fmla="*/ 8742 w 9917"/>
                  <a:gd name="connsiteY48" fmla="*/ 4726 h 9960"/>
                  <a:gd name="connsiteX49" fmla="*/ 8632 w 9917"/>
                  <a:gd name="connsiteY49" fmla="*/ 5041 h 9960"/>
                  <a:gd name="connsiteX50" fmla="*/ 9550 w 9917"/>
                  <a:gd name="connsiteY50" fmla="*/ 5184 h 9960"/>
                  <a:gd name="connsiteX51" fmla="*/ 9917 w 9917"/>
                  <a:gd name="connsiteY51" fmla="*/ 5021 h 9960"/>
                  <a:gd name="connsiteX52" fmla="*/ 9660 w 9917"/>
                  <a:gd name="connsiteY52" fmla="*/ 4716 h 9960"/>
                  <a:gd name="connsiteX53" fmla="*/ 9660 w 9917"/>
                  <a:gd name="connsiteY53" fmla="*/ 3373 h 9960"/>
                  <a:gd name="connsiteX54" fmla="*/ 8412 w 9917"/>
                  <a:gd name="connsiteY54" fmla="*/ 2040 h 9960"/>
                  <a:gd name="connsiteX55" fmla="*/ 6706 w 9917"/>
                  <a:gd name="connsiteY55" fmla="*/ 1659 h 9960"/>
                  <a:gd name="connsiteX56" fmla="*/ 5513 w 9917"/>
                  <a:gd name="connsiteY56" fmla="*/ 1445 h 9960"/>
                  <a:gd name="connsiteX57" fmla="*/ 5440 w 9917"/>
                  <a:gd name="connsiteY57" fmla="*/ 1181 h 9960"/>
                  <a:gd name="connsiteX0" fmla="*/ 5486 w 10000"/>
                  <a:gd name="connsiteY0" fmla="*/ 1186 h 10000"/>
                  <a:gd name="connsiteX1" fmla="*/ 5892 w 10000"/>
                  <a:gd name="connsiteY1" fmla="*/ 946 h 10000"/>
                  <a:gd name="connsiteX2" fmla="*/ 6281 w 10000"/>
                  <a:gd name="connsiteY2" fmla="*/ 420 h 10000"/>
                  <a:gd name="connsiteX3" fmla="*/ 5652 w 10000"/>
                  <a:gd name="connsiteY3" fmla="*/ 82 h 10000"/>
                  <a:gd name="connsiteX4" fmla="*/ 3727 w 10000"/>
                  <a:gd name="connsiteY4" fmla="*/ 26 h 10000"/>
                  <a:gd name="connsiteX5" fmla="*/ 3154 w 10000"/>
                  <a:gd name="connsiteY5" fmla="*/ 425 h 10000"/>
                  <a:gd name="connsiteX6" fmla="*/ 3542 w 10000"/>
                  <a:gd name="connsiteY6" fmla="*/ 956 h 10000"/>
                  <a:gd name="connsiteX7" fmla="*/ 3875 w 10000"/>
                  <a:gd name="connsiteY7" fmla="*/ 1186 h 10000"/>
                  <a:gd name="connsiteX8" fmla="*/ 3727 w 10000"/>
                  <a:gd name="connsiteY8" fmla="*/ 1466 h 10000"/>
                  <a:gd name="connsiteX9" fmla="*/ 2599 w 10000"/>
                  <a:gd name="connsiteY9" fmla="*/ 1706 h 10000"/>
                  <a:gd name="connsiteX10" fmla="*/ 896 w 10000"/>
                  <a:gd name="connsiteY10" fmla="*/ 2109 h 10000"/>
                  <a:gd name="connsiteX11" fmla="*/ 8 w 10000"/>
                  <a:gd name="connsiteY11" fmla="*/ 3458 h 10000"/>
                  <a:gd name="connsiteX12" fmla="*/ 415 w 10000"/>
                  <a:gd name="connsiteY12" fmla="*/ 4653 h 10000"/>
                  <a:gd name="connsiteX13" fmla="*/ 45 w 10000"/>
                  <a:gd name="connsiteY13" fmla="*/ 5051 h 10000"/>
                  <a:gd name="connsiteX14" fmla="*/ 712 w 10000"/>
                  <a:gd name="connsiteY14" fmla="*/ 5154 h 10000"/>
                  <a:gd name="connsiteX15" fmla="*/ 1267 w 10000"/>
                  <a:gd name="connsiteY15" fmla="*/ 4980 h 10000"/>
                  <a:gd name="connsiteX16" fmla="*/ 1304 w 10000"/>
                  <a:gd name="connsiteY16" fmla="*/ 4714 h 10000"/>
                  <a:gd name="connsiteX17" fmla="*/ 1340 w 10000"/>
                  <a:gd name="connsiteY17" fmla="*/ 3499 h 10000"/>
                  <a:gd name="connsiteX18" fmla="*/ 1767 w 10000"/>
                  <a:gd name="connsiteY18" fmla="*/ 2682 h 10000"/>
                  <a:gd name="connsiteX19" fmla="*/ 2432 w 10000"/>
                  <a:gd name="connsiteY19" fmla="*/ 3340 h 10000"/>
                  <a:gd name="connsiteX20" fmla="*/ 2377 w 10000"/>
                  <a:gd name="connsiteY20" fmla="*/ 4111 h 10000"/>
                  <a:gd name="connsiteX21" fmla="*/ 1785 w 10000"/>
                  <a:gd name="connsiteY21" fmla="*/ 4836 h 10000"/>
                  <a:gd name="connsiteX22" fmla="*/ 1618 w 10000"/>
                  <a:gd name="connsiteY22" fmla="*/ 5695 h 10000"/>
                  <a:gd name="connsiteX23" fmla="*/ 2007 w 10000"/>
                  <a:gd name="connsiteY23" fmla="*/ 7207 h 10000"/>
                  <a:gd name="connsiteX24" fmla="*/ 1933 w 10000"/>
                  <a:gd name="connsiteY24" fmla="*/ 8258 h 10000"/>
                  <a:gd name="connsiteX25" fmla="*/ 2432 w 10000"/>
                  <a:gd name="connsiteY25" fmla="*/ 9351 h 10000"/>
                  <a:gd name="connsiteX26" fmla="*/ 1822 w 10000"/>
                  <a:gd name="connsiteY26" fmla="*/ 9760 h 10000"/>
                  <a:gd name="connsiteX27" fmla="*/ 2820 w 10000"/>
                  <a:gd name="connsiteY27" fmla="*/ 10000 h 10000"/>
                  <a:gd name="connsiteX28" fmla="*/ 3542 w 10000"/>
                  <a:gd name="connsiteY28" fmla="*/ 9096 h 10000"/>
                  <a:gd name="connsiteX29" fmla="*/ 4264 w 10000"/>
                  <a:gd name="connsiteY29" fmla="*/ 7594 h 10000"/>
                  <a:gd name="connsiteX30" fmla="*/ 4209 w 10000"/>
                  <a:gd name="connsiteY30" fmla="*/ 6272 h 10000"/>
                  <a:gd name="connsiteX31" fmla="*/ 4837 w 10000"/>
                  <a:gd name="connsiteY31" fmla="*/ 5235 h 10000"/>
                  <a:gd name="connsiteX32" fmla="*/ 5596 w 10000"/>
                  <a:gd name="connsiteY32" fmla="*/ 6353 h 10000"/>
                  <a:gd name="connsiteX33" fmla="*/ 5596 w 10000"/>
                  <a:gd name="connsiteY33" fmla="*/ 7626 h 10000"/>
                  <a:gd name="connsiteX34" fmla="*/ 6262 w 10000"/>
                  <a:gd name="connsiteY34" fmla="*/ 9219 h 10000"/>
                  <a:gd name="connsiteX35" fmla="*/ 6151 w 10000"/>
                  <a:gd name="connsiteY35" fmla="*/ 9648 h 10000"/>
                  <a:gd name="connsiteX36" fmla="*/ 7372 w 10000"/>
                  <a:gd name="connsiteY36" fmla="*/ 9908 h 10000"/>
                  <a:gd name="connsiteX37" fmla="*/ 8039 w 10000"/>
                  <a:gd name="connsiteY37" fmla="*/ 9596 h 10000"/>
                  <a:gd name="connsiteX38" fmla="*/ 7649 w 10000"/>
                  <a:gd name="connsiteY38" fmla="*/ 9178 h 10000"/>
                  <a:gd name="connsiteX39" fmla="*/ 7872 w 10000"/>
                  <a:gd name="connsiteY39" fmla="*/ 8054 h 10000"/>
                  <a:gd name="connsiteX40" fmla="*/ 7539 w 10000"/>
                  <a:gd name="connsiteY40" fmla="*/ 7257 h 10000"/>
                  <a:gd name="connsiteX41" fmla="*/ 8279 w 10000"/>
                  <a:gd name="connsiteY41" fmla="*/ 5741 h 10000"/>
                  <a:gd name="connsiteX42" fmla="*/ 8334 w 10000"/>
                  <a:gd name="connsiteY42" fmla="*/ 4944 h 10000"/>
                  <a:gd name="connsiteX43" fmla="*/ 7539 w 10000"/>
                  <a:gd name="connsiteY43" fmla="*/ 4188 h 10000"/>
                  <a:gd name="connsiteX44" fmla="*/ 7372 w 10000"/>
                  <a:gd name="connsiteY44" fmla="*/ 3315 h 10000"/>
                  <a:gd name="connsiteX45" fmla="*/ 7872 w 10000"/>
                  <a:gd name="connsiteY45" fmla="*/ 2718 h 10000"/>
                  <a:gd name="connsiteX46" fmla="*/ 8445 w 10000"/>
                  <a:gd name="connsiteY46" fmla="*/ 3632 h 10000"/>
                  <a:gd name="connsiteX47" fmla="*/ 8815 w 10000"/>
                  <a:gd name="connsiteY47" fmla="*/ 4745 h 10000"/>
                  <a:gd name="connsiteX48" fmla="*/ 8704 w 10000"/>
                  <a:gd name="connsiteY48" fmla="*/ 5061 h 10000"/>
                  <a:gd name="connsiteX49" fmla="*/ 9630 w 10000"/>
                  <a:gd name="connsiteY49" fmla="*/ 5205 h 10000"/>
                  <a:gd name="connsiteX50" fmla="*/ 10000 w 10000"/>
                  <a:gd name="connsiteY50" fmla="*/ 5041 h 10000"/>
                  <a:gd name="connsiteX51" fmla="*/ 9741 w 10000"/>
                  <a:gd name="connsiteY51" fmla="*/ 4735 h 10000"/>
                  <a:gd name="connsiteX52" fmla="*/ 9741 w 10000"/>
                  <a:gd name="connsiteY52" fmla="*/ 3387 h 10000"/>
                  <a:gd name="connsiteX53" fmla="*/ 8482 w 10000"/>
                  <a:gd name="connsiteY53" fmla="*/ 2048 h 10000"/>
                  <a:gd name="connsiteX54" fmla="*/ 6762 w 10000"/>
                  <a:gd name="connsiteY54" fmla="*/ 1666 h 10000"/>
                  <a:gd name="connsiteX55" fmla="*/ 5559 w 10000"/>
                  <a:gd name="connsiteY55" fmla="*/ 1451 h 10000"/>
                  <a:gd name="connsiteX56" fmla="*/ 5486 w 10000"/>
                  <a:gd name="connsiteY56" fmla="*/ 1186 h 10000"/>
                  <a:gd name="connsiteX0" fmla="*/ 5486 w 10000"/>
                  <a:gd name="connsiteY0" fmla="*/ 1186 h 9910"/>
                  <a:gd name="connsiteX1" fmla="*/ 5892 w 10000"/>
                  <a:gd name="connsiteY1" fmla="*/ 946 h 9910"/>
                  <a:gd name="connsiteX2" fmla="*/ 6281 w 10000"/>
                  <a:gd name="connsiteY2" fmla="*/ 420 h 9910"/>
                  <a:gd name="connsiteX3" fmla="*/ 5652 w 10000"/>
                  <a:gd name="connsiteY3" fmla="*/ 82 h 9910"/>
                  <a:gd name="connsiteX4" fmla="*/ 3727 w 10000"/>
                  <a:gd name="connsiteY4" fmla="*/ 26 h 9910"/>
                  <a:gd name="connsiteX5" fmla="*/ 3154 w 10000"/>
                  <a:gd name="connsiteY5" fmla="*/ 425 h 9910"/>
                  <a:gd name="connsiteX6" fmla="*/ 3542 w 10000"/>
                  <a:gd name="connsiteY6" fmla="*/ 956 h 9910"/>
                  <a:gd name="connsiteX7" fmla="*/ 3875 w 10000"/>
                  <a:gd name="connsiteY7" fmla="*/ 1186 h 9910"/>
                  <a:gd name="connsiteX8" fmla="*/ 3727 w 10000"/>
                  <a:gd name="connsiteY8" fmla="*/ 1466 h 9910"/>
                  <a:gd name="connsiteX9" fmla="*/ 2599 w 10000"/>
                  <a:gd name="connsiteY9" fmla="*/ 1706 h 9910"/>
                  <a:gd name="connsiteX10" fmla="*/ 896 w 10000"/>
                  <a:gd name="connsiteY10" fmla="*/ 2109 h 9910"/>
                  <a:gd name="connsiteX11" fmla="*/ 8 w 10000"/>
                  <a:gd name="connsiteY11" fmla="*/ 3458 h 9910"/>
                  <a:gd name="connsiteX12" fmla="*/ 415 w 10000"/>
                  <a:gd name="connsiteY12" fmla="*/ 4653 h 9910"/>
                  <a:gd name="connsiteX13" fmla="*/ 45 w 10000"/>
                  <a:gd name="connsiteY13" fmla="*/ 5051 h 9910"/>
                  <a:gd name="connsiteX14" fmla="*/ 712 w 10000"/>
                  <a:gd name="connsiteY14" fmla="*/ 5154 h 9910"/>
                  <a:gd name="connsiteX15" fmla="*/ 1267 w 10000"/>
                  <a:gd name="connsiteY15" fmla="*/ 4980 h 9910"/>
                  <a:gd name="connsiteX16" fmla="*/ 1304 w 10000"/>
                  <a:gd name="connsiteY16" fmla="*/ 4714 h 9910"/>
                  <a:gd name="connsiteX17" fmla="*/ 1340 w 10000"/>
                  <a:gd name="connsiteY17" fmla="*/ 3499 h 9910"/>
                  <a:gd name="connsiteX18" fmla="*/ 1767 w 10000"/>
                  <a:gd name="connsiteY18" fmla="*/ 2682 h 9910"/>
                  <a:gd name="connsiteX19" fmla="*/ 2432 w 10000"/>
                  <a:gd name="connsiteY19" fmla="*/ 3340 h 9910"/>
                  <a:gd name="connsiteX20" fmla="*/ 2377 w 10000"/>
                  <a:gd name="connsiteY20" fmla="*/ 4111 h 9910"/>
                  <a:gd name="connsiteX21" fmla="*/ 1785 w 10000"/>
                  <a:gd name="connsiteY21" fmla="*/ 4836 h 9910"/>
                  <a:gd name="connsiteX22" fmla="*/ 1618 w 10000"/>
                  <a:gd name="connsiteY22" fmla="*/ 5695 h 9910"/>
                  <a:gd name="connsiteX23" fmla="*/ 2007 w 10000"/>
                  <a:gd name="connsiteY23" fmla="*/ 7207 h 9910"/>
                  <a:gd name="connsiteX24" fmla="*/ 1933 w 10000"/>
                  <a:gd name="connsiteY24" fmla="*/ 8258 h 9910"/>
                  <a:gd name="connsiteX25" fmla="*/ 2432 w 10000"/>
                  <a:gd name="connsiteY25" fmla="*/ 9351 h 9910"/>
                  <a:gd name="connsiteX26" fmla="*/ 1822 w 10000"/>
                  <a:gd name="connsiteY26" fmla="*/ 9760 h 9910"/>
                  <a:gd name="connsiteX27" fmla="*/ 3542 w 10000"/>
                  <a:gd name="connsiteY27" fmla="*/ 9096 h 9910"/>
                  <a:gd name="connsiteX28" fmla="*/ 4264 w 10000"/>
                  <a:gd name="connsiteY28" fmla="*/ 7594 h 9910"/>
                  <a:gd name="connsiteX29" fmla="*/ 4209 w 10000"/>
                  <a:gd name="connsiteY29" fmla="*/ 6272 h 9910"/>
                  <a:gd name="connsiteX30" fmla="*/ 4837 w 10000"/>
                  <a:gd name="connsiteY30" fmla="*/ 5235 h 9910"/>
                  <a:gd name="connsiteX31" fmla="*/ 5596 w 10000"/>
                  <a:gd name="connsiteY31" fmla="*/ 6353 h 9910"/>
                  <a:gd name="connsiteX32" fmla="*/ 5596 w 10000"/>
                  <a:gd name="connsiteY32" fmla="*/ 7626 h 9910"/>
                  <a:gd name="connsiteX33" fmla="*/ 6262 w 10000"/>
                  <a:gd name="connsiteY33" fmla="*/ 9219 h 9910"/>
                  <a:gd name="connsiteX34" fmla="*/ 6151 w 10000"/>
                  <a:gd name="connsiteY34" fmla="*/ 9648 h 9910"/>
                  <a:gd name="connsiteX35" fmla="*/ 7372 w 10000"/>
                  <a:gd name="connsiteY35" fmla="*/ 9908 h 9910"/>
                  <a:gd name="connsiteX36" fmla="*/ 8039 w 10000"/>
                  <a:gd name="connsiteY36" fmla="*/ 9596 h 9910"/>
                  <a:gd name="connsiteX37" fmla="*/ 7649 w 10000"/>
                  <a:gd name="connsiteY37" fmla="*/ 9178 h 9910"/>
                  <a:gd name="connsiteX38" fmla="*/ 7872 w 10000"/>
                  <a:gd name="connsiteY38" fmla="*/ 8054 h 9910"/>
                  <a:gd name="connsiteX39" fmla="*/ 7539 w 10000"/>
                  <a:gd name="connsiteY39" fmla="*/ 7257 h 9910"/>
                  <a:gd name="connsiteX40" fmla="*/ 8279 w 10000"/>
                  <a:gd name="connsiteY40" fmla="*/ 5741 h 9910"/>
                  <a:gd name="connsiteX41" fmla="*/ 8334 w 10000"/>
                  <a:gd name="connsiteY41" fmla="*/ 4944 h 9910"/>
                  <a:gd name="connsiteX42" fmla="*/ 7539 w 10000"/>
                  <a:gd name="connsiteY42" fmla="*/ 4188 h 9910"/>
                  <a:gd name="connsiteX43" fmla="*/ 7372 w 10000"/>
                  <a:gd name="connsiteY43" fmla="*/ 3315 h 9910"/>
                  <a:gd name="connsiteX44" fmla="*/ 7872 w 10000"/>
                  <a:gd name="connsiteY44" fmla="*/ 2718 h 9910"/>
                  <a:gd name="connsiteX45" fmla="*/ 8445 w 10000"/>
                  <a:gd name="connsiteY45" fmla="*/ 3632 h 9910"/>
                  <a:gd name="connsiteX46" fmla="*/ 8815 w 10000"/>
                  <a:gd name="connsiteY46" fmla="*/ 4745 h 9910"/>
                  <a:gd name="connsiteX47" fmla="*/ 8704 w 10000"/>
                  <a:gd name="connsiteY47" fmla="*/ 5061 h 9910"/>
                  <a:gd name="connsiteX48" fmla="*/ 9630 w 10000"/>
                  <a:gd name="connsiteY48" fmla="*/ 5205 h 9910"/>
                  <a:gd name="connsiteX49" fmla="*/ 10000 w 10000"/>
                  <a:gd name="connsiteY49" fmla="*/ 5041 h 9910"/>
                  <a:gd name="connsiteX50" fmla="*/ 9741 w 10000"/>
                  <a:gd name="connsiteY50" fmla="*/ 4735 h 9910"/>
                  <a:gd name="connsiteX51" fmla="*/ 9741 w 10000"/>
                  <a:gd name="connsiteY51" fmla="*/ 3387 h 9910"/>
                  <a:gd name="connsiteX52" fmla="*/ 8482 w 10000"/>
                  <a:gd name="connsiteY52" fmla="*/ 2048 h 9910"/>
                  <a:gd name="connsiteX53" fmla="*/ 6762 w 10000"/>
                  <a:gd name="connsiteY53" fmla="*/ 1666 h 9910"/>
                  <a:gd name="connsiteX54" fmla="*/ 5559 w 10000"/>
                  <a:gd name="connsiteY54" fmla="*/ 1451 h 9910"/>
                  <a:gd name="connsiteX55" fmla="*/ 5486 w 10000"/>
                  <a:gd name="connsiteY55" fmla="*/ 1186 h 991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1933 w 10000"/>
                  <a:gd name="connsiteY24" fmla="*/ 8333 h 10000"/>
                  <a:gd name="connsiteX25" fmla="*/ 2432 w 10000"/>
                  <a:gd name="connsiteY25" fmla="*/ 9436 h 10000"/>
                  <a:gd name="connsiteX26" fmla="*/ 3542 w 10000"/>
                  <a:gd name="connsiteY26" fmla="*/ 9179 h 10000"/>
                  <a:gd name="connsiteX27" fmla="*/ 4264 w 10000"/>
                  <a:gd name="connsiteY27" fmla="*/ 7663 h 10000"/>
                  <a:gd name="connsiteX28" fmla="*/ 4209 w 10000"/>
                  <a:gd name="connsiteY28" fmla="*/ 6329 h 10000"/>
                  <a:gd name="connsiteX29" fmla="*/ 4837 w 10000"/>
                  <a:gd name="connsiteY29" fmla="*/ 5283 h 10000"/>
                  <a:gd name="connsiteX30" fmla="*/ 5596 w 10000"/>
                  <a:gd name="connsiteY30" fmla="*/ 6411 h 10000"/>
                  <a:gd name="connsiteX31" fmla="*/ 5596 w 10000"/>
                  <a:gd name="connsiteY31" fmla="*/ 7695 h 10000"/>
                  <a:gd name="connsiteX32" fmla="*/ 6262 w 10000"/>
                  <a:gd name="connsiteY32" fmla="*/ 9303 h 10000"/>
                  <a:gd name="connsiteX33" fmla="*/ 6151 w 10000"/>
                  <a:gd name="connsiteY33" fmla="*/ 9736 h 10000"/>
                  <a:gd name="connsiteX34" fmla="*/ 7372 w 10000"/>
                  <a:gd name="connsiteY34" fmla="*/ 9998 h 10000"/>
                  <a:gd name="connsiteX35" fmla="*/ 8039 w 10000"/>
                  <a:gd name="connsiteY35" fmla="*/ 9683 h 10000"/>
                  <a:gd name="connsiteX36" fmla="*/ 7649 w 10000"/>
                  <a:gd name="connsiteY36" fmla="*/ 9261 h 10000"/>
                  <a:gd name="connsiteX37" fmla="*/ 7872 w 10000"/>
                  <a:gd name="connsiteY37" fmla="*/ 8127 h 10000"/>
                  <a:gd name="connsiteX38" fmla="*/ 7539 w 10000"/>
                  <a:gd name="connsiteY38" fmla="*/ 7323 h 10000"/>
                  <a:gd name="connsiteX39" fmla="*/ 8279 w 10000"/>
                  <a:gd name="connsiteY39" fmla="*/ 5793 h 10000"/>
                  <a:gd name="connsiteX40" fmla="*/ 8334 w 10000"/>
                  <a:gd name="connsiteY40" fmla="*/ 4989 h 10000"/>
                  <a:gd name="connsiteX41" fmla="*/ 7539 w 10000"/>
                  <a:gd name="connsiteY41" fmla="*/ 4226 h 10000"/>
                  <a:gd name="connsiteX42" fmla="*/ 7372 w 10000"/>
                  <a:gd name="connsiteY42" fmla="*/ 3345 h 10000"/>
                  <a:gd name="connsiteX43" fmla="*/ 7872 w 10000"/>
                  <a:gd name="connsiteY43" fmla="*/ 2743 h 10000"/>
                  <a:gd name="connsiteX44" fmla="*/ 8445 w 10000"/>
                  <a:gd name="connsiteY44" fmla="*/ 3665 h 10000"/>
                  <a:gd name="connsiteX45" fmla="*/ 8815 w 10000"/>
                  <a:gd name="connsiteY45" fmla="*/ 4788 h 10000"/>
                  <a:gd name="connsiteX46" fmla="*/ 8704 w 10000"/>
                  <a:gd name="connsiteY46" fmla="*/ 5107 h 10000"/>
                  <a:gd name="connsiteX47" fmla="*/ 9630 w 10000"/>
                  <a:gd name="connsiteY47" fmla="*/ 5252 h 10000"/>
                  <a:gd name="connsiteX48" fmla="*/ 10000 w 10000"/>
                  <a:gd name="connsiteY48" fmla="*/ 5087 h 10000"/>
                  <a:gd name="connsiteX49" fmla="*/ 9741 w 10000"/>
                  <a:gd name="connsiteY49" fmla="*/ 4778 h 10000"/>
                  <a:gd name="connsiteX50" fmla="*/ 9741 w 10000"/>
                  <a:gd name="connsiteY50" fmla="*/ 3418 h 10000"/>
                  <a:gd name="connsiteX51" fmla="*/ 8482 w 10000"/>
                  <a:gd name="connsiteY51" fmla="*/ 2067 h 10000"/>
                  <a:gd name="connsiteX52" fmla="*/ 6762 w 10000"/>
                  <a:gd name="connsiteY52" fmla="*/ 1681 h 10000"/>
                  <a:gd name="connsiteX53" fmla="*/ 5559 w 10000"/>
                  <a:gd name="connsiteY53" fmla="*/ 1464 h 10000"/>
                  <a:gd name="connsiteX54" fmla="*/ 5486 w 10000"/>
                  <a:gd name="connsiteY54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1933 w 10000"/>
                  <a:gd name="connsiteY24" fmla="*/ 8333 h 10000"/>
                  <a:gd name="connsiteX25" fmla="*/ 3542 w 10000"/>
                  <a:gd name="connsiteY25" fmla="*/ 9179 h 10000"/>
                  <a:gd name="connsiteX26" fmla="*/ 4264 w 10000"/>
                  <a:gd name="connsiteY26" fmla="*/ 7663 h 10000"/>
                  <a:gd name="connsiteX27" fmla="*/ 4209 w 10000"/>
                  <a:gd name="connsiteY27" fmla="*/ 6329 h 10000"/>
                  <a:gd name="connsiteX28" fmla="*/ 4837 w 10000"/>
                  <a:gd name="connsiteY28" fmla="*/ 5283 h 10000"/>
                  <a:gd name="connsiteX29" fmla="*/ 5596 w 10000"/>
                  <a:gd name="connsiteY29" fmla="*/ 6411 h 10000"/>
                  <a:gd name="connsiteX30" fmla="*/ 5596 w 10000"/>
                  <a:gd name="connsiteY30" fmla="*/ 7695 h 10000"/>
                  <a:gd name="connsiteX31" fmla="*/ 6262 w 10000"/>
                  <a:gd name="connsiteY31" fmla="*/ 9303 h 10000"/>
                  <a:gd name="connsiteX32" fmla="*/ 6151 w 10000"/>
                  <a:gd name="connsiteY32" fmla="*/ 9736 h 10000"/>
                  <a:gd name="connsiteX33" fmla="*/ 7372 w 10000"/>
                  <a:gd name="connsiteY33" fmla="*/ 9998 h 10000"/>
                  <a:gd name="connsiteX34" fmla="*/ 8039 w 10000"/>
                  <a:gd name="connsiteY34" fmla="*/ 9683 h 10000"/>
                  <a:gd name="connsiteX35" fmla="*/ 7649 w 10000"/>
                  <a:gd name="connsiteY35" fmla="*/ 9261 h 10000"/>
                  <a:gd name="connsiteX36" fmla="*/ 7872 w 10000"/>
                  <a:gd name="connsiteY36" fmla="*/ 8127 h 10000"/>
                  <a:gd name="connsiteX37" fmla="*/ 7539 w 10000"/>
                  <a:gd name="connsiteY37" fmla="*/ 7323 h 10000"/>
                  <a:gd name="connsiteX38" fmla="*/ 8279 w 10000"/>
                  <a:gd name="connsiteY38" fmla="*/ 5793 h 10000"/>
                  <a:gd name="connsiteX39" fmla="*/ 8334 w 10000"/>
                  <a:gd name="connsiteY39" fmla="*/ 4989 h 10000"/>
                  <a:gd name="connsiteX40" fmla="*/ 7539 w 10000"/>
                  <a:gd name="connsiteY40" fmla="*/ 4226 h 10000"/>
                  <a:gd name="connsiteX41" fmla="*/ 7372 w 10000"/>
                  <a:gd name="connsiteY41" fmla="*/ 3345 h 10000"/>
                  <a:gd name="connsiteX42" fmla="*/ 7872 w 10000"/>
                  <a:gd name="connsiteY42" fmla="*/ 2743 h 10000"/>
                  <a:gd name="connsiteX43" fmla="*/ 8445 w 10000"/>
                  <a:gd name="connsiteY43" fmla="*/ 3665 h 10000"/>
                  <a:gd name="connsiteX44" fmla="*/ 8815 w 10000"/>
                  <a:gd name="connsiteY44" fmla="*/ 4788 h 10000"/>
                  <a:gd name="connsiteX45" fmla="*/ 8704 w 10000"/>
                  <a:gd name="connsiteY45" fmla="*/ 5107 h 10000"/>
                  <a:gd name="connsiteX46" fmla="*/ 9630 w 10000"/>
                  <a:gd name="connsiteY46" fmla="*/ 5252 h 10000"/>
                  <a:gd name="connsiteX47" fmla="*/ 10000 w 10000"/>
                  <a:gd name="connsiteY47" fmla="*/ 5087 h 10000"/>
                  <a:gd name="connsiteX48" fmla="*/ 9741 w 10000"/>
                  <a:gd name="connsiteY48" fmla="*/ 4778 h 10000"/>
                  <a:gd name="connsiteX49" fmla="*/ 9741 w 10000"/>
                  <a:gd name="connsiteY49" fmla="*/ 3418 h 10000"/>
                  <a:gd name="connsiteX50" fmla="*/ 8482 w 10000"/>
                  <a:gd name="connsiteY50" fmla="*/ 2067 h 10000"/>
                  <a:gd name="connsiteX51" fmla="*/ 6762 w 10000"/>
                  <a:gd name="connsiteY51" fmla="*/ 1681 h 10000"/>
                  <a:gd name="connsiteX52" fmla="*/ 5559 w 10000"/>
                  <a:gd name="connsiteY52" fmla="*/ 1464 h 10000"/>
                  <a:gd name="connsiteX53" fmla="*/ 5486 w 10000"/>
                  <a:gd name="connsiteY53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1933 w 10000"/>
                  <a:gd name="connsiteY24" fmla="*/ 8333 h 10000"/>
                  <a:gd name="connsiteX25" fmla="*/ 4264 w 10000"/>
                  <a:gd name="connsiteY25" fmla="*/ 7663 h 10000"/>
                  <a:gd name="connsiteX26" fmla="*/ 4209 w 10000"/>
                  <a:gd name="connsiteY26" fmla="*/ 6329 h 10000"/>
                  <a:gd name="connsiteX27" fmla="*/ 4837 w 10000"/>
                  <a:gd name="connsiteY27" fmla="*/ 5283 h 10000"/>
                  <a:gd name="connsiteX28" fmla="*/ 5596 w 10000"/>
                  <a:gd name="connsiteY28" fmla="*/ 6411 h 10000"/>
                  <a:gd name="connsiteX29" fmla="*/ 5596 w 10000"/>
                  <a:gd name="connsiteY29" fmla="*/ 7695 h 10000"/>
                  <a:gd name="connsiteX30" fmla="*/ 6262 w 10000"/>
                  <a:gd name="connsiteY30" fmla="*/ 9303 h 10000"/>
                  <a:gd name="connsiteX31" fmla="*/ 6151 w 10000"/>
                  <a:gd name="connsiteY31" fmla="*/ 9736 h 10000"/>
                  <a:gd name="connsiteX32" fmla="*/ 7372 w 10000"/>
                  <a:gd name="connsiteY32" fmla="*/ 9998 h 10000"/>
                  <a:gd name="connsiteX33" fmla="*/ 8039 w 10000"/>
                  <a:gd name="connsiteY33" fmla="*/ 9683 h 10000"/>
                  <a:gd name="connsiteX34" fmla="*/ 7649 w 10000"/>
                  <a:gd name="connsiteY34" fmla="*/ 9261 h 10000"/>
                  <a:gd name="connsiteX35" fmla="*/ 7872 w 10000"/>
                  <a:gd name="connsiteY35" fmla="*/ 8127 h 10000"/>
                  <a:gd name="connsiteX36" fmla="*/ 7539 w 10000"/>
                  <a:gd name="connsiteY36" fmla="*/ 7323 h 10000"/>
                  <a:gd name="connsiteX37" fmla="*/ 8279 w 10000"/>
                  <a:gd name="connsiteY37" fmla="*/ 5793 h 10000"/>
                  <a:gd name="connsiteX38" fmla="*/ 8334 w 10000"/>
                  <a:gd name="connsiteY38" fmla="*/ 4989 h 10000"/>
                  <a:gd name="connsiteX39" fmla="*/ 7539 w 10000"/>
                  <a:gd name="connsiteY39" fmla="*/ 4226 h 10000"/>
                  <a:gd name="connsiteX40" fmla="*/ 7372 w 10000"/>
                  <a:gd name="connsiteY40" fmla="*/ 3345 h 10000"/>
                  <a:gd name="connsiteX41" fmla="*/ 7872 w 10000"/>
                  <a:gd name="connsiteY41" fmla="*/ 2743 h 10000"/>
                  <a:gd name="connsiteX42" fmla="*/ 8445 w 10000"/>
                  <a:gd name="connsiteY42" fmla="*/ 3665 h 10000"/>
                  <a:gd name="connsiteX43" fmla="*/ 8815 w 10000"/>
                  <a:gd name="connsiteY43" fmla="*/ 4788 h 10000"/>
                  <a:gd name="connsiteX44" fmla="*/ 8704 w 10000"/>
                  <a:gd name="connsiteY44" fmla="*/ 5107 h 10000"/>
                  <a:gd name="connsiteX45" fmla="*/ 9630 w 10000"/>
                  <a:gd name="connsiteY45" fmla="*/ 5252 h 10000"/>
                  <a:gd name="connsiteX46" fmla="*/ 10000 w 10000"/>
                  <a:gd name="connsiteY46" fmla="*/ 5087 h 10000"/>
                  <a:gd name="connsiteX47" fmla="*/ 9741 w 10000"/>
                  <a:gd name="connsiteY47" fmla="*/ 4778 h 10000"/>
                  <a:gd name="connsiteX48" fmla="*/ 9741 w 10000"/>
                  <a:gd name="connsiteY48" fmla="*/ 3418 h 10000"/>
                  <a:gd name="connsiteX49" fmla="*/ 8482 w 10000"/>
                  <a:gd name="connsiteY49" fmla="*/ 2067 h 10000"/>
                  <a:gd name="connsiteX50" fmla="*/ 6762 w 10000"/>
                  <a:gd name="connsiteY50" fmla="*/ 1681 h 10000"/>
                  <a:gd name="connsiteX51" fmla="*/ 5559 w 10000"/>
                  <a:gd name="connsiteY51" fmla="*/ 1464 h 10000"/>
                  <a:gd name="connsiteX52" fmla="*/ 5486 w 10000"/>
                  <a:gd name="connsiteY52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4264 w 10000"/>
                  <a:gd name="connsiteY24" fmla="*/ 7663 h 10000"/>
                  <a:gd name="connsiteX25" fmla="*/ 4209 w 10000"/>
                  <a:gd name="connsiteY25" fmla="*/ 6329 h 10000"/>
                  <a:gd name="connsiteX26" fmla="*/ 4837 w 10000"/>
                  <a:gd name="connsiteY26" fmla="*/ 5283 h 10000"/>
                  <a:gd name="connsiteX27" fmla="*/ 5596 w 10000"/>
                  <a:gd name="connsiteY27" fmla="*/ 6411 h 10000"/>
                  <a:gd name="connsiteX28" fmla="*/ 5596 w 10000"/>
                  <a:gd name="connsiteY28" fmla="*/ 7695 h 10000"/>
                  <a:gd name="connsiteX29" fmla="*/ 6262 w 10000"/>
                  <a:gd name="connsiteY29" fmla="*/ 9303 h 10000"/>
                  <a:gd name="connsiteX30" fmla="*/ 6151 w 10000"/>
                  <a:gd name="connsiteY30" fmla="*/ 9736 h 10000"/>
                  <a:gd name="connsiteX31" fmla="*/ 7372 w 10000"/>
                  <a:gd name="connsiteY31" fmla="*/ 9998 h 10000"/>
                  <a:gd name="connsiteX32" fmla="*/ 8039 w 10000"/>
                  <a:gd name="connsiteY32" fmla="*/ 9683 h 10000"/>
                  <a:gd name="connsiteX33" fmla="*/ 7649 w 10000"/>
                  <a:gd name="connsiteY33" fmla="*/ 9261 h 10000"/>
                  <a:gd name="connsiteX34" fmla="*/ 7872 w 10000"/>
                  <a:gd name="connsiteY34" fmla="*/ 8127 h 10000"/>
                  <a:gd name="connsiteX35" fmla="*/ 7539 w 10000"/>
                  <a:gd name="connsiteY35" fmla="*/ 7323 h 10000"/>
                  <a:gd name="connsiteX36" fmla="*/ 8279 w 10000"/>
                  <a:gd name="connsiteY36" fmla="*/ 5793 h 10000"/>
                  <a:gd name="connsiteX37" fmla="*/ 8334 w 10000"/>
                  <a:gd name="connsiteY37" fmla="*/ 4989 h 10000"/>
                  <a:gd name="connsiteX38" fmla="*/ 7539 w 10000"/>
                  <a:gd name="connsiteY38" fmla="*/ 4226 h 10000"/>
                  <a:gd name="connsiteX39" fmla="*/ 7372 w 10000"/>
                  <a:gd name="connsiteY39" fmla="*/ 3345 h 10000"/>
                  <a:gd name="connsiteX40" fmla="*/ 7872 w 10000"/>
                  <a:gd name="connsiteY40" fmla="*/ 2743 h 10000"/>
                  <a:gd name="connsiteX41" fmla="*/ 8445 w 10000"/>
                  <a:gd name="connsiteY41" fmla="*/ 3665 h 10000"/>
                  <a:gd name="connsiteX42" fmla="*/ 8815 w 10000"/>
                  <a:gd name="connsiteY42" fmla="*/ 4788 h 10000"/>
                  <a:gd name="connsiteX43" fmla="*/ 8704 w 10000"/>
                  <a:gd name="connsiteY43" fmla="*/ 5107 h 10000"/>
                  <a:gd name="connsiteX44" fmla="*/ 9630 w 10000"/>
                  <a:gd name="connsiteY44" fmla="*/ 5252 h 10000"/>
                  <a:gd name="connsiteX45" fmla="*/ 10000 w 10000"/>
                  <a:gd name="connsiteY45" fmla="*/ 5087 h 10000"/>
                  <a:gd name="connsiteX46" fmla="*/ 9741 w 10000"/>
                  <a:gd name="connsiteY46" fmla="*/ 4778 h 10000"/>
                  <a:gd name="connsiteX47" fmla="*/ 9741 w 10000"/>
                  <a:gd name="connsiteY47" fmla="*/ 3418 h 10000"/>
                  <a:gd name="connsiteX48" fmla="*/ 8482 w 10000"/>
                  <a:gd name="connsiteY48" fmla="*/ 2067 h 10000"/>
                  <a:gd name="connsiteX49" fmla="*/ 6762 w 10000"/>
                  <a:gd name="connsiteY49" fmla="*/ 1681 h 10000"/>
                  <a:gd name="connsiteX50" fmla="*/ 5559 w 10000"/>
                  <a:gd name="connsiteY50" fmla="*/ 1464 h 10000"/>
                  <a:gd name="connsiteX51" fmla="*/ 5486 w 10000"/>
                  <a:gd name="connsiteY51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4209 w 10000"/>
                  <a:gd name="connsiteY24" fmla="*/ 6329 h 10000"/>
                  <a:gd name="connsiteX25" fmla="*/ 4837 w 10000"/>
                  <a:gd name="connsiteY25" fmla="*/ 5283 h 10000"/>
                  <a:gd name="connsiteX26" fmla="*/ 5596 w 10000"/>
                  <a:gd name="connsiteY26" fmla="*/ 6411 h 10000"/>
                  <a:gd name="connsiteX27" fmla="*/ 5596 w 10000"/>
                  <a:gd name="connsiteY27" fmla="*/ 7695 h 10000"/>
                  <a:gd name="connsiteX28" fmla="*/ 6262 w 10000"/>
                  <a:gd name="connsiteY28" fmla="*/ 9303 h 10000"/>
                  <a:gd name="connsiteX29" fmla="*/ 6151 w 10000"/>
                  <a:gd name="connsiteY29" fmla="*/ 9736 h 10000"/>
                  <a:gd name="connsiteX30" fmla="*/ 7372 w 10000"/>
                  <a:gd name="connsiteY30" fmla="*/ 9998 h 10000"/>
                  <a:gd name="connsiteX31" fmla="*/ 8039 w 10000"/>
                  <a:gd name="connsiteY31" fmla="*/ 9683 h 10000"/>
                  <a:gd name="connsiteX32" fmla="*/ 7649 w 10000"/>
                  <a:gd name="connsiteY32" fmla="*/ 9261 h 10000"/>
                  <a:gd name="connsiteX33" fmla="*/ 7872 w 10000"/>
                  <a:gd name="connsiteY33" fmla="*/ 8127 h 10000"/>
                  <a:gd name="connsiteX34" fmla="*/ 7539 w 10000"/>
                  <a:gd name="connsiteY34" fmla="*/ 7323 h 10000"/>
                  <a:gd name="connsiteX35" fmla="*/ 8279 w 10000"/>
                  <a:gd name="connsiteY35" fmla="*/ 5793 h 10000"/>
                  <a:gd name="connsiteX36" fmla="*/ 8334 w 10000"/>
                  <a:gd name="connsiteY36" fmla="*/ 4989 h 10000"/>
                  <a:gd name="connsiteX37" fmla="*/ 7539 w 10000"/>
                  <a:gd name="connsiteY37" fmla="*/ 4226 h 10000"/>
                  <a:gd name="connsiteX38" fmla="*/ 7372 w 10000"/>
                  <a:gd name="connsiteY38" fmla="*/ 3345 h 10000"/>
                  <a:gd name="connsiteX39" fmla="*/ 7872 w 10000"/>
                  <a:gd name="connsiteY39" fmla="*/ 2743 h 10000"/>
                  <a:gd name="connsiteX40" fmla="*/ 8445 w 10000"/>
                  <a:gd name="connsiteY40" fmla="*/ 3665 h 10000"/>
                  <a:gd name="connsiteX41" fmla="*/ 8815 w 10000"/>
                  <a:gd name="connsiteY41" fmla="*/ 4788 h 10000"/>
                  <a:gd name="connsiteX42" fmla="*/ 8704 w 10000"/>
                  <a:gd name="connsiteY42" fmla="*/ 5107 h 10000"/>
                  <a:gd name="connsiteX43" fmla="*/ 9630 w 10000"/>
                  <a:gd name="connsiteY43" fmla="*/ 5252 h 10000"/>
                  <a:gd name="connsiteX44" fmla="*/ 10000 w 10000"/>
                  <a:gd name="connsiteY44" fmla="*/ 5087 h 10000"/>
                  <a:gd name="connsiteX45" fmla="*/ 9741 w 10000"/>
                  <a:gd name="connsiteY45" fmla="*/ 4778 h 10000"/>
                  <a:gd name="connsiteX46" fmla="*/ 9741 w 10000"/>
                  <a:gd name="connsiteY46" fmla="*/ 3418 h 10000"/>
                  <a:gd name="connsiteX47" fmla="*/ 8482 w 10000"/>
                  <a:gd name="connsiteY47" fmla="*/ 2067 h 10000"/>
                  <a:gd name="connsiteX48" fmla="*/ 6762 w 10000"/>
                  <a:gd name="connsiteY48" fmla="*/ 1681 h 10000"/>
                  <a:gd name="connsiteX49" fmla="*/ 5559 w 10000"/>
                  <a:gd name="connsiteY49" fmla="*/ 1464 h 10000"/>
                  <a:gd name="connsiteX50" fmla="*/ 5486 w 10000"/>
                  <a:gd name="connsiteY50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4209 w 10000"/>
                  <a:gd name="connsiteY23" fmla="*/ 6329 h 10000"/>
                  <a:gd name="connsiteX24" fmla="*/ 4837 w 10000"/>
                  <a:gd name="connsiteY24" fmla="*/ 5283 h 10000"/>
                  <a:gd name="connsiteX25" fmla="*/ 5596 w 10000"/>
                  <a:gd name="connsiteY25" fmla="*/ 6411 h 10000"/>
                  <a:gd name="connsiteX26" fmla="*/ 5596 w 10000"/>
                  <a:gd name="connsiteY26" fmla="*/ 7695 h 10000"/>
                  <a:gd name="connsiteX27" fmla="*/ 6262 w 10000"/>
                  <a:gd name="connsiteY27" fmla="*/ 9303 h 10000"/>
                  <a:gd name="connsiteX28" fmla="*/ 6151 w 10000"/>
                  <a:gd name="connsiteY28" fmla="*/ 9736 h 10000"/>
                  <a:gd name="connsiteX29" fmla="*/ 7372 w 10000"/>
                  <a:gd name="connsiteY29" fmla="*/ 9998 h 10000"/>
                  <a:gd name="connsiteX30" fmla="*/ 8039 w 10000"/>
                  <a:gd name="connsiteY30" fmla="*/ 9683 h 10000"/>
                  <a:gd name="connsiteX31" fmla="*/ 7649 w 10000"/>
                  <a:gd name="connsiteY31" fmla="*/ 9261 h 10000"/>
                  <a:gd name="connsiteX32" fmla="*/ 7872 w 10000"/>
                  <a:gd name="connsiteY32" fmla="*/ 8127 h 10000"/>
                  <a:gd name="connsiteX33" fmla="*/ 7539 w 10000"/>
                  <a:gd name="connsiteY33" fmla="*/ 7323 h 10000"/>
                  <a:gd name="connsiteX34" fmla="*/ 8279 w 10000"/>
                  <a:gd name="connsiteY34" fmla="*/ 5793 h 10000"/>
                  <a:gd name="connsiteX35" fmla="*/ 8334 w 10000"/>
                  <a:gd name="connsiteY35" fmla="*/ 4989 h 10000"/>
                  <a:gd name="connsiteX36" fmla="*/ 7539 w 10000"/>
                  <a:gd name="connsiteY36" fmla="*/ 4226 h 10000"/>
                  <a:gd name="connsiteX37" fmla="*/ 7372 w 10000"/>
                  <a:gd name="connsiteY37" fmla="*/ 3345 h 10000"/>
                  <a:gd name="connsiteX38" fmla="*/ 7872 w 10000"/>
                  <a:gd name="connsiteY38" fmla="*/ 2743 h 10000"/>
                  <a:gd name="connsiteX39" fmla="*/ 8445 w 10000"/>
                  <a:gd name="connsiteY39" fmla="*/ 3665 h 10000"/>
                  <a:gd name="connsiteX40" fmla="*/ 8815 w 10000"/>
                  <a:gd name="connsiteY40" fmla="*/ 4788 h 10000"/>
                  <a:gd name="connsiteX41" fmla="*/ 8704 w 10000"/>
                  <a:gd name="connsiteY41" fmla="*/ 5107 h 10000"/>
                  <a:gd name="connsiteX42" fmla="*/ 9630 w 10000"/>
                  <a:gd name="connsiteY42" fmla="*/ 5252 h 10000"/>
                  <a:gd name="connsiteX43" fmla="*/ 10000 w 10000"/>
                  <a:gd name="connsiteY43" fmla="*/ 5087 h 10000"/>
                  <a:gd name="connsiteX44" fmla="*/ 9741 w 10000"/>
                  <a:gd name="connsiteY44" fmla="*/ 4778 h 10000"/>
                  <a:gd name="connsiteX45" fmla="*/ 9741 w 10000"/>
                  <a:gd name="connsiteY45" fmla="*/ 3418 h 10000"/>
                  <a:gd name="connsiteX46" fmla="*/ 8482 w 10000"/>
                  <a:gd name="connsiteY46" fmla="*/ 2067 h 10000"/>
                  <a:gd name="connsiteX47" fmla="*/ 6762 w 10000"/>
                  <a:gd name="connsiteY47" fmla="*/ 1681 h 10000"/>
                  <a:gd name="connsiteX48" fmla="*/ 5559 w 10000"/>
                  <a:gd name="connsiteY48" fmla="*/ 1464 h 10000"/>
                  <a:gd name="connsiteX49" fmla="*/ 5486 w 10000"/>
                  <a:gd name="connsiteY49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4209 w 10000"/>
                  <a:gd name="connsiteY23" fmla="*/ 6329 h 10000"/>
                  <a:gd name="connsiteX24" fmla="*/ 4837 w 10000"/>
                  <a:gd name="connsiteY24" fmla="*/ 5283 h 10000"/>
                  <a:gd name="connsiteX25" fmla="*/ 5596 w 10000"/>
                  <a:gd name="connsiteY25" fmla="*/ 6411 h 10000"/>
                  <a:gd name="connsiteX26" fmla="*/ 5596 w 10000"/>
                  <a:gd name="connsiteY26" fmla="*/ 7695 h 10000"/>
                  <a:gd name="connsiteX27" fmla="*/ 6262 w 10000"/>
                  <a:gd name="connsiteY27" fmla="*/ 9303 h 10000"/>
                  <a:gd name="connsiteX28" fmla="*/ 6151 w 10000"/>
                  <a:gd name="connsiteY28" fmla="*/ 9736 h 10000"/>
                  <a:gd name="connsiteX29" fmla="*/ 7372 w 10000"/>
                  <a:gd name="connsiteY29" fmla="*/ 9998 h 10000"/>
                  <a:gd name="connsiteX30" fmla="*/ 8039 w 10000"/>
                  <a:gd name="connsiteY30" fmla="*/ 9683 h 10000"/>
                  <a:gd name="connsiteX31" fmla="*/ 7649 w 10000"/>
                  <a:gd name="connsiteY31" fmla="*/ 9261 h 10000"/>
                  <a:gd name="connsiteX32" fmla="*/ 7872 w 10000"/>
                  <a:gd name="connsiteY32" fmla="*/ 8127 h 10000"/>
                  <a:gd name="connsiteX33" fmla="*/ 7539 w 10000"/>
                  <a:gd name="connsiteY33" fmla="*/ 7323 h 10000"/>
                  <a:gd name="connsiteX34" fmla="*/ 8279 w 10000"/>
                  <a:gd name="connsiteY34" fmla="*/ 5793 h 10000"/>
                  <a:gd name="connsiteX35" fmla="*/ 8334 w 10000"/>
                  <a:gd name="connsiteY35" fmla="*/ 4989 h 10000"/>
                  <a:gd name="connsiteX36" fmla="*/ 7539 w 10000"/>
                  <a:gd name="connsiteY36" fmla="*/ 4226 h 10000"/>
                  <a:gd name="connsiteX37" fmla="*/ 7372 w 10000"/>
                  <a:gd name="connsiteY37" fmla="*/ 3345 h 10000"/>
                  <a:gd name="connsiteX38" fmla="*/ 7872 w 10000"/>
                  <a:gd name="connsiteY38" fmla="*/ 2743 h 10000"/>
                  <a:gd name="connsiteX39" fmla="*/ 8445 w 10000"/>
                  <a:gd name="connsiteY39" fmla="*/ 3665 h 10000"/>
                  <a:gd name="connsiteX40" fmla="*/ 8815 w 10000"/>
                  <a:gd name="connsiteY40" fmla="*/ 4788 h 10000"/>
                  <a:gd name="connsiteX41" fmla="*/ 8704 w 10000"/>
                  <a:gd name="connsiteY41" fmla="*/ 5107 h 10000"/>
                  <a:gd name="connsiteX42" fmla="*/ 9630 w 10000"/>
                  <a:gd name="connsiteY42" fmla="*/ 5252 h 10000"/>
                  <a:gd name="connsiteX43" fmla="*/ 10000 w 10000"/>
                  <a:gd name="connsiteY43" fmla="*/ 5087 h 10000"/>
                  <a:gd name="connsiteX44" fmla="*/ 9741 w 10000"/>
                  <a:gd name="connsiteY44" fmla="*/ 4778 h 10000"/>
                  <a:gd name="connsiteX45" fmla="*/ 9741 w 10000"/>
                  <a:gd name="connsiteY45" fmla="*/ 3418 h 10000"/>
                  <a:gd name="connsiteX46" fmla="*/ 8482 w 10000"/>
                  <a:gd name="connsiteY46" fmla="*/ 2067 h 10000"/>
                  <a:gd name="connsiteX47" fmla="*/ 6762 w 10000"/>
                  <a:gd name="connsiteY47" fmla="*/ 1681 h 10000"/>
                  <a:gd name="connsiteX48" fmla="*/ 5559 w 10000"/>
                  <a:gd name="connsiteY48" fmla="*/ 1464 h 10000"/>
                  <a:gd name="connsiteX49" fmla="*/ 5486 w 10000"/>
                  <a:gd name="connsiteY49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4837 w 10000"/>
                  <a:gd name="connsiteY23" fmla="*/ 5283 h 10000"/>
                  <a:gd name="connsiteX24" fmla="*/ 5596 w 10000"/>
                  <a:gd name="connsiteY24" fmla="*/ 6411 h 10000"/>
                  <a:gd name="connsiteX25" fmla="*/ 5596 w 10000"/>
                  <a:gd name="connsiteY25" fmla="*/ 7695 h 10000"/>
                  <a:gd name="connsiteX26" fmla="*/ 6262 w 10000"/>
                  <a:gd name="connsiteY26" fmla="*/ 9303 h 10000"/>
                  <a:gd name="connsiteX27" fmla="*/ 6151 w 10000"/>
                  <a:gd name="connsiteY27" fmla="*/ 9736 h 10000"/>
                  <a:gd name="connsiteX28" fmla="*/ 7372 w 10000"/>
                  <a:gd name="connsiteY28" fmla="*/ 9998 h 10000"/>
                  <a:gd name="connsiteX29" fmla="*/ 8039 w 10000"/>
                  <a:gd name="connsiteY29" fmla="*/ 9683 h 10000"/>
                  <a:gd name="connsiteX30" fmla="*/ 7649 w 10000"/>
                  <a:gd name="connsiteY30" fmla="*/ 9261 h 10000"/>
                  <a:gd name="connsiteX31" fmla="*/ 7872 w 10000"/>
                  <a:gd name="connsiteY31" fmla="*/ 8127 h 10000"/>
                  <a:gd name="connsiteX32" fmla="*/ 7539 w 10000"/>
                  <a:gd name="connsiteY32" fmla="*/ 7323 h 10000"/>
                  <a:gd name="connsiteX33" fmla="*/ 8279 w 10000"/>
                  <a:gd name="connsiteY33" fmla="*/ 5793 h 10000"/>
                  <a:gd name="connsiteX34" fmla="*/ 8334 w 10000"/>
                  <a:gd name="connsiteY34" fmla="*/ 4989 h 10000"/>
                  <a:gd name="connsiteX35" fmla="*/ 7539 w 10000"/>
                  <a:gd name="connsiteY35" fmla="*/ 4226 h 10000"/>
                  <a:gd name="connsiteX36" fmla="*/ 7372 w 10000"/>
                  <a:gd name="connsiteY36" fmla="*/ 3345 h 10000"/>
                  <a:gd name="connsiteX37" fmla="*/ 7872 w 10000"/>
                  <a:gd name="connsiteY37" fmla="*/ 2743 h 10000"/>
                  <a:gd name="connsiteX38" fmla="*/ 8445 w 10000"/>
                  <a:gd name="connsiteY38" fmla="*/ 3665 h 10000"/>
                  <a:gd name="connsiteX39" fmla="*/ 8815 w 10000"/>
                  <a:gd name="connsiteY39" fmla="*/ 4788 h 10000"/>
                  <a:gd name="connsiteX40" fmla="*/ 8704 w 10000"/>
                  <a:gd name="connsiteY40" fmla="*/ 5107 h 10000"/>
                  <a:gd name="connsiteX41" fmla="*/ 9630 w 10000"/>
                  <a:gd name="connsiteY41" fmla="*/ 5252 h 10000"/>
                  <a:gd name="connsiteX42" fmla="*/ 10000 w 10000"/>
                  <a:gd name="connsiteY42" fmla="*/ 5087 h 10000"/>
                  <a:gd name="connsiteX43" fmla="*/ 9741 w 10000"/>
                  <a:gd name="connsiteY43" fmla="*/ 4778 h 10000"/>
                  <a:gd name="connsiteX44" fmla="*/ 9741 w 10000"/>
                  <a:gd name="connsiteY44" fmla="*/ 3418 h 10000"/>
                  <a:gd name="connsiteX45" fmla="*/ 8482 w 10000"/>
                  <a:gd name="connsiteY45" fmla="*/ 2067 h 10000"/>
                  <a:gd name="connsiteX46" fmla="*/ 6762 w 10000"/>
                  <a:gd name="connsiteY46" fmla="*/ 1681 h 10000"/>
                  <a:gd name="connsiteX47" fmla="*/ 5559 w 10000"/>
                  <a:gd name="connsiteY47" fmla="*/ 1464 h 10000"/>
                  <a:gd name="connsiteX48" fmla="*/ 5486 w 10000"/>
                  <a:gd name="connsiteY48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2189 w 10000"/>
                  <a:gd name="connsiteY22" fmla="*/ 5384 h 10000"/>
                  <a:gd name="connsiteX23" fmla="*/ 4837 w 10000"/>
                  <a:gd name="connsiteY23" fmla="*/ 5283 h 10000"/>
                  <a:gd name="connsiteX24" fmla="*/ 5596 w 10000"/>
                  <a:gd name="connsiteY24" fmla="*/ 6411 h 10000"/>
                  <a:gd name="connsiteX25" fmla="*/ 5596 w 10000"/>
                  <a:gd name="connsiteY25" fmla="*/ 7695 h 10000"/>
                  <a:gd name="connsiteX26" fmla="*/ 6262 w 10000"/>
                  <a:gd name="connsiteY26" fmla="*/ 9303 h 10000"/>
                  <a:gd name="connsiteX27" fmla="*/ 6151 w 10000"/>
                  <a:gd name="connsiteY27" fmla="*/ 9736 h 10000"/>
                  <a:gd name="connsiteX28" fmla="*/ 7372 w 10000"/>
                  <a:gd name="connsiteY28" fmla="*/ 9998 h 10000"/>
                  <a:gd name="connsiteX29" fmla="*/ 8039 w 10000"/>
                  <a:gd name="connsiteY29" fmla="*/ 9683 h 10000"/>
                  <a:gd name="connsiteX30" fmla="*/ 7649 w 10000"/>
                  <a:gd name="connsiteY30" fmla="*/ 9261 h 10000"/>
                  <a:gd name="connsiteX31" fmla="*/ 7872 w 10000"/>
                  <a:gd name="connsiteY31" fmla="*/ 8127 h 10000"/>
                  <a:gd name="connsiteX32" fmla="*/ 7539 w 10000"/>
                  <a:gd name="connsiteY32" fmla="*/ 7323 h 10000"/>
                  <a:gd name="connsiteX33" fmla="*/ 8279 w 10000"/>
                  <a:gd name="connsiteY33" fmla="*/ 5793 h 10000"/>
                  <a:gd name="connsiteX34" fmla="*/ 8334 w 10000"/>
                  <a:gd name="connsiteY34" fmla="*/ 4989 h 10000"/>
                  <a:gd name="connsiteX35" fmla="*/ 7539 w 10000"/>
                  <a:gd name="connsiteY35" fmla="*/ 4226 h 10000"/>
                  <a:gd name="connsiteX36" fmla="*/ 7372 w 10000"/>
                  <a:gd name="connsiteY36" fmla="*/ 3345 h 10000"/>
                  <a:gd name="connsiteX37" fmla="*/ 7872 w 10000"/>
                  <a:gd name="connsiteY37" fmla="*/ 2743 h 10000"/>
                  <a:gd name="connsiteX38" fmla="*/ 8445 w 10000"/>
                  <a:gd name="connsiteY38" fmla="*/ 3665 h 10000"/>
                  <a:gd name="connsiteX39" fmla="*/ 8815 w 10000"/>
                  <a:gd name="connsiteY39" fmla="*/ 4788 h 10000"/>
                  <a:gd name="connsiteX40" fmla="*/ 8704 w 10000"/>
                  <a:gd name="connsiteY40" fmla="*/ 5107 h 10000"/>
                  <a:gd name="connsiteX41" fmla="*/ 9630 w 10000"/>
                  <a:gd name="connsiteY41" fmla="*/ 5252 h 10000"/>
                  <a:gd name="connsiteX42" fmla="*/ 10000 w 10000"/>
                  <a:gd name="connsiteY42" fmla="*/ 5087 h 10000"/>
                  <a:gd name="connsiteX43" fmla="*/ 9741 w 10000"/>
                  <a:gd name="connsiteY43" fmla="*/ 4778 h 10000"/>
                  <a:gd name="connsiteX44" fmla="*/ 9741 w 10000"/>
                  <a:gd name="connsiteY44" fmla="*/ 3418 h 10000"/>
                  <a:gd name="connsiteX45" fmla="*/ 8482 w 10000"/>
                  <a:gd name="connsiteY45" fmla="*/ 2067 h 10000"/>
                  <a:gd name="connsiteX46" fmla="*/ 6762 w 10000"/>
                  <a:gd name="connsiteY46" fmla="*/ 1681 h 10000"/>
                  <a:gd name="connsiteX47" fmla="*/ 5559 w 10000"/>
                  <a:gd name="connsiteY47" fmla="*/ 1464 h 10000"/>
                  <a:gd name="connsiteX48" fmla="*/ 5486 w 10000"/>
                  <a:gd name="connsiteY48" fmla="*/ 1197 h 10000"/>
                  <a:gd name="connsiteX0" fmla="*/ 5486 w 10000"/>
                  <a:gd name="connsiteY0" fmla="*/ 1197 h 9767"/>
                  <a:gd name="connsiteX1" fmla="*/ 5892 w 10000"/>
                  <a:gd name="connsiteY1" fmla="*/ 955 h 9767"/>
                  <a:gd name="connsiteX2" fmla="*/ 6281 w 10000"/>
                  <a:gd name="connsiteY2" fmla="*/ 424 h 9767"/>
                  <a:gd name="connsiteX3" fmla="*/ 5652 w 10000"/>
                  <a:gd name="connsiteY3" fmla="*/ 83 h 9767"/>
                  <a:gd name="connsiteX4" fmla="*/ 3727 w 10000"/>
                  <a:gd name="connsiteY4" fmla="*/ 26 h 9767"/>
                  <a:gd name="connsiteX5" fmla="*/ 3154 w 10000"/>
                  <a:gd name="connsiteY5" fmla="*/ 429 h 9767"/>
                  <a:gd name="connsiteX6" fmla="*/ 3542 w 10000"/>
                  <a:gd name="connsiteY6" fmla="*/ 965 h 9767"/>
                  <a:gd name="connsiteX7" fmla="*/ 3875 w 10000"/>
                  <a:gd name="connsiteY7" fmla="*/ 1197 h 9767"/>
                  <a:gd name="connsiteX8" fmla="*/ 3727 w 10000"/>
                  <a:gd name="connsiteY8" fmla="*/ 1479 h 9767"/>
                  <a:gd name="connsiteX9" fmla="*/ 2599 w 10000"/>
                  <a:gd name="connsiteY9" fmla="*/ 1721 h 9767"/>
                  <a:gd name="connsiteX10" fmla="*/ 896 w 10000"/>
                  <a:gd name="connsiteY10" fmla="*/ 2128 h 9767"/>
                  <a:gd name="connsiteX11" fmla="*/ 8 w 10000"/>
                  <a:gd name="connsiteY11" fmla="*/ 3489 h 9767"/>
                  <a:gd name="connsiteX12" fmla="*/ 415 w 10000"/>
                  <a:gd name="connsiteY12" fmla="*/ 4695 h 9767"/>
                  <a:gd name="connsiteX13" fmla="*/ 45 w 10000"/>
                  <a:gd name="connsiteY13" fmla="*/ 5097 h 9767"/>
                  <a:gd name="connsiteX14" fmla="*/ 712 w 10000"/>
                  <a:gd name="connsiteY14" fmla="*/ 5201 h 9767"/>
                  <a:gd name="connsiteX15" fmla="*/ 1267 w 10000"/>
                  <a:gd name="connsiteY15" fmla="*/ 5025 h 9767"/>
                  <a:gd name="connsiteX16" fmla="*/ 1304 w 10000"/>
                  <a:gd name="connsiteY16" fmla="*/ 4757 h 9767"/>
                  <a:gd name="connsiteX17" fmla="*/ 1340 w 10000"/>
                  <a:gd name="connsiteY17" fmla="*/ 3531 h 9767"/>
                  <a:gd name="connsiteX18" fmla="*/ 1767 w 10000"/>
                  <a:gd name="connsiteY18" fmla="*/ 2706 h 9767"/>
                  <a:gd name="connsiteX19" fmla="*/ 2432 w 10000"/>
                  <a:gd name="connsiteY19" fmla="*/ 3370 h 9767"/>
                  <a:gd name="connsiteX20" fmla="*/ 2377 w 10000"/>
                  <a:gd name="connsiteY20" fmla="*/ 4148 h 9767"/>
                  <a:gd name="connsiteX21" fmla="*/ 1785 w 10000"/>
                  <a:gd name="connsiteY21" fmla="*/ 4880 h 9767"/>
                  <a:gd name="connsiteX22" fmla="*/ 2189 w 10000"/>
                  <a:gd name="connsiteY22" fmla="*/ 5384 h 9767"/>
                  <a:gd name="connsiteX23" fmla="*/ 4837 w 10000"/>
                  <a:gd name="connsiteY23" fmla="*/ 5283 h 9767"/>
                  <a:gd name="connsiteX24" fmla="*/ 5596 w 10000"/>
                  <a:gd name="connsiteY24" fmla="*/ 6411 h 9767"/>
                  <a:gd name="connsiteX25" fmla="*/ 5596 w 10000"/>
                  <a:gd name="connsiteY25" fmla="*/ 7695 h 9767"/>
                  <a:gd name="connsiteX26" fmla="*/ 6262 w 10000"/>
                  <a:gd name="connsiteY26" fmla="*/ 9303 h 9767"/>
                  <a:gd name="connsiteX27" fmla="*/ 6151 w 10000"/>
                  <a:gd name="connsiteY27" fmla="*/ 9736 h 9767"/>
                  <a:gd name="connsiteX28" fmla="*/ 8039 w 10000"/>
                  <a:gd name="connsiteY28" fmla="*/ 9683 h 9767"/>
                  <a:gd name="connsiteX29" fmla="*/ 7649 w 10000"/>
                  <a:gd name="connsiteY29" fmla="*/ 9261 h 9767"/>
                  <a:gd name="connsiteX30" fmla="*/ 7872 w 10000"/>
                  <a:gd name="connsiteY30" fmla="*/ 8127 h 9767"/>
                  <a:gd name="connsiteX31" fmla="*/ 7539 w 10000"/>
                  <a:gd name="connsiteY31" fmla="*/ 7323 h 9767"/>
                  <a:gd name="connsiteX32" fmla="*/ 8279 w 10000"/>
                  <a:gd name="connsiteY32" fmla="*/ 5793 h 9767"/>
                  <a:gd name="connsiteX33" fmla="*/ 8334 w 10000"/>
                  <a:gd name="connsiteY33" fmla="*/ 4989 h 9767"/>
                  <a:gd name="connsiteX34" fmla="*/ 7539 w 10000"/>
                  <a:gd name="connsiteY34" fmla="*/ 4226 h 9767"/>
                  <a:gd name="connsiteX35" fmla="*/ 7372 w 10000"/>
                  <a:gd name="connsiteY35" fmla="*/ 3345 h 9767"/>
                  <a:gd name="connsiteX36" fmla="*/ 7872 w 10000"/>
                  <a:gd name="connsiteY36" fmla="*/ 2743 h 9767"/>
                  <a:gd name="connsiteX37" fmla="*/ 8445 w 10000"/>
                  <a:gd name="connsiteY37" fmla="*/ 3665 h 9767"/>
                  <a:gd name="connsiteX38" fmla="*/ 8815 w 10000"/>
                  <a:gd name="connsiteY38" fmla="*/ 4788 h 9767"/>
                  <a:gd name="connsiteX39" fmla="*/ 8704 w 10000"/>
                  <a:gd name="connsiteY39" fmla="*/ 5107 h 9767"/>
                  <a:gd name="connsiteX40" fmla="*/ 9630 w 10000"/>
                  <a:gd name="connsiteY40" fmla="*/ 5252 h 9767"/>
                  <a:gd name="connsiteX41" fmla="*/ 10000 w 10000"/>
                  <a:gd name="connsiteY41" fmla="*/ 5087 h 9767"/>
                  <a:gd name="connsiteX42" fmla="*/ 9741 w 10000"/>
                  <a:gd name="connsiteY42" fmla="*/ 4778 h 9767"/>
                  <a:gd name="connsiteX43" fmla="*/ 9741 w 10000"/>
                  <a:gd name="connsiteY43" fmla="*/ 3418 h 9767"/>
                  <a:gd name="connsiteX44" fmla="*/ 8482 w 10000"/>
                  <a:gd name="connsiteY44" fmla="*/ 2067 h 9767"/>
                  <a:gd name="connsiteX45" fmla="*/ 6762 w 10000"/>
                  <a:gd name="connsiteY45" fmla="*/ 1681 h 9767"/>
                  <a:gd name="connsiteX46" fmla="*/ 5559 w 10000"/>
                  <a:gd name="connsiteY46" fmla="*/ 1464 h 9767"/>
                  <a:gd name="connsiteX47" fmla="*/ 5486 w 10000"/>
                  <a:gd name="connsiteY47" fmla="*/ 1197 h 9767"/>
                  <a:gd name="connsiteX0" fmla="*/ 5486 w 10000"/>
                  <a:gd name="connsiteY0" fmla="*/ 1226 h 9968"/>
                  <a:gd name="connsiteX1" fmla="*/ 5892 w 10000"/>
                  <a:gd name="connsiteY1" fmla="*/ 978 h 9968"/>
                  <a:gd name="connsiteX2" fmla="*/ 6281 w 10000"/>
                  <a:gd name="connsiteY2" fmla="*/ 434 h 9968"/>
                  <a:gd name="connsiteX3" fmla="*/ 5652 w 10000"/>
                  <a:gd name="connsiteY3" fmla="*/ 85 h 9968"/>
                  <a:gd name="connsiteX4" fmla="*/ 3727 w 10000"/>
                  <a:gd name="connsiteY4" fmla="*/ 27 h 9968"/>
                  <a:gd name="connsiteX5" fmla="*/ 3154 w 10000"/>
                  <a:gd name="connsiteY5" fmla="*/ 439 h 9968"/>
                  <a:gd name="connsiteX6" fmla="*/ 3542 w 10000"/>
                  <a:gd name="connsiteY6" fmla="*/ 988 h 9968"/>
                  <a:gd name="connsiteX7" fmla="*/ 3875 w 10000"/>
                  <a:gd name="connsiteY7" fmla="*/ 1226 h 9968"/>
                  <a:gd name="connsiteX8" fmla="*/ 3727 w 10000"/>
                  <a:gd name="connsiteY8" fmla="*/ 1514 h 9968"/>
                  <a:gd name="connsiteX9" fmla="*/ 2599 w 10000"/>
                  <a:gd name="connsiteY9" fmla="*/ 1762 h 9968"/>
                  <a:gd name="connsiteX10" fmla="*/ 896 w 10000"/>
                  <a:gd name="connsiteY10" fmla="*/ 2179 h 9968"/>
                  <a:gd name="connsiteX11" fmla="*/ 8 w 10000"/>
                  <a:gd name="connsiteY11" fmla="*/ 3572 h 9968"/>
                  <a:gd name="connsiteX12" fmla="*/ 415 w 10000"/>
                  <a:gd name="connsiteY12" fmla="*/ 4807 h 9968"/>
                  <a:gd name="connsiteX13" fmla="*/ 45 w 10000"/>
                  <a:gd name="connsiteY13" fmla="*/ 5219 h 9968"/>
                  <a:gd name="connsiteX14" fmla="*/ 712 w 10000"/>
                  <a:gd name="connsiteY14" fmla="*/ 5325 h 9968"/>
                  <a:gd name="connsiteX15" fmla="*/ 1267 w 10000"/>
                  <a:gd name="connsiteY15" fmla="*/ 5145 h 9968"/>
                  <a:gd name="connsiteX16" fmla="*/ 1304 w 10000"/>
                  <a:gd name="connsiteY16" fmla="*/ 4870 h 9968"/>
                  <a:gd name="connsiteX17" fmla="*/ 1340 w 10000"/>
                  <a:gd name="connsiteY17" fmla="*/ 3615 h 9968"/>
                  <a:gd name="connsiteX18" fmla="*/ 1767 w 10000"/>
                  <a:gd name="connsiteY18" fmla="*/ 2771 h 9968"/>
                  <a:gd name="connsiteX19" fmla="*/ 2432 w 10000"/>
                  <a:gd name="connsiteY19" fmla="*/ 3450 h 9968"/>
                  <a:gd name="connsiteX20" fmla="*/ 2377 w 10000"/>
                  <a:gd name="connsiteY20" fmla="*/ 4247 h 9968"/>
                  <a:gd name="connsiteX21" fmla="*/ 1785 w 10000"/>
                  <a:gd name="connsiteY21" fmla="*/ 4996 h 9968"/>
                  <a:gd name="connsiteX22" fmla="*/ 2189 w 10000"/>
                  <a:gd name="connsiteY22" fmla="*/ 5512 h 9968"/>
                  <a:gd name="connsiteX23" fmla="*/ 4837 w 10000"/>
                  <a:gd name="connsiteY23" fmla="*/ 5409 h 9968"/>
                  <a:gd name="connsiteX24" fmla="*/ 5596 w 10000"/>
                  <a:gd name="connsiteY24" fmla="*/ 6564 h 9968"/>
                  <a:gd name="connsiteX25" fmla="*/ 5596 w 10000"/>
                  <a:gd name="connsiteY25" fmla="*/ 7879 h 9968"/>
                  <a:gd name="connsiteX26" fmla="*/ 6262 w 10000"/>
                  <a:gd name="connsiteY26" fmla="*/ 9525 h 9968"/>
                  <a:gd name="connsiteX27" fmla="*/ 6151 w 10000"/>
                  <a:gd name="connsiteY27" fmla="*/ 9968 h 9968"/>
                  <a:gd name="connsiteX28" fmla="*/ 7649 w 10000"/>
                  <a:gd name="connsiteY28" fmla="*/ 9482 h 9968"/>
                  <a:gd name="connsiteX29" fmla="*/ 7872 w 10000"/>
                  <a:gd name="connsiteY29" fmla="*/ 8321 h 9968"/>
                  <a:gd name="connsiteX30" fmla="*/ 7539 w 10000"/>
                  <a:gd name="connsiteY30" fmla="*/ 7498 h 9968"/>
                  <a:gd name="connsiteX31" fmla="*/ 8279 w 10000"/>
                  <a:gd name="connsiteY31" fmla="*/ 5931 h 9968"/>
                  <a:gd name="connsiteX32" fmla="*/ 8334 w 10000"/>
                  <a:gd name="connsiteY32" fmla="*/ 5108 h 9968"/>
                  <a:gd name="connsiteX33" fmla="*/ 7539 w 10000"/>
                  <a:gd name="connsiteY33" fmla="*/ 4327 h 9968"/>
                  <a:gd name="connsiteX34" fmla="*/ 7372 w 10000"/>
                  <a:gd name="connsiteY34" fmla="*/ 3425 h 9968"/>
                  <a:gd name="connsiteX35" fmla="*/ 7872 w 10000"/>
                  <a:gd name="connsiteY35" fmla="*/ 2808 h 9968"/>
                  <a:gd name="connsiteX36" fmla="*/ 8445 w 10000"/>
                  <a:gd name="connsiteY36" fmla="*/ 3752 h 9968"/>
                  <a:gd name="connsiteX37" fmla="*/ 8815 w 10000"/>
                  <a:gd name="connsiteY37" fmla="*/ 4902 h 9968"/>
                  <a:gd name="connsiteX38" fmla="*/ 8704 w 10000"/>
                  <a:gd name="connsiteY38" fmla="*/ 5229 h 9968"/>
                  <a:gd name="connsiteX39" fmla="*/ 9630 w 10000"/>
                  <a:gd name="connsiteY39" fmla="*/ 5377 h 9968"/>
                  <a:gd name="connsiteX40" fmla="*/ 10000 w 10000"/>
                  <a:gd name="connsiteY40" fmla="*/ 5208 h 9968"/>
                  <a:gd name="connsiteX41" fmla="*/ 9741 w 10000"/>
                  <a:gd name="connsiteY41" fmla="*/ 4892 h 9968"/>
                  <a:gd name="connsiteX42" fmla="*/ 9741 w 10000"/>
                  <a:gd name="connsiteY42" fmla="*/ 3500 h 9968"/>
                  <a:gd name="connsiteX43" fmla="*/ 8482 w 10000"/>
                  <a:gd name="connsiteY43" fmla="*/ 2116 h 9968"/>
                  <a:gd name="connsiteX44" fmla="*/ 6762 w 10000"/>
                  <a:gd name="connsiteY44" fmla="*/ 1721 h 9968"/>
                  <a:gd name="connsiteX45" fmla="*/ 5559 w 10000"/>
                  <a:gd name="connsiteY45" fmla="*/ 1499 h 9968"/>
                  <a:gd name="connsiteX46" fmla="*/ 5486 w 10000"/>
                  <a:gd name="connsiteY46" fmla="*/ 1226 h 9968"/>
                  <a:gd name="connsiteX0" fmla="*/ 5486 w 10000"/>
                  <a:gd name="connsiteY0" fmla="*/ 1230 h 9714"/>
                  <a:gd name="connsiteX1" fmla="*/ 5892 w 10000"/>
                  <a:gd name="connsiteY1" fmla="*/ 981 h 9714"/>
                  <a:gd name="connsiteX2" fmla="*/ 6281 w 10000"/>
                  <a:gd name="connsiteY2" fmla="*/ 435 h 9714"/>
                  <a:gd name="connsiteX3" fmla="*/ 5652 w 10000"/>
                  <a:gd name="connsiteY3" fmla="*/ 85 h 9714"/>
                  <a:gd name="connsiteX4" fmla="*/ 3727 w 10000"/>
                  <a:gd name="connsiteY4" fmla="*/ 27 h 9714"/>
                  <a:gd name="connsiteX5" fmla="*/ 3154 w 10000"/>
                  <a:gd name="connsiteY5" fmla="*/ 440 h 9714"/>
                  <a:gd name="connsiteX6" fmla="*/ 3542 w 10000"/>
                  <a:gd name="connsiteY6" fmla="*/ 991 h 9714"/>
                  <a:gd name="connsiteX7" fmla="*/ 3875 w 10000"/>
                  <a:gd name="connsiteY7" fmla="*/ 1230 h 9714"/>
                  <a:gd name="connsiteX8" fmla="*/ 3727 w 10000"/>
                  <a:gd name="connsiteY8" fmla="*/ 1519 h 9714"/>
                  <a:gd name="connsiteX9" fmla="*/ 2599 w 10000"/>
                  <a:gd name="connsiteY9" fmla="*/ 1768 h 9714"/>
                  <a:gd name="connsiteX10" fmla="*/ 896 w 10000"/>
                  <a:gd name="connsiteY10" fmla="*/ 2186 h 9714"/>
                  <a:gd name="connsiteX11" fmla="*/ 8 w 10000"/>
                  <a:gd name="connsiteY11" fmla="*/ 3583 h 9714"/>
                  <a:gd name="connsiteX12" fmla="*/ 415 w 10000"/>
                  <a:gd name="connsiteY12" fmla="*/ 4822 h 9714"/>
                  <a:gd name="connsiteX13" fmla="*/ 45 w 10000"/>
                  <a:gd name="connsiteY13" fmla="*/ 5236 h 9714"/>
                  <a:gd name="connsiteX14" fmla="*/ 712 w 10000"/>
                  <a:gd name="connsiteY14" fmla="*/ 5342 h 9714"/>
                  <a:gd name="connsiteX15" fmla="*/ 1267 w 10000"/>
                  <a:gd name="connsiteY15" fmla="*/ 5162 h 9714"/>
                  <a:gd name="connsiteX16" fmla="*/ 1304 w 10000"/>
                  <a:gd name="connsiteY16" fmla="*/ 4886 h 9714"/>
                  <a:gd name="connsiteX17" fmla="*/ 1340 w 10000"/>
                  <a:gd name="connsiteY17" fmla="*/ 3627 h 9714"/>
                  <a:gd name="connsiteX18" fmla="*/ 1767 w 10000"/>
                  <a:gd name="connsiteY18" fmla="*/ 2780 h 9714"/>
                  <a:gd name="connsiteX19" fmla="*/ 2432 w 10000"/>
                  <a:gd name="connsiteY19" fmla="*/ 3461 h 9714"/>
                  <a:gd name="connsiteX20" fmla="*/ 2377 w 10000"/>
                  <a:gd name="connsiteY20" fmla="*/ 4261 h 9714"/>
                  <a:gd name="connsiteX21" fmla="*/ 1785 w 10000"/>
                  <a:gd name="connsiteY21" fmla="*/ 5012 h 9714"/>
                  <a:gd name="connsiteX22" fmla="*/ 2189 w 10000"/>
                  <a:gd name="connsiteY22" fmla="*/ 5530 h 9714"/>
                  <a:gd name="connsiteX23" fmla="*/ 4837 w 10000"/>
                  <a:gd name="connsiteY23" fmla="*/ 5426 h 9714"/>
                  <a:gd name="connsiteX24" fmla="*/ 5596 w 10000"/>
                  <a:gd name="connsiteY24" fmla="*/ 6585 h 9714"/>
                  <a:gd name="connsiteX25" fmla="*/ 5596 w 10000"/>
                  <a:gd name="connsiteY25" fmla="*/ 7904 h 9714"/>
                  <a:gd name="connsiteX26" fmla="*/ 6262 w 10000"/>
                  <a:gd name="connsiteY26" fmla="*/ 9556 h 9714"/>
                  <a:gd name="connsiteX27" fmla="*/ 7649 w 10000"/>
                  <a:gd name="connsiteY27" fmla="*/ 9512 h 9714"/>
                  <a:gd name="connsiteX28" fmla="*/ 7872 w 10000"/>
                  <a:gd name="connsiteY28" fmla="*/ 8348 h 9714"/>
                  <a:gd name="connsiteX29" fmla="*/ 7539 w 10000"/>
                  <a:gd name="connsiteY29" fmla="*/ 7522 h 9714"/>
                  <a:gd name="connsiteX30" fmla="*/ 8279 w 10000"/>
                  <a:gd name="connsiteY30" fmla="*/ 5950 h 9714"/>
                  <a:gd name="connsiteX31" fmla="*/ 8334 w 10000"/>
                  <a:gd name="connsiteY31" fmla="*/ 5124 h 9714"/>
                  <a:gd name="connsiteX32" fmla="*/ 7539 w 10000"/>
                  <a:gd name="connsiteY32" fmla="*/ 4341 h 9714"/>
                  <a:gd name="connsiteX33" fmla="*/ 7372 w 10000"/>
                  <a:gd name="connsiteY33" fmla="*/ 3436 h 9714"/>
                  <a:gd name="connsiteX34" fmla="*/ 7872 w 10000"/>
                  <a:gd name="connsiteY34" fmla="*/ 2817 h 9714"/>
                  <a:gd name="connsiteX35" fmla="*/ 8445 w 10000"/>
                  <a:gd name="connsiteY35" fmla="*/ 3764 h 9714"/>
                  <a:gd name="connsiteX36" fmla="*/ 8815 w 10000"/>
                  <a:gd name="connsiteY36" fmla="*/ 4918 h 9714"/>
                  <a:gd name="connsiteX37" fmla="*/ 8704 w 10000"/>
                  <a:gd name="connsiteY37" fmla="*/ 5246 h 9714"/>
                  <a:gd name="connsiteX38" fmla="*/ 9630 w 10000"/>
                  <a:gd name="connsiteY38" fmla="*/ 5394 h 9714"/>
                  <a:gd name="connsiteX39" fmla="*/ 10000 w 10000"/>
                  <a:gd name="connsiteY39" fmla="*/ 5225 h 9714"/>
                  <a:gd name="connsiteX40" fmla="*/ 9741 w 10000"/>
                  <a:gd name="connsiteY40" fmla="*/ 4908 h 9714"/>
                  <a:gd name="connsiteX41" fmla="*/ 9741 w 10000"/>
                  <a:gd name="connsiteY41" fmla="*/ 3511 h 9714"/>
                  <a:gd name="connsiteX42" fmla="*/ 8482 w 10000"/>
                  <a:gd name="connsiteY42" fmla="*/ 2123 h 9714"/>
                  <a:gd name="connsiteX43" fmla="*/ 6762 w 10000"/>
                  <a:gd name="connsiteY43" fmla="*/ 1727 h 9714"/>
                  <a:gd name="connsiteX44" fmla="*/ 5559 w 10000"/>
                  <a:gd name="connsiteY44" fmla="*/ 1504 h 9714"/>
                  <a:gd name="connsiteX45" fmla="*/ 5486 w 10000"/>
                  <a:gd name="connsiteY45" fmla="*/ 1230 h 9714"/>
                  <a:gd name="connsiteX0" fmla="*/ 5486 w 10000"/>
                  <a:gd name="connsiteY0" fmla="*/ 1266 h 9792"/>
                  <a:gd name="connsiteX1" fmla="*/ 5892 w 10000"/>
                  <a:gd name="connsiteY1" fmla="*/ 1010 h 9792"/>
                  <a:gd name="connsiteX2" fmla="*/ 6281 w 10000"/>
                  <a:gd name="connsiteY2" fmla="*/ 448 h 9792"/>
                  <a:gd name="connsiteX3" fmla="*/ 5652 w 10000"/>
                  <a:gd name="connsiteY3" fmla="*/ 88 h 9792"/>
                  <a:gd name="connsiteX4" fmla="*/ 3727 w 10000"/>
                  <a:gd name="connsiteY4" fmla="*/ 28 h 9792"/>
                  <a:gd name="connsiteX5" fmla="*/ 3154 w 10000"/>
                  <a:gd name="connsiteY5" fmla="*/ 453 h 9792"/>
                  <a:gd name="connsiteX6" fmla="*/ 3542 w 10000"/>
                  <a:gd name="connsiteY6" fmla="*/ 1020 h 9792"/>
                  <a:gd name="connsiteX7" fmla="*/ 3875 w 10000"/>
                  <a:gd name="connsiteY7" fmla="*/ 1266 h 9792"/>
                  <a:gd name="connsiteX8" fmla="*/ 3727 w 10000"/>
                  <a:gd name="connsiteY8" fmla="*/ 1564 h 9792"/>
                  <a:gd name="connsiteX9" fmla="*/ 2599 w 10000"/>
                  <a:gd name="connsiteY9" fmla="*/ 1820 h 9792"/>
                  <a:gd name="connsiteX10" fmla="*/ 896 w 10000"/>
                  <a:gd name="connsiteY10" fmla="*/ 2250 h 9792"/>
                  <a:gd name="connsiteX11" fmla="*/ 8 w 10000"/>
                  <a:gd name="connsiteY11" fmla="*/ 3688 h 9792"/>
                  <a:gd name="connsiteX12" fmla="*/ 415 w 10000"/>
                  <a:gd name="connsiteY12" fmla="*/ 4964 h 9792"/>
                  <a:gd name="connsiteX13" fmla="*/ 45 w 10000"/>
                  <a:gd name="connsiteY13" fmla="*/ 5390 h 9792"/>
                  <a:gd name="connsiteX14" fmla="*/ 712 w 10000"/>
                  <a:gd name="connsiteY14" fmla="*/ 5499 h 9792"/>
                  <a:gd name="connsiteX15" fmla="*/ 1267 w 10000"/>
                  <a:gd name="connsiteY15" fmla="*/ 5314 h 9792"/>
                  <a:gd name="connsiteX16" fmla="*/ 1304 w 10000"/>
                  <a:gd name="connsiteY16" fmla="*/ 5030 h 9792"/>
                  <a:gd name="connsiteX17" fmla="*/ 1340 w 10000"/>
                  <a:gd name="connsiteY17" fmla="*/ 3734 h 9792"/>
                  <a:gd name="connsiteX18" fmla="*/ 1767 w 10000"/>
                  <a:gd name="connsiteY18" fmla="*/ 2862 h 9792"/>
                  <a:gd name="connsiteX19" fmla="*/ 2432 w 10000"/>
                  <a:gd name="connsiteY19" fmla="*/ 3563 h 9792"/>
                  <a:gd name="connsiteX20" fmla="*/ 2377 w 10000"/>
                  <a:gd name="connsiteY20" fmla="*/ 4386 h 9792"/>
                  <a:gd name="connsiteX21" fmla="*/ 1785 w 10000"/>
                  <a:gd name="connsiteY21" fmla="*/ 5160 h 9792"/>
                  <a:gd name="connsiteX22" fmla="*/ 2189 w 10000"/>
                  <a:gd name="connsiteY22" fmla="*/ 5693 h 9792"/>
                  <a:gd name="connsiteX23" fmla="*/ 4837 w 10000"/>
                  <a:gd name="connsiteY23" fmla="*/ 5586 h 9792"/>
                  <a:gd name="connsiteX24" fmla="*/ 5596 w 10000"/>
                  <a:gd name="connsiteY24" fmla="*/ 6779 h 9792"/>
                  <a:gd name="connsiteX25" fmla="*/ 5596 w 10000"/>
                  <a:gd name="connsiteY25" fmla="*/ 8137 h 9792"/>
                  <a:gd name="connsiteX26" fmla="*/ 7649 w 10000"/>
                  <a:gd name="connsiteY26" fmla="*/ 9792 h 9792"/>
                  <a:gd name="connsiteX27" fmla="*/ 7872 w 10000"/>
                  <a:gd name="connsiteY27" fmla="*/ 8594 h 9792"/>
                  <a:gd name="connsiteX28" fmla="*/ 7539 w 10000"/>
                  <a:gd name="connsiteY28" fmla="*/ 7743 h 9792"/>
                  <a:gd name="connsiteX29" fmla="*/ 8279 w 10000"/>
                  <a:gd name="connsiteY29" fmla="*/ 6125 h 9792"/>
                  <a:gd name="connsiteX30" fmla="*/ 8334 w 10000"/>
                  <a:gd name="connsiteY30" fmla="*/ 5275 h 9792"/>
                  <a:gd name="connsiteX31" fmla="*/ 7539 w 10000"/>
                  <a:gd name="connsiteY31" fmla="*/ 4469 h 9792"/>
                  <a:gd name="connsiteX32" fmla="*/ 7372 w 10000"/>
                  <a:gd name="connsiteY32" fmla="*/ 3537 h 9792"/>
                  <a:gd name="connsiteX33" fmla="*/ 7872 w 10000"/>
                  <a:gd name="connsiteY33" fmla="*/ 2900 h 9792"/>
                  <a:gd name="connsiteX34" fmla="*/ 8445 w 10000"/>
                  <a:gd name="connsiteY34" fmla="*/ 3875 h 9792"/>
                  <a:gd name="connsiteX35" fmla="*/ 8815 w 10000"/>
                  <a:gd name="connsiteY35" fmla="*/ 5063 h 9792"/>
                  <a:gd name="connsiteX36" fmla="*/ 8704 w 10000"/>
                  <a:gd name="connsiteY36" fmla="*/ 5400 h 9792"/>
                  <a:gd name="connsiteX37" fmla="*/ 9630 w 10000"/>
                  <a:gd name="connsiteY37" fmla="*/ 5553 h 9792"/>
                  <a:gd name="connsiteX38" fmla="*/ 10000 w 10000"/>
                  <a:gd name="connsiteY38" fmla="*/ 5379 h 9792"/>
                  <a:gd name="connsiteX39" fmla="*/ 9741 w 10000"/>
                  <a:gd name="connsiteY39" fmla="*/ 5053 h 9792"/>
                  <a:gd name="connsiteX40" fmla="*/ 9741 w 10000"/>
                  <a:gd name="connsiteY40" fmla="*/ 3614 h 9792"/>
                  <a:gd name="connsiteX41" fmla="*/ 8482 w 10000"/>
                  <a:gd name="connsiteY41" fmla="*/ 2186 h 9792"/>
                  <a:gd name="connsiteX42" fmla="*/ 6762 w 10000"/>
                  <a:gd name="connsiteY42" fmla="*/ 1778 h 9792"/>
                  <a:gd name="connsiteX43" fmla="*/ 5559 w 10000"/>
                  <a:gd name="connsiteY43" fmla="*/ 1548 h 9792"/>
                  <a:gd name="connsiteX44" fmla="*/ 5486 w 10000"/>
                  <a:gd name="connsiteY44" fmla="*/ 1266 h 9792"/>
                  <a:gd name="connsiteX0" fmla="*/ 5486 w 10000"/>
                  <a:gd name="connsiteY0" fmla="*/ 1293 h 8788"/>
                  <a:gd name="connsiteX1" fmla="*/ 5892 w 10000"/>
                  <a:gd name="connsiteY1" fmla="*/ 1031 h 8788"/>
                  <a:gd name="connsiteX2" fmla="*/ 6281 w 10000"/>
                  <a:gd name="connsiteY2" fmla="*/ 458 h 8788"/>
                  <a:gd name="connsiteX3" fmla="*/ 5652 w 10000"/>
                  <a:gd name="connsiteY3" fmla="*/ 90 h 8788"/>
                  <a:gd name="connsiteX4" fmla="*/ 3727 w 10000"/>
                  <a:gd name="connsiteY4" fmla="*/ 29 h 8788"/>
                  <a:gd name="connsiteX5" fmla="*/ 3154 w 10000"/>
                  <a:gd name="connsiteY5" fmla="*/ 463 h 8788"/>
                  <a:gd name="connsiteX6" fmla="*/ 3542 w 10000"/>
                  <a:gd name="connsiteY6" fmla="*/ 1042 h 8788"/>
                  <a:gd name="connsiteX7" fmla="*/ 3875 w 10000"/>
                  <a:gd name="connsiteY7" fmla="*/ 1293 h 8788"/>
                  <a:gd name="connsiteX8" fmla="*/ 3727 w 10000"/>
                  <a:gd name="connsiteY8" fmla="*/ 1597 h 8788"/>
                  <a:gd name="connsiteX9" fmla="*/ 2599 w 10000"/>
                  <a:gd name="connsiteY9" fmla="*/ 1859 h 8788"/>
                  <a:gd name="connsiteX10" fmla="*/ 896 w 10000"/>
                  <a:gd name="connsiteY10" fmla="*/ 2298 h 8788"/>
                  <a:gd name="connsiteX11" fmla="*/ 8 w 10000"/>
                  <a:gd name="connsiteY11" fmla="*/ 3766 h 8788"/>
                  <a:gd name="connsiteX12" fmla="*/ 415 w 10000"/>
                  <a:gd name="connsiteY12" fmla="*/ 5069 h 8788"/>
                  <a:gd name="connsiteX13" fmla="*/ 45 w 10000"/>
                  <a:gd name="connsiteY13" fmla="*/ 5504 h 8788"/>
                  <a:gd name="connsiteX14" fmla="*/ 712 w 10000"/>
                  <a:gd name="connsiteY14" fmla="*/ 5616 h 8788"/>
                  <a:gd name="connsiteX15" fmla="*/ 1267 w 10000"/>
                  <a:gd name="connsiteY15" fmla="*/ 5427 h 8788"/>
                  <a:gd name="connsiteX16" fmla="*/ 1304 w 10000"/>
                  <a:gd name="connsiteY16" fmla="*/ 5137 h 8788"/>
                  <a:gd name="connsiteX17" fmla="*/ 1340 w 10000"/>
                  <a:gd name="connsiteY17" fmla="*/ 3813 h 8788"/>
                  <a:gd name="connsiteX18" fmla="*/ 1767 w 10000"/>
                  <a:gd name="connsiteY18" fmla="*/ 2923 h 8788"/>
                  <a:gd name="connsiteX19" fmla="*/ 2432 w 10000"/>
                  <a:gd name="connsiteY19" fmla="*/ 3639 h 8788"/>
                  <a:gd name="connsiteX20" fmla="*/ 2377 w 10000"/>
                  <a:gd name="connsiteY20" fmla="*/ 4479 h 8788"/>
                  <a:gd name="connsiteX21" fmla="*/ 1785 w 10000"/>
                  <a:gd name="connsiteY21" fmla="*/ 5270 h 8788"/>
                  <a:gd name="connsiteX22" fmla="*/ 2189 w 10000"/>
                  <a:gd name="connsiteY22" fmla="*/ 5814 h 8788"/>
                  <a:gd name="connsiteX23" fmla="*/ 4837 w 10000"/>
                  <a:gd name="connsiteY23" fmla="*/ 5705 h 8788"/>
                  <a:gd name="connsiteX24" fmla="*/ 5596 w 10000"/>
                  <a:gd name="connsiteY24" fmla="*/ 6923 h 8788"/>
                  <a:gd name="connsiteX25" fmla="*/ 5596 w 10000"/>
                  <a:gd name="connsiteY25" fmla="*/ 8310 h 8788"/>
                  <a:gd name="connsiteX26" fmla="*/ 7872 w 10000"/>
                  <a:gd name="connsiteY26" fmla="*/ 8777 h 8788"/>
                  <a:gd name="connsiteX27" fmla="*/ 7539 w 10000"/>
                  <a:gd name="connsiteY27" fmla="*/ 7907 h 8788"/>
                  <a:gd name="connsiteX28" fmla="*/ 8279 w 10000"/>
                  <a:gd name="connsiteY28" fmla="*/ 6255 h 8788"/>
                  <a:gd name="connsiteX29" fmla="*/ 8334 w 10000"/>
                  <a:gd name="connsiteY29" fmla="*/ 5387 h 8788"/>
                  <a:gd name="connsiteX30" fmla="*/ 7539 w 10000"/>
                  <a:gd name="connsiteY30" fmla="*/ 4564 h 8788"/>
                  <a:gd name="connsiteX31" fmla="*/ 7372 w 10000"/>
                  <a:gd name="connsiteY31" fmla="*/ 3612 h 8788"/>
                  <a:gd name="connsiteX32" fmla="*/ 7872 w 10000"/>
                  <a:gd name="connsiteY32" fmla="*/ 2962 h 8788"/>
                  <a:gd name="connsiteX33" fmla="*/ 8445 w 10000"/>
                  <a:gd name="connsiteY33" fmla="*/ 3957 h 8788"/>
                  <a:gd name="connsiteX34" fmla="*/ 8815 w 10000"/>
                  <a:gd name="connsiteY34" fmla="*/ 5171 h 8788"/>
                  <a:gd name="connsiteX35" fmla="*/ 8704 w 10000"/>
                  <a:gd name="connsiteY35" fmla="*/ 5515 h 8788"/>
                  <a:gd name="connsiteX36" fmla="*/ 9630 w 10000"/>
                  <a:gd name="connsiteY36" fmla="*/ 5671 h 8788"/>
                  <a:gd name="connsiteX37" fmla="*/ 10000 w 10000"/>
                  <a:gd name="connsiteY37" fmla="*/ 5493 h 8788"/>
                  <a:gd name="connsiteX38" fmla="*/ 9741 w 10000"/>
                  <a:gd name="connsiteY38" fmla="*/ 5160 h 8788"/>
                  <a:gd name="connsiteX39" fmla="*/ 9741 w 10000"/>
                  <a:gd name="connsiteY39" fmla="*/ 3691 h 8788"/>
                  <a:gd name="connsiteX40" fmla="*/ 8482 w 10000"/>
                  <a:gd name="connsiteY40" fmla="*/ 2232 h 8788"/>
                  <a:gd name="connsiteX41" fmla="*/ 6762 w 10000"/>
                  <a:gd name="connsiteY41" fmla="*/ 1816 h 8788"/>
                  <a:gd name="connsiteX42" fmla="*/ 5559 w 10000"/>
                  <a:gd name="connsiteY42" fmla="*/ 1581 h 8788"/>
                  <a:gd name="connsiteX43" fmla="*/ 5486 w 10000"/>
                  <a:gd name="connsiteY43" fmla="*/ 1293 h 8788"/>
                  <a:gd name="connsiteX0" fmla="*/ 5486 w 10000"/>
                  <a:gd name="connsiteY0" fmla="*/ 1471 h 9518"/>
                  <a:gd name="connsiteX1" fmla="*/ 5892 w 10000"/>
                  <a:gd name="connsiteY1" fmla="*/ 1173 h 9518"/>
                  <a:gd name="connsiteX2" fmla="*/ 6281 w 10000"/>
                  <a:gd name="connsiteY2" fmla="*/ 521 h 9518"/>
                  <a:gd name="connsiteX3" fmla="*/ 5652 w 10000"/>
                  <a:gd name="connsiteY3" fmla="*/ 102 h 9518"/>
                  <a:gd name="connsiteX4" fmla="*/ 3727 w 10000"/>
                  <a:gd name="connsiteY4" fmla="*/ 33 h 9518"/>
                  <a:gd name="connsiteX5" fmla="*/ 3154 w 10000"/>
                  <a:gd name="connsiteY5" fmla="*/ 527 h 9518"/>
                  <a:gd name="connsiteX6" fmla="*/ 3542 w 10000"/>
                  <a:gd name="connsiteY6" fmla="*/ 1186 h 9518"/>
                  <a:gd name="connsiteX7" fmla="*/ 3875 w 10000"/>
                  <a:gd name="connsiteY7" fmla="*/ 1471 h 9518"/>
                  <a:gd name="connsiteX8" fmla="*/ 3727 w 10000"/>
                  <a:gd name="connsiteY8" fmla="*/ 1817 h 9518"/>
                  <a:gd name="connsiteX9" fmla="*/ 2599 w 10000"/>
                  <a:gd name="connsiteY9" fmla="*/ 2115 h 9518"/>
                  <a:gd name="connsiteX10" fmla="*/ 896 w 10000"/>
                  <a:gd name="connsiteY10" fmla="*/ 2615 h 9518"/>
                  <a:gd name="connsiteX11" fmla="*/ 8 w 10000"/>
                  <a:gd name="connsiteY11" fmla="*/ 4285 h 9518"/>
                  <a:gd name="connsiteX12" fmla="*/ 415 w 10000"/>
                  <a:gd name="connsiteY12" fmla="*/ 5768 h 9518"/>
                  <a:gd name="connsiteX13" fmla="*/ 45 w 10000"/>
                  <a:gd name="connsiteY13" fmla="*/ 6263 h 9518"/>
                  <a:gd name="connsiteX14" fmla="*/ 712 w 10000"/>
                  <a:gd name="connsiteY14" fmla="*/ 6391 h 9518"/>
                  <a:gd name="connsiteX15" fmla="*/ 1267 w 10000"/>
                  <a:gd name="connsiteY15" fmla="*/ 6175 h 9518"/>
                  <a:gd name="connsiteX16" fmla="*/ 1304 w 10000"/>
                  <a:gd name="connsiteY16" fmla="*/ 5845 h 9518"/>
                  <a:gd name="connsiteX17" fmla="*/ 1340 w 10000"/>
                  <a:gd name="connsiteY17" fmla="*/ 4339 h 9518"/>
                  <a:gd name="connsiteX18" fmla="*/ 1767 w 10000"/>
                  <a:gd name="connsiteY18" fmla="*/ 3326 h 9518"/>
                  <a:gd name="connsiteX19" fmla="*/ 2432 w 10000"/>
                  <a:gd name="connsiteY19" fmla="*/ 4141 h 9518"/>
                  <a:gd name="connsiteX20" fmla="*/ 2377 w 10000"/>
                  <a:gd name="connsiteY20" fmla="*/ 5097 h 9518"/>
                  <a:gd name="connsiteX21" fmla="*/ 1785 w 10000"/>
                  <a:gd name="connsiteY21" fmla="*/ 5997 h 9518"/>
                  <a:gd name="connsiteX22" fmla="*/ 2189 w 10000"/>
                  <a:gd name="connsiteY22" fmla="*/ 6616 h 9518"/>
                  <a:gd name="connsiteX23" fmla="*/ 4837 w 10000"/>
                  <a:gd name="connsiteY23" fmla="*/ 6492 h 9518"/>
                  <a:gd name="connsiteX24" fmla="*/ 5596 w 10000"/>
                  <a:gd name="connsiteY24" fmla="*/ 7878 h 9518"/>
                  <a:gd name="connsiteX25" fmla="*/ 5596 w 10000"/>
                  <a:gd name="connsiteY25" fmla="*/ 9456 h 9518"/>
                  <a:gd name="connsiteX26" fmla="*/ 7539 w 10000"/>
                  <a:gd name="connsiteY26" fmla="*/ 8997 h 9518"/>
                  <a:gd name="connsiteX27" fmla="*/ 8279 w 10000"/>
                  <a:gd name="connsiteY27" fmla="*/ 7118 h 9518"/>
                  <a:gd name="connsiteX28" fmla="*/ 8334 w 10000"/>
                  <a:gd name="connsiteY28" fmla="*/ 6130 h 9518"/>
                  <a:gd name="connsiteX29" fmla="*/ 7539 w 10000"/>
                  <a:gd name="connsiteY29" fmla="*/ 5193 h 9518"/>
                  <a:gd name="connsiteX30" fmla="*/ 7372 w 10000"/>
                  <a:gd name="connsiteY30" fmla="*/ 4110 h 9518"/>
                  <a:gd name="connsiteX31" fmla="*/ 7872 w 10000"/>
                  <a:gd name="connsiteY31" fmla="*/ 3371 h 9518"/>
                  <a:gd name="connsiteX32" fmla="*/ 8445 w 10000"/>
                  <a:gd name="connsiteY32" fmla="*/ 4503 h 9518"/>
                  <a:gd name="connsiteX33" fmla="*/ 8815 w 10000"/>
                  <a:gd name="connsiteY33" fmla="*/ 5884 h 9518"/>
                  <a:gd name="connsiteX34" fmla="*/ 8704 w 10000"/>
                  <a:gd name="connsiteY34" fmla="*/ 6276 h 9518"/>
                  <a:gd name="connsiteX35" fmla="*/ 9630 w 10000"/>
                  <a:gd name="connsiteY35" fmla="*/ 6453 h 9518"/>
                  <a:gd name="connsiteX36" fmla="*/ 10000 w 10000"/>
                  <a:gd name="connsiteY36" fmla="*/ 6251 h 9518"/>
                  <a:gd name="connsiteX37" fmla="*/ 9741 w 10000"/>
                  <a:gd name="connsiteY37" fmla="*/ 5872 h 9518"/>
                  <a:gd name="connsiteX38" fmla="*/ 9741 w 10000"/>
                  <a:gd name="connsiteY38" fmla="*/ 4200 h 9518"/>
                  <a:gd name="connsiteX39" fmla="*/ 8482 w 10000"/>
                  <a:gd name="connsiteY39" fmla="*/ 2540 h 9518"/>
                  <a:gd name="connsiteX40" fmla="*/ 6762 w 10000"/>
                  <a:gd name="connsiteY40" fmla="*/ 2066 h 9518"/>
                  <a:gd name="connsiteX41" fmla="*/ 5559 w 10000"/>
                  <a:gd name="connsiteY41" fmla="*/ 1799 h 9518"/>
                  <a:gd name="connsiteX42" fmla="*/ 5486 w 10000"/>
                  <a:gd name="connsiteY42" fmla="*/ 1471 h 9518"/>
                  <a:gd name="connsiteX0" fmla="*/ 5486 w 10000"/>
                  <a:gd name="connsiteY0" fmla="*/ 1545 h 9935"/>
                  <a:gd name="connsiteX1" fmla="*/ 5892 w 10000"/>
                  <a:gd name="connsiteY1" fmla="*/ 1232 h 9935"/>
                  <a:gd name="connsiteX2" fmla="*/ 6281 w 10000"/>
                  <a:gd name="connsiteY2" fmla="*/ 547 h 9935"/>
                  <a:gd name="connsiteX3" fmla="*/ 5652 w 10000"/>
                  <a:gd name="connsiteY3" fmla="*/ 107 h 9935"/>
                  <a:gd name="connsiteX4" fmla="*/ 3727 w 10000"/>
                  <a:gd name="connsiteY4" fmla="*/ 35 h 9935"/>
                  <a:gd name="connsiteX5" fmla="*/ 3154 w 10000"/>
                  <a:gd name="connsiteY5" fmla="*/ 554 h 9935"/>
                  <a:gd name="connsiteX6" fmla="*/ 3542 w 10000"/>
                  <a:gd name="connsiteY6" fmla="*/ 1246 h 9935"/>
                  <a:gd name="connsiteX7" fmla="*/ 3875 w 10000"/>
                  <a:gd name="connsiteY7" fmla="*/ 1545 h 9935"/>
                  <a:gd name="connsiteX8" fmla="*/ 3727 w 10000"/>
                  <a:gd name="connsiteY8" fmla="*/ 1909 h 9935"/>
                  <a:gd name="connsiteX9" fmla="*/ 2599 w 10000"/>
                  <a:gd name="connsiteY9" fmla="*/ 2222 h 9935"/>
                  <a:gd name="connsiteX10" fmla="*/ 896 w 10000"/>
                  <a:gd name="connsiteY10" fmla="*/ 2747 h 9935"/>
                  <a:gd name="connsiteX11" fmla="*/ 8 w 10000"/>
                  <a:gd name="connsiteY11" fmla="*/ 4502 h 9935"/>
                  <a:gd name="connsiteX12" fmla="*/ 415 w 10000"/>
                  <a:gd name="connsiteY12" fmla="*/ 6060 h 9935"/>
                  <a:gd name="connsiteX13" fmla="*/ 45 w 10000"/>
                  <a:gd name="connsiteY13" fmla="*/ 6580 h 9935"/>
                  <a:gd name="connsiteX14" fmla="*/ 712 w 10000"/>
                  <a:gd name="connsiteY14" fmla="*/ 6715 h 9935"/>
                  <a:gd name="connsiteX15" fmla="*/ 1267 w 10000"/>
                  <a:gd name="connsiteY15" fmla="*/ 6488 h 9935"/>
                  <a:gd name="connsiteX16" fmla="*/ 1304 w 10000"/>
                  <a:gd name="connsiteY16" fmla="*/ 6141 h 9935"/>
                  <a:gd name="connsiteX17" fmla="*/ 1340 w 10000"/>
                  <a:gd name="connsiteY17" fmla="*/ 4559 h 9935"/>
                  <a:gd name="connsiteX18" fmla="*/ 1767 w 10000"/>
                  <a:gd name="connsiteY18" fmla="*/ 3494 h 9935"/>
                  <a:gd name="connsiteX19" fmla="*/ 2432 w 10000"/>
                  <a:gd name="connsiteY19" fmla="*/ 4351 h 9935"/>
                  <a:gd name="connsiteX20" fmla="*/ 2377 w 10000"/>
                  <a:gd name="connsiteY20" fmla="*/ 5355 h 9935"/>
                  <a:gd name="connsiteX21" fmla="*/ 1785 w 10000"/>
                  <a:gd name="connsiteY21" fmla="*/ 6301 h 9935"/>
                  <a:gd name="connsiteX22" fmla="*/ 2189 w 10000"/>
                  <a:gd name="connsiteY22" fmla="*/ 6951 h 9935"/>
                  <a:gd name="connsiteX23" fmla="*/ 4837 w 10000"/>
                  <a:gd name="connsiteY23" fmla="*/ 6821 h 9935"/>
                  <a:gd name="connsiteX24" fmla="*/ 5596 w 10000"/>
                  <a:gd name="connsiteY24" fmla="*/ 8277 h 9935"/>
                  <a:gd name="connsiteX25" fmla="*/ 5596 w 10000"/>
                  <a:gd name="connsiteY25" fmla="*/ 9935 h 9935"/>
                  <a:gd name="connsiteX26" fmla="*/ 8279 w 10000"/>
                  <a:gd name="connsiteY26" fmla="*/ 7478 h 9935"/>
                  <a:gd name="connsiteX27" fmla="*/ 8334 w 10000"/>
                  <a:gd name="connsiteY27" fmla="*/ 6440 h 9935"/>
                  <a:gd name="connsiteX28" fmla="*/ 7539 w 10000"/>
                  <a:gd name="connsiteY28" fmla="*/ 5456 h 9935"/>
                  <a:gd name="connsiteX29" fmla="*/ 7372 w 10000"/>
                  <a:gd name="connsiteY29" fmla="*/ 4318 h 9935"/>
                  <a:gd name="connsiteX30" fmla="*/ 7872 w 10000"/>
                  <a:gd name="connsiteY30" fmla="*/ 3542 h 9935"/>
                  <a:gd name="connsiteX31" fmla="*/ 8445 w 10000"/>
                  <a:gd name="connsiteY31" fmla="*/ 4731 h 9935"/>
                  <a:gd name="connsiteX32" fmla="*/ 8815 w 10000"/>
                  <a:gd name="connsiteY32" fmla="*/ 6182 h 9935"/>
                  <a:gd name="connsiteX33" fmla="*/ 8704 w 10000"/>
                  <a:gd name="connsiteY33" fmla="*/ 6594 h 9935"/>
                  <a:gd name="connsiteX34" fmla="*/ 9630 w 10000"/>
                  <a:gd name="connsiteY34" fmla="*/ 6780 h 9935"/>
                  <a:gd name="connsiteX35" fmla="*/ 10000 w 10000"/>
                  <a:gd name="connsiteY35" fmla="*/ 6568 h 9935"/>
                  <a:gd name="connsiteX36" fmla="*/ 9741 w 10000"/>
                  <a:gd name="connsiteY36" fmla="*/ 6169 h 9935"/>
                  <a:gd name="connsiteX37" fmla="*/ 9741 w 10000"/>
                  <a:gd name="connsiteY37" fmla="*/ 4413 h 9935"/>
                  <a:gd name="connsiteX38" fmla="*/ 8482 w 10000"/>
                  <a:gd name="connsiteY38" fmla="*/ 2669 h 9935"/>
                  <a:gd name="connsiteX39" fmla="*/ 6762 w 10000"/>
                  <a:gd name="connsiteY39" fmla="*/ 2171 h 9935"/>
                  <a:gd name="connsiteX40" fmla="*/ 5559 w 10000"/>
                  <a:gd name="connsiteY40" fmla="*/ 1890 h 9935"/>
                  <a:gd name="connsiteX41" fmla="*/ 5486 w 10000"/>
                  <a:gd name="connsiteY41" fmla="*/ 1545 h 9935"/>
                  <a:gd name="connsiteX0" fmla="*/ 5486 w 10000"/>
                  <a:gd name="connsiteY0" fmla="*/ 1555 h 8344"/>
                  <a:gd name="connsiteX1" fmla="*/ 5892 w 10000"/>
                  <a:gd name="connsiteY1" fmla="*/ 1240 h 8344"/>
                  <a:gd name="connsiteX2" fmla="*/ 6281 w 10000"/>
                  <a:gd name="connsiteY2" fmla="*/ 551 h 8344"/>
                  <a:gd name="connsiteX3" fmla="*/ 5652 w 10000"/>
                  <a:gd name="connsiteY3" fmla="*/ 108 h 8344"/>
                  <a:gd name="connsiteX4" fmla="*/ 3727 w 10000"/>
                  <a:gd name="connsiteY4" fmla="*/ 35 h 8344"/>
                  <a:gd name="connsiteX5" fmla="*/ 3154 w 10000"/>
                  <a:gd name="connsiteY5" fmla="*/ 558 h 8344"/>
                  <a:gd name="connsiteX6" fmla="*/ 3542 w 10000"/>
                  <a:gd name="connsiteY6" fmla="*/ 1254 h 8344"/>
                  <a:gd name="connsiteX7" fmla="*/ 3875 w 10000"/>
                  <a:gd name="connsiteY7" fmla="*/ 1555 h 8344"/>
                  <a:gd name="connsiteX8" fmla="*/ 3727 w 10000"/>
                  <a:gd name="connsiteY8" fmla="*/ 1921 h 8344"/>
                  <a:gd name="connsiteX9" fmla="*/ 2599 w 10000"/>
                  <a:gd name="connsiteY9" fmla="*/ 2237 h 8344"/>
                  <a:gd name="connsiteX10" fmla="*/ 896 w 10000"/>
                  <a:gd name="connsiteY10" fmla="*/ 2765 h 8344"/>
                  <a:gd name="connsiteX11" fmla="*/ 8 w 10000"/>
                  <a:gd name="connsiteY11" fmla="*/ 4531 h 8344"/>
                  <a:gd name="connsiteX12" fmla="*/ 415 w 10000"/>
                  <a:gd name="connsiteY12" fmla="*/ 6100 h 8344"/>
                  <a:gd name="connsiteX13" fmla="*/ 45 w 10000"/>
                  <a:gd name="connsiteY13" fmla="*/ 6623 h 8344"/>
                  <a:gd name="connsiteX14" fmla="*/ 712 w 10000"/>
                  <a:gd name="connsiteY14" fmla="*/ 6759 h 8344"/>
                  <a:gd name="connsiteX15" fmla="*/ 1267 w 10000"/>
                  <a:gd name="connsiteY15" fmla="*/ 6530 h 8344"/>
                  <a:gd name="connsiteX16" fmla="*/ 1304 w 10000"/>
                  <a:gd name="connsiteY16" fmla="*/ 6181 h 8344"/>
                  <a:gd name="connsiteX17" fmla="*/ 1340 w 10000"/>
                  <a:gd name="connsiteY17" fmla="*/ 4589 h 8344"/>
                  <a:gd name="connsiteX18" fmla="*/ 1767 w 10000"/>
                  <a:gd name="connsiteY18" fmla="*/ 3517 h 8344"/>
                  <a:gd name="connsiteX19" fmla="*/ 2432 w 10000"/>
                  <a:gd name="connsiteY19" fmla="*/ 4379 h 8344"/>
                  <a:gd name="connsiteX20" fmla="*/ 2377 w 10000"/>
                  <a:gd name="connsiteY20" fmla="*/ 5390 h 8344"/>
                  <a:gd name="connsiteX21" fmla="*/ 1785 w 10000"/>
                  <a:gd name="connsiteY21" fmla="*/ 6342 h 8344"/>
                  <a:gd name="connsiteX22" fmla="*/ 2189 w 10000"/>
                  <a:gd name="connsiteY22" fmla="*/ 6996 h 8344"/>
                  <a:gd name="connsiteX23" fmla="*/ 4837 w 10000"/>
                  <a:gd name="connsiteY23" fmla="*/ 6866 h 8344"/>
                  <a:gd name="connsiteX24" fmla="*/ 5596 w 10000"/>
                  <a:gd name="connsiteY24" fmla="*/ 8331 h 8344"/>
                  <a:gd name="connsiteX25" fmla="*/ 8279 w 10000"/>
                  <a:gd name="connsiteY25" fmla="*/ 7527 h 8344"/>
                  <a:gd name="connsiteX26" fmla="*/ 8334 w 10000"/>
                  <a:gd name="connsiteY26" fmla="*/ 6482 h 8344"/>
                  <a:gd name="connsiteX27" fmla="*/ 7539 w 10000"/>
                  <a:gd name="connsiteY27" fmla="*/ 5492 h 8344"/>
                  <a:gd name="connsiteX28" fmla="*/ 7372 w 10000"/>
                  <a:gd name="connsiteY28" fmla="*/ 4346 h 8344"/>
                  <a:gd name="connsiteX29" fmla="*/ 7872 w 10000"/>
                  <a:gd name="connsiteY29" fmla="*/ 3565 h 8344"/>
                  <a:gd name="connsiteX30" fmla="*/ 8445 w 10000"/>
                  <a:gd name="connsiteY30" fmla="*/ 4762 h 8344"/>
                  <a:gd name="connsiteX31" fmla="*/ 8815 w 10000"/>
                  <a:gd name="connsiteY31" fmla="*/ 6222 h 8344"/>
                  <a:gd name="connsiteX32" fmla="*/ 8704 w 10000"/>
                  <a:gd name="connsiteY32" fmla="*/ 6637 h 8344"/>
                  <a:gd name="connsiteX33" fmla="*/ 9630 w 10000"/>
                  <a:gd name="connsiteY33" fmla="*/ 6824 h 8344"/>
                  <a:gd name="connsiteX34" fmla="*/ 10000 w 10000"/>
                  <a:gd name="connsiteY34" fmla="*/ 6611 h 8344"/>
                  <a:gd name="connsiteX35" fmla="*/ 9741 w 10000"/>
                  <a:gd name="connsiteY35" fmla="*/ 6209 h 8344"/>
                  <a:gd name="connsiteX36" fmla="*/ 9741 w 10000"/>
                  <a:gd name="connsiteY36" fmla="*/ 4442 h 8344"/>
                  <a:gd name="connsiteX37" fmla="*/ 8482 w 10000"/>
                  <a:gd name="connsiteY37" fmla="*/ 2686 h 8344"/>
                  <a:gd name="connsiteX38" fmla="*/ 6762 w 10000"/>
                  <a:gd name="connsiteY38" fmla="*/ 2185 h 8344"/>
                  <a:gd name="connsiteX39" fmla="*/ 5559 w 10000"/>
                  <a:gd name="connsiteY39" fmla="*/ 1902 h 8344"/>
                  <a:gd name="connsiteX40" fmla="*/ 5486 w 10000"/>
                  <a:gd name="connsiteY40" fmla="*/ 1555 h 8344"/>
                  <a:gd name="connsiteX0" fmla="*/ 5486 w 10000"/>
                  <a:gd name="connsiteY0" fmla="*/ 1864 h 9026"/>
                  <a:gd name="connsiteX1" fmla="*/ 5892 w 10000"/>
                  <a:gd name="connsiteY1" fmla="*/ 1486 h 9026"/>
                  <a:gd name="connsiteX2" fmla="*/ 6281 w 10000"/>
                  <a:gd name="connsiteY2" fmla="*/ 660 h 9026"/>
                  <a:gd name="connsiteX3" fmla="*/ 5652 w 10000"/>
                  <a:gd name="connsiteY3" fmla="*/ 129 h 9026"/>
                  <a:gd name="connsiteX4" fmla="*/ 3727 w 10000"/>
                  <a:gd name="connsiteY4" fmla="*/ 42 h 9026"/>
                  <a:gd name="connsiteX5" fmla="*/ 3154 w 10000"/>
                  <a:gd name="connsiteY5" fmla="*/ 669 h 9026"/>
                  <a:gd name="connsiteX6" fmla="*/ 3542 w 10000"/>
                  <a:gd name="connsiteY6" fmla="*/ 1503 h 9026"/>
                  <a:gd name="connsiteX7" fmla="*/ 3875 w 10000"/>
                  <a:gd name="connsiteY7" fmla="*/ 1864 h 9026"/>
                  <a:gd name="connsiteX8" fmla="*/ 3727 w 10000"/>
                  <a:gd name="connsiteY8" fmla="*/ 2302 h 9026"/>
                  <a:gd name="connsiteX9" fmla="*/ 2599 w 10000"/>
                  <a:gd name="connsiteY9" fmla="*/ 2681 h 9026"/>
                  <a:gd name="connsiteX10" fmla="*/ 896 w 10000"/>
                  <a:gd name="connsiteY10" fmla="*/ 3314 h 9026"/>
                  <a:gd name="connsiteX11" fmla="*/ 8 w 10000"/>
                  <a:gd name="connsiteY11" fmla="*/ 5430 h 9026"/>
                  <a:gd name="connsiteX12" fmla="*/ 415 w 10000"/>
                  <a:gd name="connsiteY12" fmla="*/ 7311 h 9026"/>
                  <a:gd name="connsiteX13" fmla="*/ 45 w 10000"/>
                  <a:gd name="connsiteY13" fmla="*/ 7937 h 9026"/>
                  <a:gd name="connsiteX14" fmla="*/ 712 w 10000"/>
                  <a:gd name="connsiteY14" fmla="*/ 8100 h 9026"/>
                  <a:gd name="connsiteX15" fmla="*/ 1267 w 10000"/>
                  <a:gd name="connsiteY15" fmla="*/ 7826 h 9026"/>
                  <a:gd name="connsiteX16" fmla="*/ 1304 w 10000"/>
                  <a:gd name="connsiteY16" fmla="*/ 7408 h 9026"/>
                  <a:gd name="connsiteX17" fmla="*/ 1340 w 10000"/>
                  <a:gd name="connsiteY17" fmla="*/ 5500 h 9026"/>
                  <a:gd name="connsiteX18" fmla="*/ 1767 w 10000"/>
                  <a:gd name="connsiteY18" fmla="*/ 4215 h 9026"/>
                  <a:gd name="connsiteX19" fmla="*/ 2432 w 10000"/>
                  <a:gd name="connsiteY19" fmla="*/ 5248 h 9026"/>
                  <a:gd name="connsiteX20" fmla="*/ 2377 w 10000"/>
                  <a:gd name="connsiteY20" fmla="*/ 6460 h 9026"/>
                  <a:gd name="connsiteX21" fmla="*/ 1785 w 10000"/>
                  <a:gd name="connsiteY21" fmla="*/ 7601 h 9026"/>
                  <a:gd name="connsiteX22" fmla="*/ 2189 w 10000"/>
                  <a:gd name="connsiteY22" fmla="*/ 8384 h 9026"/>
                  <a:gd name="connsiteX23" fmla="*/ 4837 w 10000"/>
                  <a:gd name="connsiteY23" fmla="*/ 8229 h 9026"/>
                  <a:gd name="connsiteX24" fmla="*/ 8279 w 10000"/>
                  <a:gd name="connsiteY24" fmla="*/ 9021 h 9026"/>
                  <a:gd name="connsiteX25" fmla="*/ 8334 w 10000"/>
                  <a:gd name="connsiteY25" fmla="*/ 7768 h 9026"/>
                  <a:gd name="connsiteX26" fmla="*/ 7539 w 10000"/>
                  <a:gd name="connsiteY26" fmla="*/ 6582 h 9026"/>
                  <a:gd name="connsiteX27" fmla="*/ 7372 w 10000"/>
                  <a:gd name="connsiteY27" fmla="*/ 5209 h 9026"/>
                  <a:gd name="connsiteX28" fmla="*/ 7872 w 10000"/>
                  <a:gd name="connsiteY28" fmla="*/ 4273 h 9026"/>
                  <a:gd name="connsiteX29" fmla="*/ 8445 w 10000"/>
                  <a:gd name="connsiteY29" fmla="*/ 5707 h 9026"/>
                  <a:gd name="connsiteX30" fmla="*/ 8815 w 10000"/>
                  <a:gd name="connsiteY30" fmla="*/ 7457 h 9026"/>
                  <a:gd name="connsiteX31" fmla="*/ 8704 w 10000"/>
                  <a:gd name="connsiteY31" fmla="*/ 7954 h 9026"/>
                  <a:gd name="connsiteX32" fmla="*/ 9630 w 10000"/>
                  <a:gd name="connsiteY32" fmla="*/ 8178 h 9026"/>
                  <a:gd name="connsiteX33" fmla="*/ 10000 w 10000"/>
                  <a:gd name="connsiteY33" fmla="*/ 7923 h 9026"/>
                  <a:gd name="connsiteX34" fmla="*/ 9741 w 10000"/>
                  <a:gd name="connsiteY34" fmla="*/ 7441 h 9026"/>
                  <a:gd name="connsiteX35" fmla="*/ 9741 w 10000"/>
                  <a:gd name="connsiteY35" fmla="*/ 5324 h 9026"/>
                  <a:gd name="connsiteX36" fmla="*/ 8482 w 10000"/>
                  <a:gd name="connsiteY36" fmla="*/ 3219 h 9026"/>
                  <a:gd name="connsiteX37" fmla="*/ 6762 w 10000"/>
                  <a:gd name="connsiteY37" fmla="*/ 2619 h 9026"/>
                  <a:gd name="connsiteX38" fmla="*/ 5559 w 10000"/>
                  <a:gd name="connsiteY38" fmla="*/ 2279 h 9026"/>
                  <a:gd name="connsiteX39" fmla="*/ 5486 w 10000"/>
                  <a:gd name="connsiteY39" fmla="*/ 1864 h 9026"/>
                  <a:gd name="connsiteX0" fmla="*/ 5486 w 10000"/>
                  <a:gd name="connsiteY0" fmla="*/ 2064 h 9326"/>
                  <a:gd name="connsiteX1" fmla="*/ 5892 w 10000"/>
                  <a:gd name="connsiteY1" fmla="*/ 1645 h 9326"/>
                  <a:gd name="connsiteX2" fmla="*/ 6281 w 10000"/>
                  <a:gd name="connsiteY2" fmla="*/ 730 h 9326"/>
                  <a:gd name="connsiteX3" fmla="*/ 5652 w 10000"/>
                  <a:gd name="connsiteY3" fmla="*/ 142 h 9326"/>
                  <a:gd name="connsiteX4" fmla="*/ 3727 w 10000"/>
                  <a:gd name="connsiteY4" fmla="*/ 46 h 9326"/>
                  <a:gd name="connsiteX5" fmla="*/ 3154 w 10000"/>
                  <a:gd name="connsiteY5" fmla="*/ 740 h 9326"/>
                  <a:gd name="connsiteX6" fmla="*/ 3542 w 10000"/>
                  <a:gd name="connsiteY6" fmla="*/ 1664 h 9326"/>
                  <a:gd name="connsiteX7" fmla="*/ 3875 w 10000"/>
                  <a:gd name="connsiteY7" fmla="*/ 2064 h 9326"/>
                  <a:gd name="connsiteX8" fmla="*/ 3727 w 10000"/>
                  <a:gd name="connsiteY8" fmla="*/ 2549 h 9326"/>
                  <a:gd name="connsiteX9" fmla="*/ 2599 w 10000"/>
                  <a:gd name="connsiteY9" fmla="*/ 2969 h 9326"/>
                  <a:gd name="connsiteX10" fmla="*/ 896 w 10000"/>
                  <a:gd name="connsiteY10" fmla="*/ 3671 h 9326"/>
                  <a:gd name="connsiteX11" fmla="*/ 8 w 10000"/>
                  <a:gd name="connsiteY11" fmla="*/ 6015 h 9326"/>
                  <a:gd name="connsiteX12" fmla="*/ 415 w 10000"/>
                  <a:gd name="connsiteY12" fmla="*/ 8099 h 9326"/>
                  <a:gd name="connsiteX13" fmla="*/ 45 w 10000"/>
                  <a:gd name="connsiteY13" fmla="*/ 8792 h 9326"/>
                  <a:gd name="connsiteX14" fmla="*/ 712 w 10000"/>
                  <a:gd name="connsiteY14" fmla="*/ 8973 h 9326"/>
                  <a:gd name="connsiteX15" fmla="*/ 1267 w 10000"/>
                  <a:gd name="connsiteY15" fmla="*/ 8670 h 9326"/>
                  <a:gd name="connsiteX16" fmla="*/ 1304 w 10000"/>
                  <a:gd name="connsiteY16" fmla="*/ 8206 h 9326"/>
                  <a:gd name="connsiteX17" fmla="*/ 1340 w 10000"/>
                  <a:gd name="connsiteY17" fmla="*/ 6093 h 9326"/>
                  <a:gd name="connsiteX18" fmla="*/ 1767 w 10000"/>
                  <a:gd name="connsiteY18" fmla="*/ 4669 h 9326"/>
                  <a:gd name="connsiteX19" fmla="*/ 2432 w 10000"/>
                  <a:gd name="connsiteY19" fmla="*/ 5813 h 9326"/>
                  <a:gd name="connsiteX20" fmla="*/ 2377 w 10000"/>
                  <a:gd name="connsiteY20" fmla="*/ 7156 h 9326"/>
                  <a:gd name="connsiteX21" fmla="*/ 1785 w 10000"/>
                  <a:gd name="connsiteY21" fmla="*/ 8420 h 9326"/>
                  <a:gd name="connsiteX22" fmla="*/ 2189 w 10000"/>
                  <a:gd name="connsiteY22" fmla="*/ 9288 h 9326"/>
                  <a:gd name="connsiteX23" fmla="*/ 4837 w 10000"/>
                  <a:gd name="connsiteY23" fmla="*/ 9116 h 9326"/>
                  <a:gd name="connsiteX24" fmla="*/ 8334 w 10000"/>
                  <a:gd name="connsiteY24" fmla="*/ 8605 h 9326"/>
                  <a:gd name="connsiteX25" fmla="*/ 7539 w 10000"/>
                  <a:gd name="connsiteY25" fmla="*/ 7291 h 9326"/>
                  <a:gd name="connsiteX26" fmla="*/ 7372 w 10000"/>
                  <a:gd name="connsiteY26" fmla="*/ 5770 h 9326"/>
                  <a:gd name="connsiteX27" fmla="*/ 7872 w 10000"/>
                  <a:gd name="connsiteY27" fmla="*/ 4733 h 9326"/>
                  <a:gd name="connsiteX28" fmla="*/ 8445 w 10000"/>
                  <a:gd name="connsiteY28" fmla="*/ 6322 h 9326"/>
                  <a:gd name="connsiteX29" fmla="*/ 8815 w 10000"/>
                  <a:gd name="connsiteY29" fmla="*/ 8261 h 9326"/>
                  <a:gd name="connsiteX30" fmla="*/ 8704 w 10000"/>
                  <a:gd name="connsiteY30" fmla="*/ 8811 h 9326"/>
                  <a:gd name="connsiteX31" fmla="*/ 9630 w 10000"/>
                  <a:gd name="connsiteY31" fmla="*/ 9059 h 9326"/>
                  <a:gd name="connsiteX32" fmla="*/ 10000 w 10000"/>
                  <a:gd name="connsiteY32" fmla="*/ 8777 h 9326"/>
                  <a:gd name="connsiteX33" fmla="*/ 9741 w 10000"/>
                  <a:gd name="connsiteY33" fmla="*/ 8243 h 9326"/>
                  <a:gd name="connsiteX34" fmla="*/ 9741 w 10000"/>
                  <a:gd name="connsiteY34" fmla="*/ 5898 h 9326"/>
                  <a:gd name="connsiteX35" fmla="*/ 8482 w 10000"/>
                  <a:gd name="connsiteY35" fmla="*/ 3565 h 9326"/>
                  <a:gd name="connsiteX36" fmla="*/ 6762 w 10000"/>
                  <a:gd name="connsiteY36" fmla="*/ 2901 h 9326"/>
                  <a:gd name="connsiteX37" fmla="*/ 5559 w 10000"/>
                  <a:gd name="connsiteY37" fmla="*/ 2524 h 9326"/>
                  <a:gd name="connsiteX38" fmla="*/ 5486 w 10000"/>
                  <a:gd name="connsiteY38" fmla="*/ 2064 h 9326"/>
                  <a:gd name="connsiteX0" fmla="*/ 5486 w 10000"/>
                  <a:gd name="connsiteY0" fmla="*/ 2213 h 9775"/>
                  <a:gd name="connsiteX1" fmla="*/ 5892 w 10000"/>
                  <a:gd name="connsiteY1" fmla="*/ 1764 h 9775"/>
                  <a:gd name="connsiteX2" fmla="*/ 6281 w 10000"/>
                  <a:gd name="connsiteY2" fmla="*/ 783 h 9775"/>
                  <a:gd name="connsiteX3" fmla="*/ 5652 w 10000"/>
                  <a:gd name="connsiteY3" fmla="*/ 152 h 9775"/>
                  <a:gd name="connsiteX4" fmla="*/ 3727 w 10000"/>
                  <a:gd name="connsiteY4" fmla="*/ 49 h 9775"/>
                  <a:gd name="connsiteX5" fmla="*/ 3154 w 10000"/>
                  <a:gd name="connsiteY5" fmla="*/ 793 h 9775"/>
                  <a:gd name="connsiteX6" fmla="*/ 3542 w 10000"/>
                  <a:gd name="connsiteY6" fmla="*/ 1784 h 9775"/>
                  <a:gd name="connsiteX7" fmla="*/ 3875 w 10000"/>
                  <a:gd name="connsiteY7" fmla="*/ 2213 h 9775"/>
                  <a:gd name="connsiteX8" fmla="*/ 3727 w 10000"/>
                  <a:gd name="connsiteY8" fmla="*/ 2733 h 9775"/>
                  <a:gd name="connsiteX9" fmla="*/ 2599 w 10000"/>
                  <a:gd name="connsiteY9" fmla="*/ 3184 h 9775"/>
                  <a:gd name="connsiteX10" fmla="*/ 896 w 10000"/>
                  <a:gd name="connsiteY10" fmla="*/ 3936 h 9775"/>
                  <a:gd name="connsiteX11" fmla="*/ 8 w 10000"/>
                  <a:gd name="connsiteY11" fmla="*/ 6450 h 9775"/>
                  <a:gd name="connsiteX12" fmla="*/ 415 w 10000"/>
                  <a:gd name="connsiteY12" fmla="*/ 8684 h 9775"/>
                  <a:gd name="connsiteX13" fmla="*/ 45 w 10000"/>
                  <a:gd name="connsiteY13" fmla="*/ 9427 h 9775"/>
                  <a:gd name="connsiteX14" fmla="*/ 712 w 10000"/>
                  <a:gd name="connsiteY14" fmla="*/ 9621 h 9775"/>
                  <a:gd name="connsiteX15" fmla="*/ 1267 w 10000"/>
                  <a:gd name="connsiteY15" fmla="*/ 9297 h 9775"/>
                  <a:gd name="connsiteX16" fmla="*/ 1304 w 10000"/>
                  <a:gd name="connsiteY16" fmla="*/ 8799 h 9775"/>
                  <a:gd name="connsiteX17" fmla="*/ 1340 w 10000"/>
                  <a:gd name="connsiteY17" fmla="*/ 6533 h 9775"/>
                  <a:gd name="connsiteX18" fmla="*/ 1767 w 10000"/>
                  <a:gd name="connsiteY18" fmla="*/ 5006 h 9775"/>
                  <a:gd name="connsiteX19" fmla="*/ 2432 w 10000"/>
                  <a:gd name="connsiteY19" fmla="*/ 6233 h 9775"/>
                  <a:gd name="connsiteX20" fmla="*/ 2377 w 10000"/>
                  <a:gd name="connsiteY20" fmla="*/ 7673 h 9775"/>
                  <a:gd name="connsiteX21" fmla="*/ 1785 w 10000"/>
                  <a:gd name="connsiteY21" fmla="*/ 9029 h 9775"/>
                  <a:gd name="connsiteX22" fmla="*/ 4837 w 10000"/>
                  <a:gd name="connsiteY22" fmla="*/ 9775 h 9775"/>
                  <a:gd name="connsiteX23" fmla="*/ 8334 w 10000"/>
                  <a:gd name="connsiteY23" fmla="*/ 9227 h 9775"/>
                  <a:gd name="connsiteX24" fmla="*/ 7539 w 10000"/>
                  <a:gd name="connsiteY24" fmla="*/ 7818 h 9775"/>
                  <a:gd name="connsiteX25" fmla="*/ 7372 w 10000"/>
                  <a:gd name="connsiteY25" fmla="*/ 6187 h 9775"/>
                  <a:gd name="connsiteX26" fmla="*/ 7872 w 10000"/>
                  <a:gd name="connsiteY26" fmla="*/ 5075 h 9775"/>
                  <a:gd name="connsiteX27" fmla="*/ 8445 w 10000"/>
                  <a:gd name="connsiteY27" fmla="*/ 6779 h 9775"/>
                  <a:gd name="connsiteX28" fmla="*/ 8815 w 10000"/>
                  <a:gd name="connsiteY28" fmla="*/ 8858 h 9775"/>
                  <a:gd name="connsiteX29" fmla="*/ 8704 w 10000"/>
                  <a:gd name="connsiteY29" fmla="*/ 9448 h 9775"/>
                  <a:gd name="connsiteX30" fmla="*/ 9630 w 10000"/>
                  <a:gd name="connsiteY30" fmla="*/ 9714 h 9775"/>
                  <a:gd name="connsiteX31" fmla="*/ 10000 w 10000"/>
                  <a:gd name="connsiteY31" fmla="*/ 9411 h 9775"/>
                  <a:gd name="connsiteX32" fmla="*/ 9741 w 10000"/>
                  <a:gd name="connsiteY32" fmla="*/ 8839 h 9775"/>
                  <a:gd name="connsiteX33" fmla="*/ 9741 w 10000"/>
                  <a:gd name="connsiteY33" fmla="*/ 6324 h 9775"/>
                  <a:gd name="connsiteX34" fmla="*/ 8482 w 10000"/>
                  <a:gd name="connsiteY34" fmla="*/ 3823 h 9775"/>
                  <a:gd name="connsiteX35" fmla="*/ 6762 w 10000"/>
                  <a:gd name="connsiteY35" fmla="*/ 3111 h 9775"/>
                  <a:gd name="connsiteX36" fmla="*/ 5559 w 10000"/>
                  <a:gd name="connsiteY36" fmla="*/ 2706 h 9775"/>
                  <a:gd name="connsiteX37" fmla="*/ 5486 w 10000"/>
                  <a:gd name="connsiteY37" fmla="*/ 2213 h 9775"/>
                  <a:gd name="connsiteX0" fmla="*/ 5486 w 10000"/>
                  <a:gd name="connsiteY0" fmla="*/ 2264 h 10002"/>
                  <a:gd name="connsiteX1" fmla="*/ 5892 w 10000"/>
                  <a:gd name="connsiteY1" fmla="*/ 1805 h 10002"/>
                  <a:gd name="connsiteX2" fmla="*/ 6281 w 10000"/>
                  <a:gd name="connsiteY2" fmla="*/ 801 h 10002"/>
                  <a:gd name="connsiteX3" fmla="*/ 5652 w 10000"/>
                  <a:gd name="connsiteY3" fmla="*/ 155 h 10002"/>
                  <a:gd name="connsiteX4" fmla="*/ 3727 w 10000"/>
                  <a:gd name="connsiteY4" fmla="*/ 50 h 10002"/>
                  <a:gd name="connsiteX5" fmla="*/ 3154 w 10000"/>
                  <a:gd name="connsiteY5" fmla="*/ 811 h 10002"/>
                  <a:gd name="connsiteX6" fmla="*/ 3542 w 10000"/>
                  <a:gd name="connsiteY6" fmla="*/ 1825 h 10002"/>
                  <a:gd name="connsiteX7" fmla="*/ 3875 w 10000"/>
                  <a:gd name="connsiteY7" fmla="*/ 2264 h 10002"/>
                  <a:gd name="connsiteX8" fmla="*/ 3727 w 10000"/>
                  <a:gd name="connsiteY8" fmla="*/ 2796 h 10002"/>
                  <a:gd name="connsiteX9" fmla="*/ 2599 w 10000"/>
                  <a:gd name="connsiteY9" fmla="*/ 3257 h 10002"/>
                  <a:gd name="connsiteX10" fmla="*/ 896 w 10000"/>
                  <a:gd name="connsiteY10" fmla="*/ 4027 h 10002"/>
                  <a:gd name="connsiteX11" fmla="*/ 8 w 10000"/>
                  <a:gd name="connsiteY11" fmla="*/ 6598 h 10002"/>
                  <a:gd name="connsiteX12" fmla="*/ 415 w 10000"/>
                  <a:gd name="connsiteY12" fmla="*/ 8884 h 10002"/>
                  <a:gd name="connsiteX13" fmla="*/ 45 w 10000"/>
                  <a:gd name="connsiteY13" fmla="*/ 9644 h 10002"/>
                  <a:gd name="connsiteX14" fmla="*/ 712 w 10000"/>
                  <a:gd name="connsiteY14" fmla="*/ 9842 h 10002"/>
                  <a:gd name="connsiteX15" fmla="*/ 1267 w 10000"/>
                  <a:gd name="connsiteY15" fmla="*/ 9511 h 10002"/>
                  <a:gd name="connsiteX16" fmla="*/ 1304 w 10000"/>
                  <a:gd name="connsiteY16" fmla="*/ 9002 h 10002"/>
                  <a:gd name="connsiteX17" fmla="*/ 1340 w 10000"/>
                  <a:gd name="connsiteY17" fmla="*/ 6683 h 10002"/>
                  <a:gd name="connsiteX18" fmla="*/ 1767 w 10000"/>
                  <a:gd name="connsiteY18" fmla="*/ 5121 h 10002"/>
                  <a:gd name="connsiteX19" fmla="*/ 2432 w 10000"/>
                  <a:gd name="connsiteY19" fmla="*/ 6376 h 10002"/>
                  <a:gd name="connsiteX20" fmla="*/ 2377 w 10000"/>
                  <a:gd name="connsiteY20" fmla="*/ 7850 h 10002"/>
                  <a:gd name="connsiteX21" fmla="*/ 1989 w 10000"/>
                  <a:gd name="connsiteY21" fmla="*/ 9559 h 10002"/>
                  <a:gd name="connsiteX22" fmla="*/ 4837 w 10000"/>
                  <a:gd name="connsiteY22" fmla="*/ 10000 h 10002"/>
                  <a:gd name="connsiteX23" fmla="*/ 8334 w 10000"/>
                  <a:gd name="connsiteY23" fmla="*/ 9439 h 10002"/>
                  <a:gd name="connsiteX24" fmla="*/ 7539 w 10000"/>
                  <a:gd name="connsiteY24" fmla="*/ 7998 h 10002"/>
                  <a:gd name="connsiteX25" fmla="*/ 7372 w 10000"/>
                  <a:gd name="connsiteY25" fmla="*/ 6329 h 10002"/>
                  <a:gd name="connsiteX26" fmla="*/ 7872 w 10000"/>
                  <a:gd name="connsiteY26" fmla="*/ 5192 h 10002"/>
                  <a:gd name="connsiteX27" fmla="*/ 8445 w 10000"/>
                  <a:gd name="connsiteY27" fmla="*/ 6935 h 10002"/>
                  <a:gd name="connsiteX28" fmla="*/ 8815 w 10000"/>
                  <a:gd name="connsiteY28" fmla="*/ 9062 h 10002"/>
                  <a:gd name="connsiteX29" fmla="*/ 8704 w 10000"/>
                  <a:gd name="connsiteY29" fmla="*/ 9665 h 10002"/>
                  <a:gd name="connsiteX30" fmla="*/ 9630 w 10000"/>
                  <a:gd name="connsiteY30" fmla="*/ 9938 h 10002"/>
                  <a:gd name="connsiteX31" fmla="*/ 10000 w 10000"/>
                  <a:gd name="connsiteY31" fmla="*/ 9628 h 10002"/>
                  <a:gd name="connsiteX32" fmla="*/ 9741 w 10000"/>
                  <a:gd name="connsiteY32" fmla="*/ 9042 h 10002"/>
                  <a:gd name="connsiteX33" fmla="*/ 9741 w 10000"/>
                  <a:gd name="connsiteY33" fmla="*/ 6470 h 10002"/>
                  <a:gd name="connsiteX34" fmla="*/ 8482 w 10000"/>
                  <a:gd name="connsiteY34" fmla="*/ 3911 h 10002"/>
                  <a:gd name="connsiteX35" fmla="*/ 6762 w 10000"/>
                  <a:gd name="connsiteY35" fmla="*/ 3183 h 10002"/>
                  <a:gd name="connsiteX36" fmla="*/ 5559 w 10000"/>
                  <a:gd name="connsiteY36" fmla="*/ 2768 h 10002"/>
                  <a:gd name="connsiteX37" fmla="*/ 5486 w 10000"/>
                  <a:gd name="connsiteY37" fmla="*/ 2264 h 10002"/>
                  <a:gd name="connsiteX0" fmla="*/ 5486 w 10000"/>
                  <a:gd name="connsiteY0" fmla="*/ 2264 h 10000"/>
                  <a:gd name="connsiteX1" fmla="*/ 5892 w 10000"/>
                  <a:gd name="connsiteY1" fmla="*/ 1805 h 10000"/>
                  <a:gd name="connsiteX2" fmla="*/ 6281 w 10000"/>
                  <a:gd name="connsiteY2" fmla="*/ 801 h 10000"/>
                  <a:gd name="connsiteX3" fmla="*/ 5652 w 10000"/>
                  <a:gd name="connsiteY3" fmla="*/ 155 h 10000"/>
                  <a:gd name="connsiteX4" fmla="*/ 3727 w 10000"/>
                  <a:gd name="connsiteY4" fmla="*/ 50 h 10000"/>
                  <a:gd name="connsiteX5" fmla="*/ 3154 w 10000"/>
                  <a:gd name="connsiteY5" fmla="*/ 811 h 10000"/>
                  <a:gd name="connsiteX6" fmla="*/ 3542 w 10000"/>
                  <a:gd name="connsiteY6" fmla="*/ 1825 h 10000"/>
                  <a:gd name="connsiteX7" fmla="*/ 3875 w 10000"/>
                  <a:gd name="connsiteY7" fmla="*/ 2264 h 10000"/>
                  <a:gd name="connsiteX8" fmla="*/ 3727 w 10000"/>
                  <a:gd name="connsiteY8" fmla="*/ 2796 h 10000"/>
                  <a:gd name="connsiteX9" fmla="*/ 2599 w 10000"/>
                  <a:gd name="connsiteY9" fmla="*/ 3257 h 10000"/>
                  <a:gd name="connsiteX10" fmla="*/ 896 w 10000"/>
                  <a:gd name="connsiteY10" fmla="*/ 4027 h 10000"/>
                  <a:gd name="connsiteX11" fmla="*/ 8 w 10000"/>
                  <a:gd name="connsiteY11" fmla="*/ 6598 h 10000"/>
                  <a:gd name="connsiteX12" fmla="*/ 415 w 10000"/>
                  <a:gd name="connsiteY12" fmla="*/ 8884 h 10000"/>
                  <a:gd name="connsiteX13" fmla="*/ 45 w 10000"/>
                  <a:gd name="connsiteY13" fmla="*/ 9644 h 10000"/>
                  <a:gd name="connsiteX14" fmla="*/ 712 w 10000"/>
                  <a:gd name="connsiteY14" fmla="*/ 9842 h 10000"/>
                  <a:gd name="connsiteX15" fmla="*/ 1267 w 10000"/>
                  <a:gd name="connsiteY15" fmla="*/ 9511 h 10000"/>
                  <a:gd name="connsiteX16" fmla="*/ 1304 w 10000"/>
                  <a:gd name="connsiteY16" fmla="*/ 9002 h 10000"/>
                  <a:gd name="connsiteX17" fmla="*/ 1340 w 10000"/>
                  <a:gd name="connsiteY17" fmla="*/ 6683 h 10000"/>
                  <a:gd name="connsiteX18" fmla="*/ 1767 w 10000"/>
                  <a:gd name="connsiteY18" fmla="*/ 5121 h 10000"/>
                  <a:gd name="connsiteX19" fmla="*/ 2432 w 10000"/>
                  <a:gd name="connsiteY19" fmla="*/ 6376 h 10000"/>
                  <a:gd name="connsiteX20" fmla="*/ 2377 w 10000"/>
                  <a:gd name="connsiteY20" fmla="*/ 7850 h 10000"/>
                  <a:gd name="connsiteX21" fmla="*/ 1989 w 10000"/>
                  <a:gd name="connsiteY21" fmla="*/ 9559 h 10000"/>
                  <a:gd name="connsiteX22" fmla="*/ 4837 w 10000"/>
                  <a:gd name="connsiteY22" fmla="*/ 10000 h 10000"/>
                  <a:gd name="connsiteX23" fmla="*/ 7967 w 10000"/>
                  <a:gd name="connsiteY23" fmla="*/ 9589 h 10000"/>
                  <a:gd name="connsiteX24" fmla="*/ 7539 w 10000"/>
                  <a:gd name="connsiteY24" fmla="*/ 7998 h 10000"/>
                  <a:gd name="connsiteX25" fmla="*/ 7372 w 10000"/>
                  <a:gd name="connsiteY25" fmla="*/ 6329 h 10000"/>
                  <a:gd name="connsiteX26" fmla="*/ 7872 w 10000"/>
                  <a:gd name="connsiteY26" fmla="*/ 5192 h 10000"/>
                  <a:gd name="connsiteX27" fmla="*/ 8445 w 10000"/>
                  <a:gd name="connsiteY27" fmla="*/ 6935 h 10000"/>
                  <a:gd name="connsiteX28" fmla="*/ 8815 w 10000"/>
                  <a:gd name="connsiteY28" fmla="*/ 9062 h 10000"/>
                  <a:gd name="connsiteX29" fmla="*/ 8704 w 10000"/>
                  <a:gd name="connsiteY29" fmla="*/ 9665 h 10000"/>
                  <a:gd name="connsiteX30" fmla="*/ 9630 w 10000"/>
                  <a:gd name="connsiteY30" fmla="*/ 9938 h 10000"/>
                  <a:gd name="connsiteX31" fmla="*/ 10000 w 10000"/>
                  <a:gd name="connsiteY31" fmla="*/ 9628 h 10000"/>
                  <a:gd name="connsiteX32" fmla="*/ 9741 w 10000"/>
                  <a:gd name="connsiteY32" fmla="*/ 9042 h 10000"/>
                  <a:gd name="connsiteX33" fmla="*/ 9741 w 10000"/>
                  <a:gd name="connsiteY33" fmla="*/ 6470 h 10000"/>
                  <a:gd name="connsiteX34" fmla="*/ 8482 w 10000"/>
                  <a:gd name="connsiteY34" fmla="*/ 3911 h 10000"/>
                  <a:gd name="connsiteX35" fmla="*/ 6762 w 10000"/>
                  <a:gd name="connsiteY35" fmla="*/ 3183 h 10000"/>
                  <a:gd name="connsiteX36" fmla="*/ 5559 w 10000"/>
                  <a:gd name="connsiteY36" fmla="*/ 2768 h 10000"/>
                  <a:gd name="connsiteX37" fmla="*/ 5486 w 10000"/>
                  <a:gd name="connsiteY37" fmla="*/ 226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000" h="10000">
                    <a:moveTo>
                      <a:pt x="5486" y="2264"/>
                    </a:moveTo>
                    <a:cubicBezTo>
                      <a:pt x="5541" y="2106"/>
                      <a:pt x="5763" y="2048"/>
                      <a:pt x="5892" y="1805"/>
                    </a:cubicBezTo>
                    <a:cubicBezTo>
                      <a:pt x="6022" y="1561"/>
                      <a:pt x="6317" y="1073"/>
                      <a:pt x="6281" y="801"/>
                    </a:cubicBezTo>
                    <a:cubicBezTo>
                      <a:pt x="6244" y="527"/>
                      <a:pt x="6077" y="282"/>
                      <a:pt x="5652" y="155"/>
                    </a:cubicBezTo>
                    <a:cubicBezTo>
                      <a:pt x="5226" y="27"/>
                      <a:pt x="4152" y="-59"/>
                      <a:pt x="3727" y="50"/>
                    </a:cubicBezTo>
                    <a:cubicBezTo>
                      <a:pt x="3301" y="155"/>
                      <a:pt x="3190" y="516"/>
                      <a:pt x="3154" y="811"/>
                    </a:cubicBezTo>
                    <a:cubicBezTo>
                      <a:pt x="3117" y="1102"/>
                      <a:pt x="3431" y="1583"/>
                      <a:pt x="3542" y="1825"/>
                    </a:cubicBezTo>
                    <a:cubicBezTo>
                      <a:pt x="3653" y="2069"/>
                      <a:pt x="3839" y="2096"/>
                      <a:pt x="3875" y="2264"/>
                    </a:cubicBezTo>
                    <a:cubicBezTo>
                      <a:pt x="3912" y="2430"/>
                      <a:pt x="3931" y="2635"/>
                      <a:pt x="3727" y="2796"/>
                    </a:cubicBezTo>
                    <a:cubicBezTo>
                      <a:pt x="3524" y="2962"/>
                      <a:pt x="3080" y="3053"/>
                      <a:pt x="2599" y="3257"/>
                    </a:cubicBezTo>
                    <a:cubicBezTo>
                      <a:pt x="2118" y="3460"/>
                      <a:pt x="1322" y="3470"/>
                      <a:pt x="896" y="4027"/>
                    </a:cubicBezTo>
                    <a:cubicBezTo>
                      <a:pt x="471" y="4584"/>
                      <a:pt x="83" y="5796"/>
                      <a:pt x="8" y="6598"/>
                    </a:cubicBezTo>
                    <a:cubicBezTo>
                      <a:pt x="-66" y="7411"/>
                      <a:pt x="415" y="8381"/>
                      <a:pt x="415" y="8884"/>
                    </a:cubicBezTo>
                    <a:cubicBezTo>
                      <a:pt x="415" y="9392"/>
                      <a:pt x="-10" y="9491"/>
                      <a:pt x="45" y="9644"/>
                    </a:cubicBezTo>
                    <a:cubicBezTo>
                      <a:pt x="101" y="9804"/>
                      <a:pt x="508" y="9862"/>
                      <a:pt x="712" y="9842"/>
                    </a:cubicBezTo>
                    <a:cubicBezTo>
                      <a:pt x="915" y="9824"/>
                      <a:pt x="1174" y="9644"/>
                      <a:pt x="1267" y="9511"/>
                    </a:cubicBezTo>
                    <a:cubicBezTo>
                      <a:pt x="1359" y="9376"/>
                      <a:pt x="1285" y="9467"/>
                      <a:pt x="1304" y="9002"/>
                    </a:cubicBezTo>
                    <a:cubicBezTo>
                      <a:pt x="1322" y="8535"/>
                      <a:pt x="1267" y="7323"/>
                      <a:pt x="1340" y="6683"/>
                    </a:cubicBezTo>
                    <a:cubicBezTo>
                      <a:pt x="1415" y="6038"/>
                      <a:pt x="1581" y="5170"/>
                      <a:pt x="1767" y="5121"/>
                    </a:cubicBezTo>
                    <a:cubicBezTo>
                      <a:pt x="1951" y="5071"/>
                      <a:pt x="2339" y="5920"/>
                      <a:pt x="2432" y="6376"/>
                    </a:cubicBezTo>
                    <a:cubicBezTo>
                      <a:pt x="2525" y="6837"/>
                      <a:pt x="2451" y="7320"/>
                      <a:pt x="2377" y="7850"/>
                    </a:cubicBezTo>
                    <a:cubicBezTo>
                      <a:pt x="2303" y="8380"/>
                      <a:pt x="2020" y="9166"/>
                      <a:pt x="1989" y="9559"/>
                    </a:cubicBezTo>
                    <a:cubicBezTo>
                      <a:pt x="2399" y="9917"/>
                      <a:pt x="3841" y="9995"/>
                      <a:pt x="4837" y="10000"/>
                    </a:cubicBezTo>
                    <a:cubicBezTo>
                      <a:pt x="5833" y="10005"/>
                      <a:pt x="7517" y="9923"/>
                      <a:pt x="7967" y="9589"/>
                    </a:cubicBezTo>
                    <a:cubicBezTo>
                      <a:pt x="7838" y="9095"/>
                      <a:pt x="7638" y="8541"/>
                      <a:pt x="7539" y="7998"/>
                    </a:cubicBezTo>
                    <a:cubicBezTo>
                      <a:pt x="7440" y="7455"/>
                      <a:pt x="7317" y="6800"/>
                      <a:pt x="7372" y="6329"/>
                    </a:cubicBezTo>
                    <a:cubicBezTo>
                      <a:pt x="7428" y="5862"/>
                      <a:pt x="7687" y="5091"/>
                      <a:pt x="7872" y="5192"/>
                    </a:cubicBezTo>
                    <a:cubicBezTo>
                      <a:pt x="8057" y="5285"/>
                      <a:pt x="8298" y="6291"/>
                      <a:pt x="8445" y="6935"/>
                    </a:cubicBezTo>
                    <a:cubicBezTo>
                      <a:pt x="8593" y="7579"/>
                      <a:pt x="8779" y="8602"/>
                      <a:pt x="8815" y="9062"/>
                    </a:cubicBezTo>
                    <a:cubicBezTo>
                      <a:pt x="8852" y="9518"/>
                      <a:pt x="8575" y="9518"/>
                      <a:pt x="8704" y="9665"/>
                    </a:cubicBezTo>
                    <a:cubicBezTo>
                      <a:pt x="8834" y="9814"/>
                      <a:pt x="9407" y="9947"/>
                      <a:pt x="9630" y="9938"/>
                    </a:cubicBezTo>
                    <a:cubicBezTo>
                      <a:pt x="9852" y="9928"/>
                      <a:pt x="9981" y="9772"/>
                      <a:pt x="10000" y="9628"/>
                    </a:cubicBezTo>
                    <a:cubicBezTo>
                      <a:pt x="10018" y="9482"/>
                      <a:pt x="9777" y="9569"/>
                      <a:pt x="9741" y="9042"/>
                    </a:cubicBezTo>
                    <a:cubicBezTo>
                      <a:pt x="9704" y="8514"/>
                      <a:pt x="9945" y="7323"/>
                      <a:pt x="9741" y="6470"/>
                    </a:cubicBezTo>
                    <a:cubicBezTo>
                      <a:pt x="9537" y="5612"/>
                      <a:pt x="8982" y="4458"/>
                      <a:pt x="8482" y="3911"/>
                    </a:cubicBezTo>
                    <a:cubicBezTo>
                      <a:pt x="7483" y="3325"/>
                      <a:pt x="7243" y="3366"/>
                      <a:pt x="6762" y="3183"/>
                    </a:cubicBezTo>
                    <a:cubicBezTo>
                      <a:pt x="6281" y="2993"/>
                      <a:pt x="5763" y="2926"/>
                      <a:pt x="5559" y="2768"/>
                    </a:cubicBezTo>
                    <a:cubicBezTo>
                      <a:pt x="5355" y="2614"/>
                      <a:pt x="5430" y="2423"/>
                      <a:pt x="5486" y="226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b="1" ker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>
              <a:xfrm>
                <a:off x="3471845" y="4927676"/>
                <a:ext cx="1014758" cy="782124"/>
              </a:xfrm>
              <a:custGeom>
                <a:avLst/>
                <a:gdLst>
                  <a:gd name="connsiteX0" fmla="*/ 32402 w 689835"/>
                  <a:gd name="connsiteY0" fmla="*/ 442643 h 557214"/>
                  <a:gd name="connsiteX1" fmla="*/ 60538 w 689835"/>
                  <a:gd name="connsiteY1" fmla="*/ 55782 h 557214"/>
                  <a:gd name="connsiteX2" fmla="*/ 686550 w 689835"/>
                  <a:gd name="connsiteY2" fmla="*/ 20613 h 557214"/>
                  <a:gd name="connsiteX3" fmla="*/ 299688 w 689835"/>
                  <a:gd name="connsiteY3" fmla="*/ 231628 h 557214"/>
                  <a:gd name="connsiteX4" fmla="*/ 130876 w 689835"/>
                  <a:gd name="connsiteY4" fmla="*/ 548151 h 557214"/>
                  <a:gd name="connsiteX5" fmla="*/ 32402 w 689835"/>
                  <a:gd name="connsiteY5" fmla="*/ 442643 h 557214"/>
                  <a:gd name="connsiteX0" fmla="*/ 21838 w 700703"/>
                  <a:gd name="connsiteY0" fmla="*/ 450158 h 560228"/>
                  <a:gd name="connsiteX1" fmla="*/ 71406 w 700703"/>
                  <a:gd name="connsiteY1" fmla="*/ 56153 h 560228"/>
                  <a:gd name="connsiteX2" fmla="*/ 697418 w 700703"/>
                  <a:gd name="connsiteY2" fmla="*/ 20984 h 560228"/>
                  <a:gd name="connsiteX3" fmla="*/ 310556 w 700703"/>
                  <a:gd name="connsiteY3" fmla="*/ 231999 h 560228"/>
                  <a:gd name="connsiteX4" fmla="*/ 141744 w 700703"/>
                  <a:gd name="connsiteY4" fmla="*/ 548522 h 560228"/>
                  <a:gd name="connsiteX5" fmla="*/ 21838 w 700703"/>
                  <a:gd name="connsiteY5" fmla="*/ 450158 h 560228"/>
                  <a:gd name="connsiteX0" fmla="*/ 19506 w 698371"/>
                  <a:gd name="connsiteY0" fmla="*/ 450158 h 551791"/>
                  <a:gd name="connsiteX1" fmla="*/ 69074 w 698371"/>
                  <a:gd name="connsiteY1" fmla="*/ 56153 h 551791"/>
                  <a:gd name="connsiteX2" fmla="*/ 695086 w 698371"/>
                  <a:gd name="connsiteY2" fmla="*/ 20984 h 551791"/>
                  <a:gd name="connsiteX3" fmla="*/ 308224 w 698371"/>
                  <a:gd name="connsiteY3" fmla="*/ 231999 h 551791"/>
                  <a:gd name="connsiteX4" fmla="*/ 101312 w 698371"/>
                  <a:gd name="connsiteY4" fmla="*/ 538997 h 551791"/>
                  <a:gd name="connsiteX5" fmla="*/ 19506 w 698371"/>
                  <a:gd name="connsiteY5" fmla="*/ 450158 h 551791"/>
                  <a:gd name="connsiteX0" fmla="*/ 19506 w 697912"/>
                  <a:gd name="connsiteY0" fmla="*/ 451329 h 551810"/>
                  <a:gd name="connsiteX1" fmla="*/ 69074 w 697912"/>
                  <a:gd name="connsiteY1" fmla="*/ 57324 h 551810"/>
                  <a:gd name="connsiteX2" fmla="*/ 695086 w 697912"/>
                  <a:gd name="connsiteY2" fmla="*/ 22155 h 551810"/>
                  <a:gd name="connsiteX3" fmla="*/ 293937 w 697912"/>
                  <a:gd name="connsiteY3" fmla="*/ 249839 h 551810"/>
                  <a:gd name="connsiteX4" fmla="*/ 101312 w 697912"/>
                  <a:gd name="connsiteY4" fmla="*/ 540168 h 551810"/>
                  <a:gd name="connsiteX5" fmla="*/ 19506 w 697912"/>
                  <a:gd name="connsiteY5" fmla="*/ 451329 h 551810"/>
                  <a:gd name="connsiteX0" fmla="*/ 19506 w 697954"/>
                  <a:gd name="connsiteY0" fmla="*/ 451329 h 557670"/>
                  <a:gd name="connsiteX1" fmla="*/ 69074 w 697954"/>
                  <a:gd name="connsiteY1" fmla="*/ 57324 h 557670"/>
                  <a:gd name="connsiteX2" fmla="*/ 695086 w 697954"/>
                  <a:gd name="connsiteY2" fmla="*/ 22155 h 557670"/>
                  <a:gd name="connsiteX3" fmla="*/ 293937 w 697954"/>
                  <a:gd name="connsiteY3" fmla="*/ 249839 h 557670"/>
                  <a:gd name="connsiteX4" fmla="*/ 163115 w 697954"/>
                  <a:gd name="connsiteY4" fmla="*/ 528739 h 557670"/>
                  <a:gd name="connsiteX5" fmla="*/ 101312 w 697954"/>
                  <a:gd name="connsiteY5" fmla="*/ 540168 h 557670"/>
                  <a:gd name="connsiteX6" fmla="*/ 19506 w 697954"/>
                  <a:gd name="connsiteY6" fmla="*/ 451329 h 557670"/>
                  <a:gd name="connsiteX0" fmla="*/ 23320 w 701768"/>
                  <a:gd name="connsiteY0" fmla="*/ 451329 h 541900"/>
                  <a:gd name="connsiteX1" fmla="*/ 72888 w 701768"/>
                  <a:gd name="connsiteY1" fmla="*/ 57324 h 541900"/>
                  <a:gd name="connsiteX2" fmla="*/ 698900 w 701768"/>
                  <a:gd name="connsiteY2" fmla="*/ 22155 h 541900"/>
                  <a:gd name="connsiteX3" fmla="*/ 297751 w 701768"/>
                  <a:gd name="connsiteY3" fmla="*/ 249839 h 541900"/>
                  <a:gd name="connsiteX4" fmla="*/ 166929 w 701768"/>
                  <a:gd name="connsiteY4" fmla="*/ 528739 h 541900"/>
                  <a:gd name="connsiteX5" fmla="*/ 23320 w 701768"/>
                  <a:gd name="connsiteY5" fmla="*/ 451329 h 541900"/>
                  <a:gd name="connsiteX0" fmla="*/ 13113 w 720136"/>
                  <a:gd name="connsiteY0" fmla="*/ 496475 h 556301"/>
                  <a:gd name="connsiteX1" fmla="*/ 91256 w 720136"/>
                  <a:gd name="connsiteY1" fmla="*/ 59607 h 556301"/>
                  <a:gd name="connsiteX2" fmla="*/ 717268 w 720136"/>
                  <a:gd name="connsiteY2" fmla="*/ 24438 h 556301"/>
                  <a:gd name="connsiteX3" fmla="*/ 316119 w 720136"/>
                  <a:gd name="connsiteY3" fmla="*/ 252122 h 556301"/>
                  <a:gd name="connsiteX4" fmla="*/ 185297 w 720136"/>
                  <a:gd name="connsiteY4" fmla="*/ 531022 h 556301"/>
                  <a:gd name="connsiteX5" fmla="*/ 13113 w 720136"/>
                  <a:gd name="connsiteY5" fmla="*/ 496475 h 556301"/>
                  <a:gd name="connsiteX0" fmla="*/ 21323 w 704533"/>
                  <a:gd name="connsiteY0" fmla="*/ 456340 h 543018"/>
                  <a:gd name="connsiteX1" fmla="*/ 75653 w 704533"/>
                  <a:gd name="connsiteY1" fmla="*/ 57572 h 543018"/>
                  <a:gd name="connsiteX2" fmla="*/ 701665 w 704533"/>
                  <a:gd name="connsiteY2" fmla="*/ 22403 h 543018"/>
                  <a:gd name="connsiteX3" fmla="*/ 300516 w 704533"/>
                  <a:gd name="connsiteY3" fmla="*/ 250087 h 543018"/>
                  <a:gd name="connsiteX4" fmla="*/ 169694 w 704533"/>
                  <a:gd name="connsiteY4" fmla="*/ 528987 h 543018"/>
                  <a:gd name="connsiteX5" fmla="*/ 21323 w 704533"/>
                  <a:gd name="connsiteY5" fmla="*/ 456340 h 54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4533" h="543018">
                    <a:moveTo>
                      <a:pt x="21323" y="456340"/>
                    </a:moveTo>
                    <a:cubicBezTo>
                      <a:pt x="5650" y="377771"/>
                      <a:pt x="-37737" y="129895"/>
                      <a:pt x="75653" y="57572"/>
                    </a:cubicBezTo>
                    <a:cubicBezTo>
                      <a:pt x="189043" y="-14751"/>
                      <a:pt x="664188" y="-9683"/>
                      <a:pt x="701665" y="22403"/>
                    </a:cubicBezTo>
                    <a:cubicBezTo>
                      <a:pt x="739142" y="54489"/>
                      <a:pt x="398703" y="165656"/>
                      <a:pt x="300516" y="250087"/>
                    </a:cubicBezTo>
                    <a:cubicBezTo>
                      <a:pt x="202329" y="334518"/>
                      <a:pt x="201798" y="480599"/>
                      <a:pt x="169694" y="528987"/>
                    </a:cubicBezTo>
                    <a:cubicBezTo>
                      <a:pt x="123956" y="562569"/>
                      <a:pt x="36996" y="534909"/>
                      <a:pt x="21323" y="45634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222"/>
              <p:cNvSpPr/>
              <p:nvPr/>
            </p:nvSpPr>
            <p:spPr>
              <a:xfrm>
                <a:off x="3410845" y="3307882"/>
                <a:ext cx="631759" cy="1560714"/>
              </a:xfrm>
              <a:custGeom>
                <a:avLst/>
                <a:gdLst>
                  <a:gd name="connsiteX0" fmla="*/ 416975 w 451560"/>
                  <a:gd name="connsiteY0" fmla="*/ 425866 h 1089257"/>
                  <a:gd name="connsiteX1" fmla="*/ 352681 w 451560"/>
                  <a:gd name="connsiteY1" fmla="*/ 530641 h 1089257"/>
                  <a:gd name="connsiteX2" fmla="*/ 433643 w 451560"/>
                  <a:gd name="connsiteY2" fmla="*/ 694947 h 1089257"/>
                  <a:gd name="connsiteX3" fmla="*/ 421737 w 451560"/>
                  <a:gd name="connsiteY3" fmla="*/ 992604 h 1089257"/>
                  <a:gd name="connsiteX4" fmla="*/ 126462 w 451560"/>
                  <a:gd name="connsiteY4" fmla="*/ 1056897 h 1089257"/>
                  <a:gd name="connsiteX5" fmla="*/ 256 w 451560"/>
                  <a:gd name="connsiteY5" fmla="*/ 518735 h 1089257"/>
                  <a:gd name="connsiteX6" fmla="*/ 102650 w 451560"/>
                  <a:gd name="connsiteY6" fmla="*/ 49629 h 1089257"/>
                  <a:gd name="connsiteX7" fmla="*/ 383637 w 451560"/>
                  <a:gd name="connsiteY7" fmla="*/ 40104 h 1089257"/>
                  <a:gd name="connsiteX8" fmla="*/ 407450 w 451560"/>
                  <a:gd name="connsiteY8" fmla="*/ 282991 h 1089257"/>
                  <a:gd name="connsiteX9" fmla="*/ 333631 w 451560"/>
                  <a:gd name="connsiteY9" fmla="*/ 421104 h 1089257"/>
                  <a:gd name="connsiteX10" fmla="*/ 419356 w 451560"/>
                  <a:gd name="connsiteY10" fmla="*/ 344904 h 1089257"/>
                  <a:gd name="connsiteX11" fmla="*/ 419356 w 451560"/>
                  <a:gd name="connsiteY11" fmla="*/ 344904 h 1089257"/>
                  <a:gd name="connsiteX0" fmla="*/ 416975 w 443792"/>
                  <a:gd name="connsiteY0" fmla="*/ 425866 h 1088408"/>
                  <a:gd name="connsiteX1" fmla="*/ 352681 w 443792"/>
                  <a:gd name="connsiteY1" fmla="*/ 530641 h 1088408"/>
                  <a:gd name="connsiteX2" fmla="*/ 414593 w 443792"/>
                  <a:gd name="connsiteY2" fmla="*/ 723522 h 1088408"/>
                  <a:gd name="connsiteX3" fmla="*/ 421737 w 443792"/>
                  <a:gd name="connsiteY3" fmla="*/ 992604 h 1088408"/>
                  <a:gd name="connsiteX4" fmla="*/ 126462 w 443792"/>
                  <a:gd name="connsiteY4" fmla="*/ 1056897 h 1088408"/>
                  <a:gd name="connsiteX5" fmla="*/ 256 w 443792"/>
                  <a:gd name="connsiteY5" fmla="*/ 518735 h 1088408"/>
                  <a:gd name="connsiteX6" fmla="*/ 102650 w 443792"/>
                  <a:gd name="connsiteY6" fmla="*/ 49629 h 1088408"/>
                  <a:gd name="connsiteX7" fmla="*/ 383637 w 443792"/>
                  <a:gd name="connsiteY7" fmla="*/ 40104 h 1088408"/>
                  <a:gd name="connsiteX8" fmla="*/ 407450 w 443792"/>
                  <a:gd name="connsiteY8" fmla="*/ 282991 h 1088408"/>
                  <a:gd name="connsiteX9" fmla="*/ 333631 w 443792"/>
                  <a:gd name="connsiteY9" fmla="*/ 421104 h 1088408"/>
                  <a:gd name="connsiteX10" fmla="*/ 419356 w 443792"/>
                  <a:gd name="connsiteY10" fmla="*/ 344904 h 1088408"/>
                  <a:gd name="connsiteX11" fmla="*/ 419356 w 443792"/>
                  <a:gd name="connsiteY11" fmla="*/ 344904 h 1088408"/>
                  <a:gd name="connsiteX0" fmla="*/ 416975 w 443792"/>
                  <a:gd name="connsiteY0" fmla="*/ 425866 h 1102631"/>
                  <a:gd name="connsiteX1" fmla="*/ 352681 w 443792"/>
                  <a:gd name="connsiteY1" fmla="*/ 530641 h 1102631"/>
                  <a:gd name="connsiteX2" fmla="*/ 414593 w 443792"/>
                  <a:gd name="connsiteY2" fmla="*/ 723522 h 1102631"/>
                  <a:gd name="connsiteX3" fmla="*/ 421737 w 443792"/>
                  <a:gd name="connsiteY3" fmla="*/ 1035467 h 1102631"/>
                  <a:gd name="connsiteX4" fmla="*/ 126462 w 443792"/>
                  <a:gd name="connsiteY4" fmla="*/ 1056897 h 1102631"/>
                  <a:gd name="connsiteX5" fmla="*/ 256 w 443792"/>
                  <a:gd name="connsiteY5" fmla="*/ 518735 h 1102631"/>
                  <a:gd name="connsiteX6" fmla="*/ 102650 w 443792"/>
                  <a:gd name="connsiteY6" fmla="*/ 49629 h 1102631"/>
                  <a:gd name="connsiteX7" fmla="*/ 383637 w 443792"/>
                  <a:gd name="connsiteY7" fmla="*/ 40104 h 1102631"/>
                  <a:gd name="connsiteX8" fmla="*/ 407450 w 443792"/>
                  <a:gd name="connsiteY8" fmla="*/ 282991 h 1102631"/>
                  <a:gd name="connsiteX9" fmla="*/ 333631 w 443792"/>
                  <a:gd name="connsiteY9" fmla="*/ 421104 h 1102631"/>
                  <a:gd name="connsiteX10" fmla="*/ 419356 w 443792"/>
                  <a:gd name="connsiteY10" fmla="*/ 344904 h 1102631"/>
                  <a:gd name="connsiteX11" fmla="*/ 419356 w 443792"/>
                  <a:gd name="connsiteY11" fmla="*/ 344904 h 1102631"/>
                  <a:gd name="connsiteX0" fmla="*/ 416753 w 443570"/>
                  <a:gd name="connsiteY0" fmla="*/ 424397 h 1101162"/>
                  <a:gd name="connsiteX1" fmla="*/ 352459 w 443570"/>
                  <a:gd name="connsiteY1" fmla="*/ 529172 h 1101162"/>
                  <a:gd name="connsiteX2" fmla="*/ 414371 w 443570"/>
                  <a:gd name="connsiteY2" fmla="*/ 722053 h 1101162"/>
                  <a:gd name="connsiteX3" fmla="*/ 421515 w 443570"/>
                  <a:gd name="connsiteY3" fmla="*/ 1033998 h 1101162"/>
                  <a:gd name="connsiteX4" fmla="*/ 126240 w 443570"/>
                  <a:gd name="connsiteY4" fmla="*/ 1055428 h 1101162"/>
                  <a:gd name="connsiteX5" fmla="*/ 34 w 443570"/>
                  <a:gd name="connsiteY5" fmla="*/ 517266 h 1101162"/>
                  <a:gd name="connsiteX6" fmla="*/ 116715 w 443570"/>
                  <a:gd name="connsiteY6" fmla="*/ 50542 h 1101162"/>
                  <a:gd name="connsiteX7" fmla="*/ 383415 w 443570"/>
                  <a:gd name="connsiteY7" fmla="*/ 38635 h 1101162"/>
                  <a:gd name="connsiteX8" fmla="*/ 407228 w 443570"/>
                  <a:gd name="connsiteY8" fmla="*/ 281522 h 1101162"/>
                  <a:gd name="connsiteX9" fmla="*/ 333409 w 443570"/>
                  <a:gd name="connsiteY9" fmla="*/ 419635 h 1101162"/>
                  <a:gd name="connsiteX10" fmla="*/ 419134 w 443570"/>
                  <a:gd name="connsiteY10" fmla="*/ 343435 h 1101162"/>
                  <a:gd name="connsiteX11" fmla="*/ 419134 w 443570"/>
                  <a:gd name="connsiteY11" fmla="*/ 343435 h 1101162"/>
                  <a:gd name="connsiteX0" fmla="*/ 416748 w 443565"/>
                  <a:gd name="connsiteY0" fmla="*/ 416535 h 1093300"/>
                  <a:gd name="connsiteX1" fmla="*/ 352454 w 443565"/>
                  <a:gd name="connsiteY1" fmla="*/ 521310 h 1093300"/>
                  <a:gd name="connsiteX2" fmla="*/ 414366 w 443565"/>
                  <a:gd name="connsiteY2" fmla="*/ 714191 h 1093300"/>
                  <a:gd name="connsiteX3" fmla="*/ 421510 w 443565"/>
                  <a:gd name="connsiteY3" fmla="*/ 1026136 h 1093300"/>
                  <a:gd name="connsiteX4" fmla="*/ 126235 w 443565"/>
                  <a:gd name="connsiteY4" fmla="*/ 1047566 h 1093300"/>
                  <a:gd name="connsiteX5" fmla="*/ 29 w 443565"/>
                  <a:gd name="connsiteY5" fmla="*/ 509404 h 1093300"/>
                  <a:gd name="connsiteX6" fmla="*/ 116710 w 443565"/>
                  <a:gd name="connsiteY6" fmla="*/ 42680 h 1093300"/>
                  <a:gd name="connsiteX7" fmla="*/ 319116 w 443565"/>
                  <a:gd name="connsiteY7" fmla="*/ 47442 h 1093300"/>
                  <a:gd name="connsiteX8" fmla="*/ 407223 w 443565"/>
                  <a:gd name="connsiteY8" fmla="*/ 273660 h 1093300"/>
                  <a:gd name="connsiteX9" fmla="*/ 333404 w 443565"/>
                  <a:gd name="connsiteY9" fmla="*/ 411773 h 1093300"/>
                  <a:gd name="connsiteX10" fmla="*/ 419129 w 443565"/>
                  <a:gd name="connsiteY10" fmla="*/ 335573 h 1093300"/>
                  <a:gd name="connsiteX11" fmla="*/ 419129 w 443565"/>
                  <a:gd name="connsiteY11" fmla="*/ 335573 h 1093300"/>
                  <a:gd name="connsiteX0" fmla="*/ 392948 w 419765"/>
                  <a:gd name="connsiteY0" fmla="*/ 416875 h 1093293"/>
                  <a:gd name="connsiteX1" fmla="*/ 328654 w 419765"/>
                  <a:gd name="connsiteY1" fmla="*/ 521650 h 1093293"/>
                  <a:gd name="connsiteX2" fmla="*/ 390566 w 419765"/>
                  <a:gd name="connsiteY2" fmla="*/ 714531 h 1093293"/>
                  <a:gd name="connsiteX3" fmla="*/ 397710 w 419765"/>
                  <a:gd name="connsiteY3" fmla="*/ 1026476 h 1093293"/>
                  <a:gd name="connsiteX4" fmla="*/ 102435 w 419765"/>
                  <a:gd name="connsiteY4" fmla="*/ 1047906 h 1093293"/>
                  <a:gd name="connsiteX5" fmla="*/ 41 w 419765"/>
                  <a:gd name="connsiteY5" fmla="*/ 514506 h 1093293"/>
                  <a:gd name="connsiteX6" fmla="*/ 92910 w 419765"/>
                  <a:gd name="connsiteY6" fmla="*/ 43020 h 1093293"/>
                  <a:gd name="connsiteX7" fmla="*/ 295316 w 419765"/>
                  <a:gd name="connsiteY7" fmla="*/ 47782 h 1093293"/>
                  <a:gd name="connsiteX8" fmla="*/ 383423 w 419765"/>
                  <a:gd name="connsiteY8" fmla="*/ 274000 h 1093293"/>
                  <a:gd name="connsiteX9" fmla="*/ 309604 w 419765"/>
                  <a:gd name="connsiteY9" fmla="*/ 412113 h 1093293"/>
                  <a:gd name="connsiteX10" fmla="*/ 395329 w 419765"/>
                  <a:gd name="connsiteY10" fmla="*/ 335913 h 1093293"/>
                  <a:gd name="connsiteX11" fmla="*/ 395329 w 419765"/>
                  <a:gd name="connsiteY11" fmla="*/ 335913 h 1093293"/>
                  <a:gd name="connsiteX0" fmla="*/ 409607 w 436424"/>
                  <a:gd name="connsiteY0" fmla="*/ 418927 h 1093265"/>
                  <a:gd name="connsiteX1" fmla="*/ 345313 w 436424"/>
                  <a:gd name="connsiteY1" fmla="*/ 523702 h 1093265"/>
                  <a:gd name="connsiteX2" fmla="*/ 407225 w 436424"/>
                  <a:gd name="connsiteY2" fmla="*/ 716583 h 1093265"/>
                  <a:gd name="connsiteX3" fmla="*/ 414369 w 436424"/>
                  <a:gd name="connsiteY3" fmla="*/ 1028528 h 1093265"/>
                  <a:gd name="connsiteX4" fmla="*/ 119094 w 436424"/>
                  <a:gd name="connsiteY4" fmla="*/ 1049958 h 1093265"/>
                  <a:gd name="connsiteX5" fmla="*/ 31 w 436424"/>
                  <a:gd name="connsiteY5" fmla="*/ 545133 h 1093265"/>
                  <a:gd name="connsiteX6" fmla="*/ 109569 w 436424"/>
                  <a:gd name="connsiteY6" fmla="*/ 45072 h 1093265"/>
                  <a:gd name="connsiteX7" fmla="*/ 311975 w 436424"/>
                  <a:gd name="connsiteY7" fmla="*/ 49834 h 1093265"/>
                  <a:gd name="connsiteX8" fmla="*/ 400082 w 436424"/>
                  <a:gd name="connsiteY8" fmla="*/ 276052 h 1093265"/>
                  <a:gd name="connsiteX9" fmla="*/ 326263 w 436424"/>
                  <a:gd name="connsiteY9" fmla="*/ 414165 h 1093265"/>
                  <a:gd name="connsiteX10" fmla="*/ 411988 w 436424"/>
                  <a:gd name="connsiteY10" fmla="*/ 337965 h 1093265"/>
                  <a:gd name="connsiteX11" fmla="*/ 411988 w 436424"/>
                  <a:gd name="connsiteY11" fmla="*/ 337965 h 1093265"/>
                  <a:gd name="connsiteX0" fmla="*/ 409845 w 438777"/>
                  <a:gd name="connsiteY0" fmla="*/ 418927 h 1096697"/>
                  <a:gd name="connsiteX1" fmla="*/ 345551 w 438777"/>
                  <a:gd name="connsiteY1" fmla="*/ 523702 h 1096697"/>
                  <a:gd name="connsiteX2" fmla="*/ 407463 w 438777"/>
                  <a:gd name="connsiteY2" fmla="*/ 716583 h 1096697"/>
                  <a:gd name="connsiteX3" fmla="*/ 414607 w 438777"/>
                  <a:gd name="connsiteY3" fmla="*/ 1028528 h 1096697"/>
                  <a:gd name="connsiteX4" fmla="*/ 90757 w 438777"/>
                  <a:gd name="connsiteY4" fmla="*/ 1054721 h 1096697"/>
                  <a:gd name="connsiteX5" fmla="*/ 269 w 438777"/>
                  <a:gd name="connsiteY5" fmla="*/ 545133 h 1096697"/>
                  <a:gd name="connsiteX6" fmla="*/ 109807 w 438777"/>
                  <a:gd name="connsiteY6" fmla="*/ 45072 h 1096697"/>
                  <a:gd name="connsiteX7" fmla="*/ 312213 w 438777"/>
                  <a:gd name="connsiteY7" fmla="*/ 49834 h 1096697"/>
                  <a:gd name="connsiteX8" fmla="*/ 400320 w 438777"/>
                  <a:gd name="connsiteY8" fmla="*/ 276052 h 1096697"/>
                  <a:gd name="connsiteX9" fmla="*/ 326501 w 438777"/>
                  <a:gd name="connsiteY9" fmla="*/ 414165 h 1096697"/>
                  <a:gd name="connsiteX10" fmla="*/ 412226 w 438777"/>
                  <a:gd name="connsiteY10" fmla="*/ 337965 h 1096697"/>
                  <a:gd name="connsiteX11" fmla="*/ 412226 w 438777"/>
                  <a:gd name="connsiteY11" fmla="*/ 337965 h 1096697"/>
                  <a:gd name="connsiteX0" fmla="*/ 411199 w 440131"/>
                  <a:gd name="connsiteY0" fmla="*/ 404972 h 1082742"/>
                  <a:gd name="connsiteX1" fmla="*/ 346905 w 440131"/>
                  <a:gd name="connsiteY1" fmla="*/ 509747 h 1082742"/>
                  <a:gd name="connsiteX2" fmla="*/ 408817 w 440131"/>
                  <a:gd name="connsiteY2" fmla="*/ 702628 h 1082742"/>
                  <a:gd name="connsiteX3" fmla="*/ 415961 w 440131"/>
                  <a:gd name="connsiteY3" fmla="*/ 1014573 h 1082742"/>
                  <a:gd name="connsiteX4" fmla="*/ 92111 w 440131"/>
                  <a:gd name="connsiteY4" fmla="*/ 1040766 h 1082742"/>
                  <a:gd name="connsiteX5" fmla="*/ 1623 w 440131"/>
                  <a:gd name="connsiteY5" fmla="*/ 531178 h 1082742"/>
                  <a:gd name="connsiteX6" fmla="*/ 56392 w 440131"/>
                  <a:gd name="connsiteY6" fmla="*/ 52549 h 1082742"/>
                  <a:gd name="connsiteX7" fmla="*/ 313567 w 440131"/>
                  <a:gd name="connsiteY7" fmla="*/ 35879 h 1082742"/>
                  <a:gd name="connsiteX8" fmla="*/ 401674 w 440131"/>
                  <a:gd name="connsiteY8" fmla="*/ 262097 h 1082742"/>
                  <a:gd name="connsiteX9" fmla="*/ 327855 w 440131"/>
                  <a:gd name="connsiteY9" fmla="*/ 400210 h 1082742"/>
                  <a:gd name="connsiteX10" fmla="*/ 413580 w 440131"/>
                  <a:gd name="connsiteY10" fmla="*/ 324010 h 1082742"/>
                  <a:gd name="connsiteX11" fmla="*/ 413580 w 440131"/>
                  <a:gd name="connsiteY11" fmla="*/ 324010 h 1082742"/>
                  <a:gd name="connsiteX0" fmla="*/ 409673 w 438605"/>
                  <a:gd name="connsiteY0" fmla="*/ 404972 h 1082742"/>
                  <a:gd name="connsiteX1" fmla="*/ 345379 w 438605"/>
                  <a:gd name="connsiteY1" fmla="*/ 509747 h 1082742"/>
                  <a:gd name="connsiteX2" fmla="*/ 407291 w 438605"/>
                  <a:gd name="connsiteY2" fmla="*/ 702628 h 1082742"/>
                  <a:gd name="connsiteX3" fmla="*/ 414435 w 438605"/>
                  <a:gd name="connsiteY3" fmla="*/ 1014573 h 1082742"/>
                  <a:gd name="connsiteX4" fmla="*/ 90585 w 438605"/>
                  <a:gd name="connsiteY4" fmla="*/ 1040766 h 1082742"/>
                  <a:gd name="connsiteX5" fmla="*/ 97 w 438605"/>
                  <a:gd name="connsiteY5" fmla="*/ 531178 h 1082742"/>
                  <a:gd name="connsiteX6" fmla="*/ 78679 w 438605"/>
                  <a:gd name="connsiteY6" fmla="*/ 52549 h 1082742"/>
                  <a:gd name="connsiteX7" fmla="*/ 312041 w 438605"/>
                  <a:gd name="connsiteY7" fmla="*/ 35879 h 1082742"/>
                  <a:gd name="connsiteX8" fmla="*/ 400148 w 438605"/>
                  <a:gd name="connsiteY8" fmla="*/ 262097 h 1082742"/>
                  <a:gd name="connsiteX9" fmla="*/ 326329 w 438605"/>
                  <a:gd name="connsiteY9" fmla="*/ 400210 h 1082742"/>
                  <a:gd name="connsiteX10" fmla="*/ 412054 w 438605"/>
                  <a:gd name="connsiteY10" fmla="*/ 324010 h 1082742"/>
                  <a:gd name="connsiteX11" fmla="*/ 412054 w 438605"/>
                  <a:gd name="connsiteY11" fmla="*/ 324010 h 1082742"/>
                  <a:gd name="connsiteX0" fmla="*/ 409690 w 438622"/>
                  <a:gd name="connsiteY0" fmla="*/ 404972 h 1082742"/>
                  <a:gd name="connsiteX1" fmla="*/ 345396 w 438622"/>
                  <a:gd name="connsiteY1" fmla="*/ 509747 h 1082742"/>
                  <a:gd name="connsiteX2" fmla="*/ 407308 w 438622"/>
                  <a:gd name="connsiteY2" fmla="*/ 702628 h 1082742"/>
                  <a:gd name="connsiteX3" fmla="*/ 414452 w 438622"/>
                  <a:gd name="connsiteY3" fmla="*/ 1014573 h 1082742"/>
                  <a:gd name="connsiteX4" fmla="*/ 90602 w 438622"/>
                  <a:gd name="connsiteY4" fmla="*/ 1040766 h 1082742"/>
                  <a:gd name="connsiteX5" fmla="*/ 114 w 438622"/>
                  <a:gd name="connsiteY5" fmla="*/ 531178 h 1082742"/>
                  <a:gd name="connsiteX6" fmla="*/ 78696 w 438622"/>
                  <a:gd name="connsiteY6" fmla="*/ 52549 h 1082742"/>
                  <a:gd name="connsiteX7" fmla="*/ 340633 w 438622"/>
                  <a:gd name="connsiteY7" fmla="*/ 35879 h 1082742"/>
                  <a:gd name="connsiteX8" fmla="*/ 400165 w 438622"/>
                  <a:gd name="connsiteY8" fmla="*/ 262097 h 1082742"/>
                  <a:gd name="connsiteX9" fmla="*/ 326346 w 438622"/>
                  <a:gd name="connsiteY9" fmla="*/ 400210 h 1082742"/>
                  <a:gd name="connsiteX10" fmla="*/ 412071 w 438622"/>
                  <a:gd name="connsiteY10" fmla="*/ 324010 h 1082742"/>
                  <a:gd name="connsiteX11" fmla="*/ 412071 w 438622"/>
                  <a:gd name="connsiteY11" fmla="*/ 324010 h 1082742"/>
                  <a:gd name="connsiteX0" fmla="*/ 409690 w 438622"/>
                  <a:gd name="connsiteY0" fmla="*/ 405813 h 1083583"/>
                  <a:gd name="connsiteX1" fmla="*/ 345396 w 438622"/>
                  <a:gd name="connsiteY1" fmla="*/ 510588 h 1083583"/>
                  <a:gd name="connsiteX2" fmla="*/ 407308 w 438622"/>
                  <a:gd name="connsiteY2" fmla="*/ 703469 h 1083583"/>
                  <a:gd name="connsiteX3" fmla="*/ 414452 w 438622"/>
                  <a:gd name="connsiteY3" fmla="*/ 1015414 h 1083583"/>
                  <a:gd name="connsiteX4" fmla="*/ 90602 w 438622"/>
                  <a:gd name="connsiteY4" fmla="*/ 1041607 h 1083583"/>
                  <a:gd name="connsiteX5" fmla="*/ 114 w 438622"/>
                  <a:gd name="connsiteY5" fmla="*/ 532019 h 1083583"/>
                  <a:gd name="connsiteX6" fmla="*/ 78696 w 438622"/>
                  <a:gd name="connsiteY6" fmla="*/ 53390 h 1083583"/>
                  <a:gd name="connsiteX7" fmla="*/ 340633 w 438622"/>
                  <a:gd name="connsiteY7" fmla="*/ 36720 h 1083583"/>
                  <a:gd name="connsiteX8" fmla="*/ 378733 w 438622"/>
                  <a:gd name="connsiteY8" fmla="*/ 277226 h 1083583"/>
                  <a:gd name="connsiteX9" fmla="*/ 326346 w 438622"/>
                  <a:gd name="connsiteY9" fmla="*/ 401051 h 1083583"/>
                  <a:gd name="connsiteX10" fmla="*/ 412071 w 438622"/>
                  <a:gd name="connsiteY10" fmla="*/ 324851 h 1083583"/>
                  <a:gd name="connsiteX11" fmla="*/ 412071 w 438622"/>
                  <a:gd name="connsiteY11" fmla="*/ 324851 h 108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8622" h="1083583">
                    <a:moveTo>
                      <a:pt x="409690" y="405813"/>
                    </a:moveTo>
                    <a:cubicBezTo>
                      <a:pt x="376154" y="435777"/>
                      <a:pt x="345793" y="460979"/>
                      <a:pt x="345396" y="510588"/>
                    </a:cubicBezTo>
                    <a:cubicBezTo>
                      <a:pt x="344999" y="560197"/>
                      <a:pt x="395799" y="619331"/>
                      <a:pt x="407308" y="703469"/>
                    </a:cubicBezTo>
                    <a:cubicBezTo>
                      <a:pt x="418817" y="787607"/>
                      <a:pt x="467236" y="959058"/>
                      <a:pt x="414452" y="1015414"/>
                    </a:cubicBezTo>
                    <a:cubicBezTo>
                      <a:pt x="361668" y="1071770"/>
                      <a:pt x="159658" y="1122173"/>
                      <a:pt x="90602" y="1041607"/>
                    </a:cubicBezTo>
                    <a:cubicBezTo>
                      <a:pt x="21546" y="961041"/>
                      <a:pt x="2098" y="696722"/>
                      <a:pt x="114" y="532019"/>
                    </a:cubicBezTo>
                    <a:cubicBezTo>
                      <a:pt x="-1870" y="367316"/>
                      <a:pt x="21943" y="135940"/>
                      <a:pt x="78696" y="53390"/>
                    </a:cubicBezTo>
                    <a:cubicBezTo>
                      <a:pt x="135449" y="-29160"/>
                      <a:pt x="290627" y="-586"/>
                      <a:pt x="340633" y="36720"/>
                    </a:cubicBezTo>
                    <a:cubicBezTo>
                      <a:pt x="390639" y="74026"/>
                      <a:pt x="381114" y="216504"/>
                      <a:pt x="378733" y="277226"/>
                    </a:cubicBezTo>
                    <a:cubicBezTo>
                      <a:pt x="376352" y="337948"/>
                      <a:pt x="320790" y="393114"/>
                      <a:pt x="326346" y="401051"/>
                    </a:cubicBezTo>
                    <a:cubicBezTo>
                      <a:pt x="331902" y="408989"/>
                      <a:pt x="412071" y="324851"/>
                      <a:pt x="412071" y="324851"/>
                    </a:cubicBezTo>
                    <a:lnTo>
                      <a:pt x="412071" y="324851"/>
                    </a:lnTo>
                  </a:path>
                </a:pathLst>
              </a:cu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223"/>
              <p:cNvSpPr/>
              <p:nvPr/>
            </p:nvSpPr>
            <p:spPr>
              <a:xfrm flipH="1">
                <a:off x="4048269" y="3305733"/>
                <a:ext cx="631759" cy="1560714"/>
              </a:xfrm>
              <a:custGeom>
                <a:avLst/>
                <a:gdLst>
                  <a:gd name="connsiteX0" fmla="*/ 416975 w 451560"/>
                  <a:gd name="connsiteY0" fmla="*/ 425866 h 1089257"/>
                  <a:gd name="connsiteX1" fmla="*/ 352681 w 451560"/>
                  <a:gd name="connsiteY1" fmla="*/ 530641 h 1089257"/>
                  <a:gd name="connsiteX2" fmla="*/ 433643 w 451560"/>
                  <a:gd name="connsiteY2" fmla="*/ 694947 h 1089257"/>
                  <a:gd name="connsiteX3" fmla="*/ 421737 w 451560"/>
                  <a:gd name="connsiteY3" fmla="*/ 992604 h 1089257"/>
                  <a:gd name="connsiteX4" fmla="*/ 126462 w 451560"/>
                  <a:gd name="connsiteY4" fmla="*/ 1056897 h 1089257"/>
                  <a:gd name="connsiteX5" fmla="*/ 256 w 451560"/>
                  <a:gd name="connsiteY5" fmla="*/ 518735 h 1089257"/>
                  <a:gd name="connsiteX6" fmla="*/ 102650 w 451560"/>
                  <a:gd name="connsiteY6" fmla="*/ 49629 h 1089257"/>
                  <a:gd name="connsiteX7" fmla="*/ 383637 w 451560"/>
                  <a:gd name="connsiteY7" fmla="*/ 40104 h 1089257"/>
                  <a:gd name="connsiteX8" fmla="*/ 407450 w 451560"/>
                  <a:gd name="connsiteY8" fmla="*/ 282991 h 1089257"/>
                  <a:gd name="connsiteX9" fmla="*/ 333631 w 451560"/>
                  <a:gd name="connsiteY9" fmla="*/ 421104 h 1089257"/>
                  <a:gd name="connsiteX10" fmla="*/ 419356 w 451560"/>
                  <a:gd name="connsiteY10" fmla="*/ 344904 h 1089257"/>
                  <a:gd name="connsiteX11" fmla="*/ 419356 w 451560"/>
                  <a:gd name="connsiteY11" fmla="*/ 344904 h 1089257"/>
                  <a:gd name="connsiteX0" fmla="*/ 416975 w 443792"/>
                  <a:gd name="connsiteY0" fmla="*/ 425866 h 1088408"/>
                  <a:gd name="connsiteX1" fmla="*/ 352681 w 443792"/>
                  <a:gd name="connsiteY1" fmla="*/ 530641 h 1088408"/>
                  <a:gd name="connsiteX2" fmla="*/ 414593 w 443792"/>
                  <a:gd name="connsiteY2" fmla="*/ 723522 h 1088408"/>
                  <a:gd name="connsiteX3" fmla="*/ 421737 w 443792"/>
                  <a:gd name="connsiteY3" fmla="*/ 992604 h 1088408"/>
                  <a:gd name="connsiteX4" fmla="*/ 126462 w 443792"/>
                  <a:gd name="connsiteY4" fmla="*/ 1056897 h 1088408"/>
                  <a:gd name="connsiteX5" fmla="*/ 256 w 443792"/>
                  <a:gd name="connsiteY5" fmla="*/ 518735 h 1088408"/>
                  <a:gd name="connsiteX6" fmla="*/ 102650 w 443792"/>
                  <a:gd name="connsiteY6" fmla="*/ 49629 h 1088408"/>
                  <a:gd name="connsiteX7" fmla="*/ 383637 w 443792"/>
                  <a:gd name="connsiteY7" fmla="*/ 40104 h 1088408"/>
                  <a:gd name="connsiteX8" fmla="*/ 407450 w 443792"/>
                  <a:gd name="connsiteY8" fmla="*/ 282991 h 1088408"/>
                  <a:gd name="connsiteX9" fmla="*/ 333631 w 443792"/>
                  <a:gd name="connsiteY9" fmla="*/ 421104 h 1088408"/>
                  <a:gd name="connsiteX10" fmla="*/ 419356 w 443792"/>
                  <a:gd name="connsiteY10" fmla="*/ 344904 h 1088408"/>
                  <a:gd name="connsiteX11" fmla="*/ 419356 w 443792"/>
                  <a:gd name="connsiteY11" fmla="*/ 344904 h 1088408"/>
                  <a:gd name="connsiteX0" fmla="*/ 416975 w 443792"/>
                  <a:gd name="connsiteY0" fmla="*/ 425866 h 1102631"/>
                  <a:gd name="connsiteX1" fmla="*/ 352681 w 443792"/>
                  <a:gd name="connsiteY1" fmla="*/ 530641 h 1102631"/>
                  <a:gd name="connsiteX2" fmla="*/ 414593 w 443792"/>
                  <a:gd name="connsiteY2" fmla="*/ 723522 h 1102631"/>
                  <a:gd name="connsiteX3" fmla="*/ 421737 w 443792"/>
                  <a:gd name="connsiteY3" fmla="*/ 1035467 h 1102631"/>
                  <a:gd name="connsiteX4" fmla="*/ 126462 w 443792"/>
                  <a:gd name="connsiteY4" fmla="*/ 1056897 h 1102631"/>
                  <a:gd name="connsiteX5" fmla="*/ 256 w 443792"/>
                  <a:gd name="connsiteY5" fmla="*/ 518735 h 1102631"/>
                  <a:gd name="connsiteX6" fmla="*/ 102650 w 443792"/>
                  <a:gd name="connsiteY6" fmla="*/ 49629 h 1102631"/>
                  <a:gd name="connsiteX7" fmla="*/ 383637 w 443792"/>
                  <a:gd name="connsiteY7" fmla="*/ 40104 h 1102631"/>
                  <a:gd name="connsiteX8" fmla="*/ 407450 w 443792"/>
                  <a:gd name="connsiteY8" fmla="*/ 282991 h 1102631"/>
                  <a:gd name="connsiteX9" fmla="*/ 333631 w 443792"/>
                  <a:gd name="connsiteY9" fmla="*/ 421104 h 1102631"/>
                  <a:gd name="connsiteX10" fmla="*/ 419356 w 443792"/>
                  <a:gd name="connsiteY10" fmla="*/ 344904 h 1102631"/>
                  <a:gd name="connsiteX11" fmla="*/ 419356 w 443792"/>
                  <a:gd name="connsiteY11" fmla="*/ 344904 h 1102631"/>
                  <a:gd name="connsiteX0" fmla="*/ 416753 w 443570"/>
                  <a:gd name="connsiteY0" fmla="*/ 424397 h 1101162"/>
                  <a:gd name="connsiteX1" fmla="*/ 352459 w 443570"/>
                  <a:gd name="connsiteY1" fmla="*/ 529172 h 1101162"/>
                  <a:gd name="connsiteX2" fmla="*/ 414371 w 443570"/>
                  <a:gd name="connsiteY2" fmla="*/ 722053 h 1101162"/>
                  <a:gd name="connsiteX3" fmla="*/ 421515 w 443570"/>
                  <a:gd name="connsiteY3" fmla="*/ 1033998 h 1101162"/>
                  <a:gd name="connsiteX4" fmla="*/ 126240 w 443570"/>
                  <a:gd name="connsiteY4" fmla="*/ 1055428 h 1101162"/>
                  <a:gd name="connsiteX5" fmla="*/ 34 w 443570"/>
                  <a:gd name="connsiteY5" fmla="*/ 517266 h 1101162"/>
                  <a:gd name="connsiteX6" fmla="*/ 116715 w 443570"/>
                  <a:gd name="connsiteY6" fmla="*/ 50542 h 1101162"/>
                  <a:gd name="connsiteX7" fmla="*/ 383415 w 443570"/>
                  <a:gd name="connsiteY7" fmla="*/ 38635 h 1101162"/>
                  <a:gd name="connsiteX8" fmla="*/ 407228 w 443570"/>
                  <a:gd name="connsiteY8" fmla="*/ 281522 h 1101162"/>
                  <a:gd name="connsiteX9" fmla="*/ 333409 w 443570"/>
                  <a:gd name="connsiteY9" fmla="*/ 419635 h 1101162"/>
                  <a:gd name="connsiteX10" fmla="*/ 419134 w 443570"/>
                  <a:gd name="connsiteY10" fmla="*/ 343435 h 1101162"/>
                  <a:gd name="connsiteX11" fmla="*/ 419134 w 443570"/>
                  <a:gd name="connsiteY11" fmla="*/ 343435 h 1101162"/>
                  <a:gd name="connsiteX0" fmla="*/ 416748 w 443565"/>
                  <a:gd name="connsiteY0" fmla="*/ 416535 h 1093300"/>
                  <a:gd name="connsiteX1" fmla="*/ 352454 w 443565"/>
                  <a:gd name="connsiteY1" fmla="*/ 521310 h 1093300"/>
                  <a:gd name="connsiteX2" fmla="*/ 414366 w 443565"/>
                  <a:gd name="connsiteY2" fmla="*/ 714191 h 1093300"/>
                  <a:gd name="connsiteX3" fmla="*/ 421510 w 443565"/>
                  <a:gd name="connsiteY3" fmla="*/ 1026136 h 1093300"/>
                  <a:gd name="connsiteX4" fmla="*/ 126235 w 443565"/>
                  <a:gd name="connsiteY4" fmla="*/ 1047566 h 1093300"/>
                  <a:gd name="connsiteX5" fmla="*/ 29 w 443565"/>
                  <a:gd name="connsiteY5" fmla="*/ 509404 h 1093300"/>
                  <a:gd name="connsiteX6" fmla="*/ 116710 w 443565"/>
                  <a:gd name="connsiteY6" fmla="*/ 42680 h 1093300"/>
                  <a:gd name="connsiteX7" fmla="*/ 319116 w 443565"/>
                  <a:gd name="connsiteY7" fmla="*/ 47442 h 1093300"/>
                  <a:gd name="connsiteX8" fmla="*/ 407223 w 443565"/>
                  <a:gd name="connsiteY8" fmla="*/ 273660 h 1093300"/>
                  <a:gd name="connsiteX9" fmla="*/ 333404 w 443565"/>
                  <a:gd name="connsiteY9" fmla="*/ 411773 h 1093300"/>
                  <a:gd name="connsiteX10" fmla="*/ 419129 w 443565"/>
                  <a:gd name="connsiteY10" fmla="*/ 335573 h 1093300"/>
                  <a:gd name="connsiteX11" fmla="*/ 419129 w 443565"/>
                  <a:gd name="connsiteY11" fmla="*/ 335573 h 1093300"/>
                  <a:gd name="connsiteX0" fmla="*/ 392948 w 419765"/>
                  <a:gd name="connsiteY0" fmla="*/ 416875 h 1093293"/>
                  <a:gd name="connsiteX1" fmla="*/ 328654 w 419765"/>
                  <a:gd name="connsiteY1" fmla="*/ 521650 h 1093293"/>
                  <a:gd name="connsiteX2" fmla="*/ 390566 w 419765"/>
                  <a:gd name="connsiteY2" fmla="*/ 714531 h 1093293"/>
                  <a:gd name="connsiteX3" fmla="*/ 397710 w 419765"/>
                  <a:gd name="connsiteY3" fmla="*/ 1026476 h 1093293"/>
                  <a:gd name="connsiteX4" fmla="*/ 102435 w 419765"/>
                  <a:gd name="connsiteY4" fmla="*/ 1047906 h 1093293"/>
                  <a:gd name="connsiteX5" fmla="*/ 41 w 419765"/>
                  <a:gd name="connsiteY5" fmla="*/ 514506 h 1093293"/>
                  <a:gd name="connsiteX6" fmla="*/ 92910 w 419765"/>
                  <a:gd name="connsiteY6" fmla="*/ 43020 h 1093293"/>
                  <a:gd name="connsiteX7" fmla="*/ 295316 w 419765"/>
                  <a:gd name="connsiteY7" fmla="*/ 47782 h 1093293"/>
                  <a:gd name="connsiteX8" fmla="*/ 383423 w 419765"/>
                  <a:gd name="connsiteY8" fmla="*/ 274000 h 1093293"/>
                  <a:gd name="connsiteX9" fmla="*/ 309604 w 419765"/>
                  <a:gd name="connsiteY9" fmla="*/ 412113 h 1093293"/>
                  <a:gd name="connsiteX10" fmla="*/ 395329 w 419765"/>
                  <a:gd name="connsiteY10" fmla="*/ 335913 h 1093293"/>
                  <a:gd name="connsiteX11" fmla="*/ 395329 w 419765"/>
                  <a:gd name="connsiteY11" fmla="*/ 335913 h 1093293"/>
                  <a:gd name="connsiteX0" fmla="*/ 409607 w 436424"/>
                  <a:gd name="connsiteY0" fmla="*/ 418927 h 1093265"/>
                  <a:gd name="connsiteX1" fmla="*/ 345313 w 436424"/>
                  <a:gd name="connsiteY1" fmla="*/ 523702 h 1093265"/>
                  <a:gd name="connsiteX2" fmla="*/ 407225 w 436424"/>
                  <a:gd name="connsiteY2" fmla="*/ 716583 h 1093265"/>
                  <a:gd name="connsiteX3" fmla="*/ 414369 w 436424"/>
                  <a:gd name="connsiteY3" fmla="*/ 1028528 h 1093265"/>
                  <a:gd name="connsiteX4" fmla="*/ 119094 w 436424"/>
                  <a:gd name="connsiteY4" fmla="*/ 1049958 h 1093265"/>
                  <a:gd name="connsiteX5" fmla="*/ 31 w 436424"/>
                  <a:gd name="connsiteY5" fmla="*/ 545133 h 1093265"/>
                  <a:gd name="connsiteX6" fmla="*/ 109569 w 436424"/>
                  <a:gd name="connsiteY6" fmla="*/ 45072 h 1093265"/>
                  <a:gd name="connsiteX7" fmla="*/ 311975 w 436424"/>
                  <a:gd name="connsiteY7" fmla="*/ 49834 h 1093265"/>
                  <a:gd name="connsiteX8" fmla="*/ 400082 w 436424"/>
                  <a:gd name="connsiteY8" fmla="*/ 276052 h 1093265"/>
                  <a:gd name="connsiteX9" fmla="*/ 326263 w 436424"/>
                  <a:gd name="connsiteY9" fmla="*/ 414165 h 1093265"/>
                  <a:gd name="connsiteX10" fmla="*/ 411988 w 436424"/>
                  <a:gd name="connsiteY10" fmla="*/ 337965 h 1093265"/>
                  <a:gd name="connsiteX11" fmla="*/ 411988 w 436424"/>
                  <a:gd name="connsiteY11" fmla="*/ 337965 h 1093265"/>
                  <a:gd name="connsiteX0" fmla="*/ 409845 w 438777"/>
                  <a:gd name="connsiteY0" fmla="*/ 418927 h 1096697"/>
                  <a:gd name="connsiteX1" fmla="*/ 345551 w 438777"/>
                  <a:gd name="connsiteY1" fmla="*/ 523702 h 1096697"/>
                  <a:gd name="connsiteX2" fmla="*/ 407463 w 438777"/>
                  <a:gd name="connsiteY2" fmla="*/ 716583 h 1096697"/>
                  <a:gd name="connsiteX3" fmla="*/ 414607 w 438777"/>
                  <a:gd name="connsiteY3" fmla="*/ 1028528 h 1096697"/>
                  <a:gd name="connsiteX4" fmla="*/ 90757 w 438777"/>
                  <a:gd name="connsiteY4" fmla="*/ 1054721 h 1096697"/>
                  <a:gd name="connsiteX5" fmla="*/ 269 w 438777"/>
                  <a:gd name="connsiteY5" fmla="*/ 545133 h 1096697"/>
                  <a:gd name="connsiteX6" fmla="*/ 109807 w 438777"/>
                  <a:gd name="connsiteY6" fmla="*/ 45072 h 1096697"/>
                  <a:gd name="connsiteX7" fmla="*/ 312213 w 438777"/>
                  <a:gd name="connsiteY7" fmla="*/ 49834 h 1096697"/>
                  <a:gd name="connsiteX8" fmla="*/ 400320 w 438777"/>
                  <a:gd name="connsiteY8" fmla="*/ 276052 h 1096697"/>
                  <a:gd name="connsiteX9" fmla="*/ 326501 w 438777"/>
                  <a:gd name="connsiteY9" fmla="*/ 414165 h 1096697"/>
                  <a:gd name="connsiteX10" fmla="*/ 412226 w 438777"/>
                  <a:gd name="connsiteY10" fmla="*/ 337965 h 1096697"/>
                  <a:gd name="connsiteX11" fmla="*/ 412226 w 438777"/>
                  <a:gd name="connsiteY11" fmla="*/ 337965 h 1096697"/>
                  <a:gd name="connsiteX0" fmla="*/ 411199 w 440131"/>
                  <a:gd name="connsiteY0" fmla="*/ 404972 h 1082742"/>
                  <a:gd name="connsiteX1" fmla="*/ 346905 w 440131"/>
                  <a:gd name="connsiteY1" fmla="*/ 509747 h 1082742"/>
                  <a:gd name="connsiteX2" fmla="*/ 408817 w 440131"/>
                  <a:gd name="connsiteY2" fmla="*/ 702628 h 1082742"/>
                  <a:gd name="connsiteX3" fmla="*/ 415961 w 440131"/>
                  <a:gd name="connsiteY3" fmla="*/ 1014573 h 1082742"/>
                  <a:gd name="connsiteX4" fmla="*/ 92111 w 440131"/>
                  <a:gd name="connsiteY4" fmla="*/ 1040766 h 1082742"/>
                  <a:gd name="connsiteX5" fmla="*/ 1623 w 440131"/>
                  <a:gd name="connsiteY5" fmla="*/ 531178 h 1082742"/>
                  <a:gd name="connsiteX6" fmla="*/ 56392 w 440131"/>
                  <a:gd name="connsiteY6" fmla="*/ 52549 h 1082742"/>
                  <a:gd name="connsiteX7" fmla="*/ 313567 w 440131"/>
                  <a:gd name="connsiteY7" fmla="*/ 35879 h 1082742"/>
                  <a:gd name="connsiteX8" fmla="*/ 401674 w 440131"/>
                  <a:gd name="connsiteY8" fmla="*/ 262097 h 1082742"/>
                  <a:gd name="connsiteX9" fmla="*/ 327855 w 440131"/>
                  <a:gd name="connsiteY9" fmla="*/ 400210 h 1082742"/>
                  <a:gd name="connsiteX10" fmla="*/ 413580 w 440131"/>
                  <a:gd name="connsiteY10" fmla="*/ 324010 h 1082742"/>
                  <a:gd name="connsiteX11" fmla="*/ 413580 w 440131"/>
                  <a:gd name="connsiteY11" fmla="*/ 324010 h 1082742"/>
                  <a:gd name="connsiteX0" fmla="*/ 409673 w 438605"/>
                  <a:gd name="connsiteY0" fmla="*/ 404972 h 1082742"/>
                  <a:gd name="connsiteX1" fmla="*/ 345379 w 438605"/>
                  <a:gd name="connsiteY1" fmla="*/ 509747 h 1082742"/>
                  <a:gd name="connsiteX2" fmla="*/ 407291 w 438605"/>
                  <a:gd name="connsiteY2" fmla="*/ 702628 h 1082742"/>
                  <a:gd name="connsiteX3" fmla="*/ 414435 w 438605"/>
                  <a:gd name="connsiteY3" fmla="*/ 1014573 h 1082742"/>
                  <a:gd name="connsiteX4" fmla="*/ 90585 w 438605"/>
                  <a:gd name="connsiteY4" fmla="*/ 1040766 h 1082742"/>
                  <a:gd name="connsiteX5" fmla="*/ 97 w 438605"/>
                  <a:gd name="connsiteY5" fmla="*/ 531178 h 1082742"/>
                  <a:gd name="connsiteX6" fmla="*/ 78679 w 438605"/>
                  <a:gd name="connsiteY6" fmla="*/ 52549 h 1082742"/>
                  <a:gd name="connsiteX7" fmla="*/ 312041 w 438605"/>
                  <a:gd name="connsiteY7" fmla="*/ 35879 h 1082742"/>
                  <a:gd name="connsiteX8" fmla="*/ 400148 w 438605"/>
                  <a:gd name="connsiteY8" fmla="*/ 262097 h 1082742"/>
                  <a:gd name="connsiteX9" fmla="*/ 326329 w 438605"/>
                  <a:gd name="connsiteY9" fmla="*/ 400210 h 1082742"/>
                  <a:gd name="connsiteX10" fmla="*/ 412054 w 438605"/>
                  <a:gd name="connsiteY10" fmla="*/ 324010 h 1082742"/>
                  <a:gd name="connsiteX11" fmla="*/ 412054 w 438605"/>
                  <a:gd name="connsiteY11" fmla="*/ 324010 h 1082742"/>
                  <a:gd name="connsiteX0" fmla="*/ 409690 w 438622"/>
                  <a:gd name="connsiteY0" fmla="*/ 404972 h 1082742"/>
                  <a:gd name="connsiteX1" fmla="*/ 345396 w 438622"/>
                  <a:gd name="connsiteY1" fmla="*/ 509747 h 1082742"/>
                  <a:gd name="connsiteX2" fmla="*/ 407308 w 438622"/>
                  <a:gd name="connsiteY2" fmla="*/ 702628 h 1082742"/>
                  <a:gd name="connsiteX3" fmla="*/ 414452 w 438622"/>
                  <a:gd name="connsiteY3" fmla="*/ 1014573 h 1082742"/>
                  <a:gd name="connsiteX4" fmla="*/ 90602 w 438622"/>
                  <a:gd name="connsiteY4" fmla="*/ 1040766 h 1082742"/>
                  <a:gd name="connsiteX5" fmla="*/ 114 w 438622"/>
                  <a:gd name="connsiteY5" fmla="*/ 531178 h 1082742"/>
                  <a:gd name="connsiteX6" fmla="*/ 78696 w 438622"/>
                  <a:gd name="connsiteY6" fmla="*/ 52549 h 1082742"/>
                  <a:gd name="connsiteX7" fmla="*/ 340633 w 438622"/>
                  <a:gd name="connsiteY7" fmla="*/ 35879 h 1082742"/>
                  <a:gd name="connsiteX8" fmla="*/ 400165 w 438622"/>
                  <a:gd name="connsiteY8" fmla="*/ 262097 h 1082742"/>
                  <a:gd name="connsiteX9" fmla="*/ 326346 w 438622"/>
                  <a:gd name="connsiteY9" fmla="*/ 400210 h 1082742"/>
                  <a:gd name="connsiteX10" fmla="*/ 412071 w 438622"/>
                  <a:gd name="connsiteY10" fmla="*/ 324010 h 1082742"/>
                  <a:gd name="connsiteX11" fmla="*/ 412071 w 438622"/>
                  <a:gd name="connsiteY11" fmla="*/ 324010 h 1082742"/>
                  <a:gd name="connsiteX0" fmla="*/ 409690 w 438622"/>
                  <a:gd name="connsiteY0" fmla="*/ 405813 h 1083583"/>
                  <a:gd name="connsiteX1" fmla="*/ 345396 w 438622"/>
                  <a:gd name="connsiteY1" fmla="*/ 510588 h 1083583"/>
                  <a:gd name="connsiteX2" fmla="*/ 407308 w 438622"/>
                  <a:gd name="connsiteY2" fmla="*/ 703469 h 1083583"/>
                  <a:gd name="connsiteX3" fmla="*/ 414452 w 438622"/>
                  <a:gd name="connsiteY3" fmla="*/ 1015414 h 1083583"/>
                  <a:gd name="connsiteX4" fmla="*/ 90602 w 438622"/>
                  <a:gd name="connsiteY4" fmla="*/ 1041607 h 1083583"/>
                  <a:gd name="connsiteX5" fmla="*/ 114 w 438622"/>
                  <a:gd name="connsiteY5" fmla="*/ 532019 h 1083583"/>
                  <a:gd name="connsiteX6" fmla="*/ 78696 w 438622"/>
                  <a:gd name="connsiteY6" fmla="*/ 53390 h 1083583"/>
                  <a:gd name="connsiteX7" fmla="*/ 340633 w 438622"/>
                  <a:gd name="connsiteY7" fmla="*/ 36720 h 1083583"/>
                  <a:gd name="connsiteX8" fmla="*/ 378733 w 438622"/>
                  <a:gd name="connsiteY8" fmla="*/ 277226 h 1083583"/>
                  <a:gd name="connsiteX9" fmla="*/ 326346 w 438622"/>
                  <a:gd name="connsiteY9" fmla="*/ 401051 h 1083583"/>
                  <a:gd name="connsiteX10" fmla="*/ 412071 w 438622"/>
                  <a:gd name="connsiteY10" fmla="*/ 324851 h 1083583"/>
                  <a:gd name="connsiteX11" fmla="*/ 412071 w 438622"/>
                  <a:gd name="connsiteY11" fmla="*/ 324851 h 108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8622" h="1083583">
                    <a:moveTo>
                      <a:pt x="409690" y="405813"/>
                    </a:moveTo>
                    <a:cubicBezTo>
                      <a:pt x="376154" y="435777"/>
                      <a:pt x="345793" y="460979"/>
                      <a:pt x="345396" y="510588"/>
                    </a:cubicBezTo>
                    <a:cubicBezTo>
                      <a:pt x="344999" y="560197"/>
                      <a:pt x="395799" y="619331"/>
                      <a:pt x="407308" y="703469"/>
                    </a:cubicBezTo>
                    <a:cubicBezTo>
                      <a:pt x="418817" y="787607"/>
                      <a:pt x="467236" y="959058"/>
                      <a:pt x="414452" y="1015414"/>
                    </a:cubicBezTo>
                    <a:cubicBezTo>
                      <a:pt x="361668" y="1071770"/>
                      <a:pt x="159658" y="1122173"/>
                      <a:pt x="90602" y="1041607"/>
                    </a:cubicBezTo>
                    <a:cubicBezTo>
                      <a:pt x="21546" y="961041"/>
                      <a:pt x="2098" y="696722"/>
                      <a:pt x="114" y="532019"/>
                    </a:cubicBezTo>
                    <a:cubicBezTo>
                      <a:pt x="-1870" y="367316"/>
                      <a:pt x="21943" y="135940"/>
                      <a:pt x="78696" y="53390"/>
                    </a:cubicBezTo>
                    <a:cubicBezTo>
                      <a:pt x="135449" y="-29160"/>
                      <a:pt x="290627" y="-586"/>
                      <a:pt x="340633" y="36720"/>
                    </a:cubicBezTo>
                    <a:cubicBezTo>
                      <a:pt x="390639" y="74026"/>
                      <a:pt x="381114" y="216504"/>
                      <a:pt x="378733" y="277226"/>
                    </a:cubicBezTo>
                    <a:cubicBezTo>
                      <a:pt x="376352" y="337948"/>
                      <a:pt x="320790" y="393114"/>
                      <a:pt x="326346" y="401051"/>
                    </a:cubicBezTo>
                    <a:cubicBezTo>
                      <a:pt x="331902" y="408989"/>
                      <a:pt x="412071" y="324851"/>
                      <a:pt x="412071" y="324851"/>
                    </a:cubicBezTo>
                    <a:lnTo>
                      <a:pt x="412071" y="324851"/>
                    </a:lnTo>
                  </a:path>
                </a:pathLst>
              </a:cu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90"/>
              <p:cNvSpPr>
                <a:spLocks/>
              </p:cNvSpPr>
              <p:nvPr/>
            </p:nvSpPr>
            <p:spPr bwMode="auto">
              <a:xfrm>
                <a:off x="3657211" y="1942460"/>
                <a:ext cx="685502" cy="602130"/>
              </a:xfrm>
              <a:custGeom>
                <a:avLst/>
                <a:gdLst>
                  <a:gd name="T0" fmla="*/ 0 w 148"/>
                  <a:gd name="T1" fmla="*/ 10 h 130"/>
                  <a:gd name="T2" fmla="*/ 46 w 148"/>
                  <a:gd name="T3" fmla="*/ 2 h 130"/>
                  <a:gd name="T4" fmla="*/ 112 w 148"/>
                  <a:gd name="T5" fmla="*/ 20 h 130"/>
                  <a:gd name="T6" fmla="*/ 145 w 148"/>
                  <a:gd name="T7" fmla="*/ 79 h 130"/>
                  <a:gd name="T8" fmla="*/ 129 w 148"/>
                  <a:gd name="T9" fmla="*/ 130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30"/>
                  <a:gd name="T17" fmla="*/ 148 w 148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30">
                    <a:moveTo>
                      <a:pt x="0" y="10"/>
                    </a:moveTo>
                    <a:cubicBezTo>
                      <a:pt x="8" y="9"/>
                      <a:pt x="27" y="0"/>
                      <a:pt x="46" y="2"/>
                    </a:cubicBezTo>
                    <a:cubicBezTo>
                      <a:pt x="65" y="4"/>
                      <a:pt x="96" y="7"/>
                      <a:pt x="112" y="20"/>
                    </a:cubicBezTo>
                    <a:cubicBezTo>
                      <a:pt x="128" y="33"/>
                      <a:pt x="142" y="61"/>
                      <a:pt x="145" y="79"/>
                    </a:cubicBezTo>
                    <a:cubicBezTo>
                      <a:pt x="148" y="97"/>
                      <a:pt x="132" y="120"/>
                      <a:pt x="129" y="130"/>
                    </a:cubicBezTo>
                  </a:path>
                </a:pathLst>
              </a:custGeom>
              <a:grpFill/>
              <a:ln w="3175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b="1" ker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grpSp>
            <p:nvGrpSpPr>
              <p:cNvPr id="226" name="Group 225"/>
              <p:cNvGrpSpPr/>
              <p:nvPr/>
            </p:nvGrpSpPr>
            <p:grpSpPr>
              <a:xfrm>
                <a:off x="3990884" y="3371060"/>
                <a:ext cx="109753" cy="2853576"/>
                <a:chOff x="2989049" y="3371060"/>
                <a:chExt cx="109753" cy="2853576"/>
              </a:xfrm>
              <a:grpFill/>
            </p:grpSpPr>
            <p:sp>
              <p:nvSpPr>
                <p:cNvPr id="227" name="Rounded Rectangle 226"/>
                <p:cNvSpPr/>
                <p:nvPr/>
              </p:nvSpPr>
              <p:spPr>
                <a:xfrm>
                  <a:off x="2989049" y="4688095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8" name="Rounded Rectangle 227"/>
                <p:cNvSpPr/>
                <p:nvPr/>
              </p:nvSpPr>
              <p:spPr>
                <a:xfrm>
                  <a:off x="2989049" y="4797848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9" name="Rounded Rectangle 228"/>
                <p:cNvSpPr/>
                <p:nvPr/>
              </p:nvSpPr>
              <p:spPr>
                <a:xfrm>
                  <a:off x="2989049" y="4907601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0" name="Rounded Rectangle 229"/>
                <p:cNvSpPr/>
                <p:nvPr/>
              </p:nvSpPr>
              <p:spPr>
                <a:xfrm>
                  <a:off x="2989049" y="5017354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1" name="Rounded Rectangle 230"/>
                <p:cNvSpPr/>
                <p:nvPr/>
              </p:nvSpPr>
              <p:spPr>
                <a:xfrm>
                  <a:off x="2989049" y="5127107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2" name="Rounded Rectangle 231"/>
                <p:cNvSpPr/>
                <p:nvPr/>
              </p:nvSpPr>
              <p:spPr>
                <a:xfrm>
                  <a:off x="2989049" y="5236860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3" name="Rounded Rectangle 232"/>
                <p:cNvSpPr/>
                <p:nvPr/>
              </p:nvSpPr>
              <p:spPr>
                <a:xfrm>
                  <a:off x="2989049" y="5346613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4" name="Rounded Rectangle 233"/>
                <p:cNvSpPr/>
                <p:nvPr/>
              </p:nvSpPr>
              <p:spPr>
                <a:xfrm>
                  <a:off x="2989049" y="5456366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5" name="Rounded Rectangle 234"/>
                <p:cNvSpPr/>
                <p:nvPr/>
              </p:nvSpPr>
              <p:spPr>
                <a:xfrm>
                  <a:off x="2989049" y="5566118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6" name="Rounded Rectangle 235"/>
                <p:cNvSpPr/>
                <p:nvPr/>
              </p:nvSpPr>
              <p:spPr>
                <a:xfrm>
                  <a:off x="2989049" y="5675871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7" name="Rounded Rectangle 236"/>
                <p:cNvSpPr/>
                <p:nvPr/>
              </p:nvSpPr>
              <p:spPr>
                <a:xfrm>
                  <a:off x="2989049" y="5785624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8" name="Rounded Rectangle 237"/>
                <p:cNvSpPr/>
                <p:nvPr/>
              </p:nvSpPr>
              <p:spPr>
                <a:xfrm>
                  <a:off x="2989049" y="5895377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9" name="Rounded Rectangle 238"/>
                <p:cNvSpPr/>
                <p:nvPr/>
              </p:nvSpPr>
              <p:spPr>
                <a:xfrm>
                  <a:off x="2989049" y="6005130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0" name="Rounded Rectangle 239"/>
                <p:cNvSpPr/>
                <p:nvPr/>
              </p:nvSpPr>
              <p:spPr>
                <a:xfrm>
                  <a:off x="2989049" y="6114883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1" name="Rounded Rectangle 240"/>
                <p:cNvSpPr/>
                <p:nvPr/>
              </p:nvSpPr>
              <p:spPr>
                <a:xfrm>
                  <a:off x="2989049" y="4029578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2" name="Rounded Rectangle 241"/>
                <p:cNvSpPr/>
                <p:nvPr/>
              </p:nvSpPr>
              <p:spPr>
                <a:xfrm>
                  <a:off x="2989049" y="4139330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3" name="Rounded Rectangle 242"/>
                <p:cNvSpPr/>
                <p:nvPr/>
              </p:nvSpPr>
              <p:spPr>
                <a:xfrm>
                  <a:off x="2989049" y="4249083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4" name="Rounded Rectangle 243"/>
                <p:cNvSpPr/>
                <p:nvPr/>
              </p:nvSpPr>
              <p:spPr>
                <a:xfrm>
                  <a:off x="2989049" y="4358836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5" name="Rounded Rectangle 244"/>
                <p:cNvSpPr/>
                <p:nvPr/>
              </p:nvSpPr>
              <p:spPr>
                <a:xfrm>
                  <a:off x="2989049" y="4468589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6" name="Rounded Rectangle 245"/>
                <p:cNvSpPr/>
                <p:nvPr/>
              </p:nvSpPr>
              <p:spPr>
                <a:xfrm>
                  <a:off x="2989049" y="4578342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7" name="Rounded Rectangle 246"/>
                <p:cNvSpPr/>
                <p:nvPr/>
              </p:nvSpPr>
              <p:spPr>
                <a:xfrm>
                  <a:off x="2989049" y="3480813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8" name="Rounded Rectangle 247"/>
                <p:cNvSpPr/>
                <p:nvPr/>
              </p:nvSpPr>
              <p:spPr>
                <a:xfrm>
                  <a:off x="2989049" y="3590566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9" name="Rounded Rectangle 248"/>
                <p:cNvSpPr/>
                <p:nvPr/>
              </p:nvSpPr>
              <p:spPr>
                <a:xfrm>
                  <a:off x="2989049" y="3700319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0" name="Rounded Rectangle 249"/>
                <p:cNvSpPr/>
                <p:nvPr/>
              </p:nvSpPr>
              <p:spPr>
                <a:xfrm>
                  <a:off x="2989049" y="3810072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1" name="Rounded Rectangle 250"/>
                <p:cNvSpPr/>
                <p:nvPr/>
              </p:nvSpPr>
              <p:spPr>
                <a:xfrm>
                  <a:off x="2989049" y="3919825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2" name="Rounded Rectangle 251"/>
                <p:cNvSpPr/>
                <p:nvPr/>
              </p:nvSpPr>
              <p:spPr>
                <a:xfrm>
                  <a:off x="2989049" y="3371060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grpFill/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40" name="Group 139"/>
            <p:cNvGrpSpPr/>
            <p:nvPr/>
          </p:nvGrpSpPr>
          <p:grpSpPr>
            <a:xfrm>
              <a:off x="2743200" y="1752600"/>
              <a:ext cx="2503365" cy="4748846"/>
              <a:chOff x="152400" y="1752600"/>
              <a:chExt cx="2503365" cy="4748846"/>
            </a:xfrm>
          </p:grpSpPr>
          <p:sp>
            <p:nvSpPr>
              <p:cNvPr id="141" name="Freeform 89"/>
              <p:cNvSpPr>
                <a:spLocks/>
              </p:cNvSpPr>
              <p:nvPr/>
            </p:nvSpPr>
            <p:spPr bwMode="auto">
              <a:xfrm>
                <a:off x="152400" y="1752600"/>
                <a:ext cx="2503365" cy="4748846"/>
              </a:xfrm>
              <a:custGeom>
                <a:avLst/>
                <a:gdLst>
                  <a:gd name="T0" fmla="*/ 300 w 545"/>
                  <a:gd name="T1" fmla="*/ 238 h 1966"/>
                  <a:gd name="T2" fmla="*/ 322 w 545"/>
                  <a:gd name="T3" fmla="*/ 191 h 1966"/>
                  <a:gd name="T4" fmla="*/ 343 w 545"/>
                  <a:gd name="T5" fmla="*/ 88 h 1966"/>
                  <a:gd name="T6" fmla="*/ 309 w 545"/>
                  <a:gd name="T7" fmla="*/ 22 h 1966"/>
                  <a:gd name="T8" fmla="*/ 205 w 545"/>
                  <a:gd name="T9" fmla="*/ 11 h 1966"/>
                  <a:gd name="T10" fmla="*/ 174 w 545"/>
                  <a:gd name="T11" fmla="*/ 89 h 1966"/>
                  <a:gd name="T12" fmla="*/ 195 w 545"/>
                  <a:gd name="T13" fmla="*/ 193 h 1966"/>
                  <a:gd name="T14" fmla="*/ 213 w 545"/>
                  <a:gd name="T15" fmla="*/ 238 h 1966"/>
                  <a:gd name="T16" fmla="*/ 205 w 545"/>
                  <a:gd name="T17" fmla="*/ 293 h 1966"/>
                  <a:gd name="T18" fmla="*/ 144 w 545"/>
                  <a:gd name="T19" fmla="*/ 340 h 1966"/>
                  <a:gd name="T20" fmla="*/ 52 w 545"/>
                  <a:gd name="T21" fmla="*/ 419 h 1966"/>
                  <a:gd name="T22" fmla="*/ 4 w 545"/>
                  <a:gd name="T23" fmla="*/ 683 h 1966"/>
                  <a:gd name="T24" fmla="*/ 26 w 545"/>
                  <a:gd name="T25" fmla="*/ 917 h 1966"/>
                  <a:gd name="T26" fmla="*/ 6 w 545"/>
                  <a:gd name="T27" fmla="*/ 995 h 1966"/>
                  <a:gd name="T28" fmla="*/ 42 w 545"/>
                  <a:gd name="T29" fmla="*/ 1015 h 1966"/>
                  <a:gd name="T30" fmla="*/ 72 w 545"/>
                  <a:gd name="T31" fmla="*/ 981 h 1966"/>
                  <a:gd name="T32" fmla="*/ 74 w 545"/>
                  <a:gd name="T33" fmla="*/ 929 h 1966"/>
                  <a:gd name="T34" fmla="*/ 76 w 545"/>
                  <a:gd name="T35" fmla="*/ 691 h 1966"/>
                  <a:gd name="T36" fmla="*/ 99 w 545"/>
                  <a:gd name="T37" fmla="*/ 531 h 1966"/>
                  <a:gd name="T38" fmla="*/ 135 w 545"/>
                  <a:gd name="T39" fmla="*/ 660 h 1966"/>
                  <a:gd name="T40" fmla="*/ 132 w 545"/>
                  <a:gd name="T41" fmla="*/ 811 h 1966"/>
                  <a:gd name="T42" fmla="*/ 100 w 545"/>
                  <a:gd name="T43" fmla="*/ 953 h 1966"/>
                  <a:gd name="T44" fmla="*/ 91 w 545"/>
                  <a:gd name="T45" fmla="*/ 1121 h 1966"/>
                  <a:gd name="T46" fmla="*/ 112 w 545"/>
                  <a:gd name="T47" fmla="*/ 1417 h 1966"/>
                  <a:gd name="T48" fmla="*/ 108 w 545"/>
                  <a:gd name="T49" fmla="*/ 1623 h 1966"/>
                  <a:gd name="T50" fmla="*/ 135 w 545"/>
                  <a:gd name="T51" fmla="*/ 1837 h 1966"/>
                  <a:gd name="T52" fmla="*/ 102 w 545"/>
                  <a:gd name="T53" fmla="*/ 1917 h 1966"/>
                  <a:gd name="T54" fmla="*/ 156 w 545"/>
                  <a:gd name="T55" fmla="*/ 1964 h 1966"/>
                  <a:gd name="T56" fmla="*/ 201 w 545"/>
                  <a:gd name="T57" fmla="*/ 1906 h 1966"/>
                  <a:gd name="T58" fmla="*/ 204 w 545"/>
                  <a:gd name="T59" fmla="*/ 1845 h 1966"/>
                  <a:gd name="T60" fmla="*/ 195 w 545"/>
                  <a:gd name="T61" fmla="*/ 1787 h 1966"/>
                  <a:gd name="T62" fmla="*/ 234 w 545"/>
                  <a:gd name="T63" fmla="*/ 1493 h 1966"/>
                  <a:gd name="T64" fmla="*/ 231 w 545"/>
                  <a:gd name="T65" fmla="*/ 1234 h 1966"/>
                  <a:gd name="T66" fmla="*/ 265 w 545"/>
                  <a:gd name="T67" fmla="*/ 1031 h 1966"/>
                  <a:gd name="T68" fmla="*/ 306 w 545"/>
                  <a:gd name="T69" fmla="*/ 1250 h 1966"/>
                  <a:gd name="T70" fmla="*/ 306 w 545"/>
                  <a:gd name="T71" fmla="*/ 1499 h 1966"/>
                  <a:gd name="T72" fmla="*/ 342 w 545"/>
                  <a:gd name="T73" fmla="*/ 1811 h 1966"/>
                  <a:gd name="T74" fmla="*/ 336 w 545"/>
                  <a:gd name="T75" fmla="*/ 1895 h 1966"/>
                  <a:gd name="T76" fmla="*/ 402 w 545"/>
                  <a:gd name="T77" fmla="*/ 1946 h 1966"/>
                  <a:gd name="T78" fmla="*/ 438 w 545"/>
                  <a:gd name="T79" fmla="*/ 1885 h 1966"/>
                  <a:gd name="T80" fmla="*/ 417 w 545"/>
                  <a:gd name="T81" fmla="*/ 1803 h 1966"/>
                  <a:gd name="T82" fmla="*/ 429 w 545"/>
                  <a:gd name="T83" fmla="*/ 1583 h 1966"/>
                  <a:gd name="T84" fmla="*/ 411 w 545"/>
                  <a:gd name="T85" fmla="*/ 1427 h 1966"/>
                  <a:gd name="T86" fmla="*/ 451 w 545"/>
                  <a:gd name="T87" fmla="*/ 1130 h 1966"/>
                  <a:gd name="T88" fmla="*/ 454 w 545"/>
                  <a:gd name="T89" fmla="*/ 974 h 1966"/>
                  <a:gd name="T90" fmla="*/ 411 w 545"/>
                  <a:gd name="T91" fmla="*/ 826 h 1966"/>
                  <a:gd name="T92" fmla="*/ 402 w 545"/>
                  <a:gd name="T93" fmla="*/ 655 h 1966"/>
                  <a:gd name="T94" fmla="*/ 429 w 545"/>
                  <a:gd name="T95" fmla="*/ 538 h 1966"/>
                  <a:gd name="T96" fmla="*/ 460 w 545"/>
                  <a:gd name="T97" fmla="*/ 717 h 1966"/>
                  <a:gd name="T98" fmla="*/ 480 w 545"/>
                  <a:gd name="T99" fmla="*/ 935 h 1966"/>
                  <a:gd name="T100" fmla="*/ 474 w 545"/>
                  <a:gd name="T101" fmla="*/ 997 h 1966"/>
                  <a:gd name="T102" fmla="*/ 524 w 545"/>
                  <a:gd name="T103" fmla="*/ 1025 h 1966"/>
                  <a:gd name="T104" fmla="*/ 544 w 545"/>
                  <a:gd name="T105" fmla="*/ 993 h 1966"/>
                  <a:gd name="T106" fmla="*/ 530 w 545"/>
                  <a:gd name="T107" fmla="*/ 933 h 1966"/>
                  <a:gd name="T108" fmla="*/ 530 w 545"/>
                  <a:gd name="T109" fmla="*/ 669 h 1966"/>
                  <a:gd name="T110" fmla="*/ 462 w 545"/>
                  <a:gd name="T111" fmla="*/ 407 h 1966"/>
                  <a:gd name="T112" fmla="*/ 369 w 545"/>
                  <a:gd name="T113" fmla="*/ 332 h 1966"/>
                  <a:gd name="T114" fmla="*/ 304 w 545"/>
                  <a:gd name="T115" fmla="*/ 290 h 1966"/>
                  <a:gd name="T116" fmla="*/ 300 w 545"/>
                  <a:gd name="T117" fmla="*/ 238 h 196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45"/>
                  <a:gd name="T178" fmla="*/ 0 h 1966"/>
                  <a:gd name="T179" fmla="*/ 545 w 545"/>
                  <a:gd name="T180" fmla="*/ 1966 h 1966"/>
                  <a:gd name="connsiteX0" fmla="*/ 5440 w 9917"/>
                  <a:gd name="connsiteY0" fmla="*/ 1181 h 9960"/>
                  <a:gd name="connsiteX1" fmla="*/ 5843 w 9917"/>
                  <a:gd name="connsiteY1" fmla="*/ 942 h 9960"/>
                  <a:gd name="connsiteX2" fmla="*/ 6229 w 9917"/>
                  <a:gd name="connsiteY2" fmla="*/ 418 h 9960"/>
                  <a:gd name="connsiteX3" fmla="*/ 5605 w 9917"/>
                  <a:gd name="connsiteY3" fmla="*/ 82 h 9960"/>
                  <a:gd name="connsiteX4" fmla="*/ 3696 w 9917"/>
                  <a:gd name="connsiteY4" fmla="*/ 26 h 9960"/>
                  <a:gd name="connsiteX5" fmla="*/ 3128 w 9917"/>
                  <a:gd name="connsiteY5" fmla="*/ 423 h 9960"/>
                  <a:gd name="connsiteX6" fmla="*/ 3513 w 9917"/>
                  <a:gd name="connsiteY6" fmla="*/ 952 h 9960"/>
                  <a:gd name="connsiteX7" fmla="*/ 3843 w 9917"/>
                  <a:gd name="connsiteY7" fmla="*/ 1181 h 9960"/>
                  <a:gd name="connsiteX8" fmla="*/ 3696 w 9917"/>
                  <a:gd name="connsiteY8" fmla="*/ 1460 h 9960"/>
                  <a:gd name="connsiteX9" fmla="*/ 2577 w 9917"/>
                  <a:gd name="connsiteY9" fmla="*/ 1699 h 9960"/>
                  <a:gd name="connsiteX10" fmla="*/ 889 w 9917"/>
                  <a:gd name="connsiteY10" fmla="*/ 2101 h 9960"/>
                  <a:gd name="connsiteX11" fmla="*/ 8 w 9917"/>
                  <a:gd name="connsiteY11" fmla="*/ 3444 h 9960"/>
                  <a:gd name="connsiteX12" fmla="*/ 412 w 9917"/>
                  <a:gd name="connsiteY12" fmla="*/ 4634 h 9960"/>
                  <a:gd name="connsiteX13" fmla="*/ 45 w 9917"/>
                  <a:gd name="connsiteY13" fmla="*/ 5031 h 9960"/>
                  <a:gd name="connsiteX14" fmla="*/ 706 w 9917"/>
                  <a:gd name="connsiteY14" fmla="*/ 5133 h 9960"/>
                  <a:gd name="connsiteX15" fmla="*/ 1256 w 9917"/>
                  <a:gd name="connsiteY15" fmla="*/ 4960 h 9960"/>
                  <a:gd name="connsiteX16" fmla="*/ 1293 w 9917"/>
                  <a:gd name="connsiteY16" fmla="*/ 4695 h 9960"/>
                  <a:gd name="connsiteX17" fmla="*/ 1329 w 9917"/>
                  <a:gd name="connsiteY17" fmla="*/ 3485 h 9960"/>
                  <a:gd name="connsiteX18" fmla="*/ 1752 w 9917"/>
                  <a:gd name="connsiteY18" fmla="*/ 2671 h 9960"/>
                  <a:gd name="connsiteX19" fmla="*/ 2412 w 9917"/>
                  <a:gd name="connsiteY19" fmla="*/ 3327 h 9960"/>
                  <a:gd name="connsiteX20" fmla="*/ 2357 w 9917"/>
                  <a:gd name="connsiteY20" fmla="*/ 4095 h 9960"/>
                  <a:gd name="connsiteX21" fmla="*/ 1770 w 9917"/>
                  <a:gd name="connsiteY21" fmla="*/ 4817 h 9960"/>
                  <a:gd name="connsiteX22" fmla="*/ 1605 w 9917"/>
                  <a:gd name="connsiteY22" fmla="*/ 5672 h 9960"/>
                  <a:gd name="connsiteX23" fmla="*/ 1990 w 9917"/>
                  <a:gd name="connsiteY23" fmla="*/ 7178 h 9960"/>
                  <a:gd name="connsiteX24" fmla="*/ 1917 w 9917"/>
                  <a:gd name="connsiteY24" fmla="*/ 8225 h 9960"/>
                  <a:gd name="connsiteX25" fmla="*/ 2412 w 9917"/>
                  <a:gd name="connsiteY25" fmla="*/ 9314 h 9960"/>
                  <a:gd name="connsiteX26" fmla="*/ 1807 w 9917"/>
                  <a:gd name="connsiteY26" fmla="*/ 9721 h 9960"/>
                  <a:gd name="connsiteX27" fmla="*/ 2797 w 9917"/>
                  <a:gd name="connsiteY27" fmla="*/ 9960 h 9960"/>
                  <a:gd name="connsiteX28" fmla="*/ 3678 w 9917"/>
                  <a:gd name="connsiteY28" fmla="*/ 9355 h 9960"/>
                  <a:gd name="connsiteX29" fmla="*/ 3513 w 9917"/>
                  <a:gd name="connsiteY29" fmla="*/ 9060 h 9960"/>
                  <a:gd name="connsiteX30" fmla="*/ 4229 w 9917"/>
                  <a:gd name="connsiteY30" fmla="*/ 7564 h 9960"/>
                  <a:gd name="connsiteX31" fmla="*/ 4174 w 9917"/>
                  <a:gd name="connsiteY31" fmla="*/ 6247 h 9960"/>
                  <a:gd name="connsiteX32" fmla="*/ 4797 w 9917"/>
                  <a:gd name="connsiteY32" fmla="*/ 5214 h 9960"/>
                  <a:gd name="connsiteX33" fmla="*/ 5550 w 9917"/>
                  <a:gd name="connsiteY33" fmla="*/ 6328 h 9960"/>
                  <a:gd name="connsiteX34" fmla="*/ 5550 w 9917"/>
                  <a:gd name="connsiteY34" fmla="*/ 7595 h 9960"/>
                  <a:gd name="connsiteX35" fmla="*/ 6210 w 9917"/>
                  <a:gd name="connsiteY35" fmla="*/ 9182 h 9960"/>
                  <a:gd name="connsiteX36" fmla="*/ 6100 w 9917"/>
                  <a:gd name="connsiteY36" fmla="*/ 9609 h 9960"/>
                  <a:gd name="connsiteX37" fmla="*/ 7311 w 9917"/>
                  <a:gd name="connsiteY37" fmla="*/ 9868 h 9960"/>
                  <a:gd name="connsiteX38" fmla="*/ 7972 w 9917"/>
                  <a:gd name="connsiteY38" fmla="*/ 9558 h 9960"/>
                  <a:gd name="connsiteX39" fmla="*/ 7586 w 9917"/>
                  <a:gd name="connsiteY39" fmla="*/ 9141 h 9960"/>
                  <a:gd name="connsiteX40" fmla="*/ 7807 w 9917"/>
                  <a:gd name="connsiteY40" fmla="*/ 8022 h 9960"/>
                  <a:gd name="connsiteX41" fmla="*/ 7476 w 9917"/>
                  <a:gd name="connsiteY41" fmla="*/ 7228 h 9960"/>
                  <a:gd name="connsiteX42" fmla="*/ 8210 w 9917"/>
                  <a:gd name="connsiteY42" fmla="*/ 5718 h 9960"/>
                  <a:gd name="connsiteX43" fmla="*/ 8265 w 9917"/>
                  <a:gd name="connsiteY43" fmla="*/ 4924 h 9960"/>
                  <a:gd name="connsiteX44" fmla="*/ 7476 w 9917"/>
                  <a:gd name="connsiteY44" fmla="*/ 4171 h 9960"/>
                  <a:gd name="connsiteX45" fmla="*/ 7311 w 9917"/>
                  <a:gd name="connsiteY45" fmla="*/ 3302 h 9960"/>
                  <a:gd name="connsiteX46" fmla="*/ 7807 w 9917"/>
                  <a:gd name="connsiteY46" fmla="*/ 2707 h 9960"/>
                  <a:gd name="connsiteX47" fmla="*/ 8375 w 9917"/>
                  <a:gd name="connsiteY47" fmla="*/ 3617 h 9960"/>
                  <a:gd name="connsiteX48" fmla="*/ 8742 w 9917"/>
                  <a:gd name="connsiteY48" fmla="*/ 4726 h 9960"/>
                  <a:gd name="connsiteX49" fmla="*/ 8632 w 9917"/>
                  <a:gd name="connsiteY49" fmla="*/ 5041 h 9960"/>
                  <a:gd name="connsiteX50" fmla="*/ 9550 w 9917"/>
                  <a:gd name="connsiteY50" fmla="*/ 5184 h 9960"/>
                  <a:gd name="connsiteX51" fmla="*/ 9917 w 9917"/>
                  <a:gd name="connsiteY51" fmla="*/ 5021 h 9960"/>
                  <a:gd name="connsiteX52" fmla="*/ 9660 w 9917"/>
                  <a:gd name="connsiteY52" fmla="*/ 4716 h 9960"/>
                  <a:gd name="connsiteX53" fmla="*/ 9660 w 9917"/>
                  <a:gd name="connsiteY53" fmla="*/ 3373 h 9960"/>
                  <a:gd name="connsiteX54" fmla="*/ 8412 w 9917"/>
                  <a:gd name="connsiteY54" fmla="*/ 2040 h 9960"/>
                  <a:gd name="connsiteX55" fmla="*/ 6706 w 9917"/>
                  <a:gd name="connsiteY55" fmla="*/ 1659 h 9960"/>
                  <a:gd name="connsiteX56" fmla="*/ 5513 w 9917"/>
                  <a:gd name="connsiteY56" fmla="*/ 1445 h 9960"/>
                  <a:gd name="connsiteX57" fmla="*/ 5440 w 9917"/>
                  <a:gd name="connsiteY57" fmla="*/ 1181 h 9960"/>
                  <a:gd name="connsiteX0" fmla="*/ 5486 w 10000"/>
                  <a:gd name="connsiteY0" fmla="*/ 1186 h 10000"/>
                  <a:gd name="connsiteX1" fmla="*/ 5892 w 10000"/>
                  <a:gd name="connsiteY1" fmla="*/ 946 h 10000"/>
                  <a:gd name="connsiteX2" fmla="*/ 6281 w 10000"/>
                  <a:gd name="connsiteY2" fmla="*/ 420 h 10000"/>
                  <a:gd name="connsiteX3" fmla="*/ 5652 w 10000"/>
                  <a:gd name="connsiteY3" fmla="*/ 82 h 10000"/>
                  <a:gd name="connsiteX4" fmla="*/ 3727 w 10000"/>
                  <a:gd name="connsiteY4" fmla="*/ 26 h 10000"/>
                  <a:gd name="connsiteX5" fmla="*/ 3154 w 10000"/>
                  <a:gd name="connsiteY5" fmla="*/ 425 h 10000"/>
                  <a:gd name="connsiteX6" fmla="*/ 3542 w 10000"/>
                  <a:gd name="connsiteY6" fmla="*/ 956 h 10000"/>
                  <a:gd name="connsiteX7" fmla="*/ 3875 w 10000"/>
                  <a:gd name="connsiteY7" fmla="*/ 1186 h 10000"/>
                  <a:gd name="connsiteX8" fmla="*/ 3727 w 10000"/>
                  <a:gd name="connsiteY8" fmla="*/ 1466 h 10000"/>
                  <a:gd name="connsiteX9" fmla="*/ 2599 w 10000"/>
                  <a:gd name="connsiteY9" fmla="*/ 1706 h 10000"/>
                  <a:gd name="connsiteX10" fmla="*/ 896 w 10000"/>
                  <a:gd name="connsiteY10" fmla="*/ 2109 h 10000"/>
                  <a:gd name="connsiteX11" fmla="*/ 8 w 10000"/>
                  <a:gd name="connsiteY11" fmla="*/ 3458 h 10000"/>
                  <a:gd name="connsiteX12" fmla="*/ 415 w 10000"/>
                  <a:gd name="connsiteY12" fmla="*/ 4653 h 10000"/>
                  <a:gd name="connsiteX13" fmla="*/ 45 w 10000"/>
                  <a:gd name="connsiteY13" fmla="*/ 5051 h 10000"/>
                  <a:gd name="connsiteX14" fmla="*/ 712 w 10000"/>
                  <a:gd name="connsiteY14" fmla="*/ 5154 h 10000"/>
                  <a:gd name="connsiteX15" fmla="*/ 1267 w 10000"/>
                  <a:gd name="connsiteY15" fmla="*/ 4980 h 10000"/>
                  <a:gd name="connsiteX16" fmla="*/ 1304 w 10000"/>
                  <a:gd name="connsiteY16" fmla="*/ 4714 h 10000"/>
                  <a:gd name="connsiteX17" fmla="*/ 1340 w 10000"/>
                  <a:gd name="connsiteY17" fmla="*/ 3499 h 10000"/>
                  <a:gd name="connsiteX18" fmla="*/ 1767 w 10000"/>
                  <a:gd name="connsiteY18" fmla="*/ 2682 h 10000"/>
                  <a:gd name="connsiteX19" fmla="*/ 2432 w 10000"/>
                  <a:gd name="connsiteY19" fmla="*/ 3340 h 10000"/>
                  <a:gd name="connsiteX20" fmla="*/ 2377 w 10000"/>
                  <a:gd name="connsiteY20" fmla="*/ 4111 h 10000"/>
                  <a:gd name="connsiteX21" fmla="*/ 1785 w 10000"/>
                  <a:gd name="connsiteY21" fmla="*/ 4836 h 10000"/>
                  <a:gd name="connsiteX22" fmla="*/ 1618 w 10000"/>
                  <a:gd name="connsiteY22" fmla="*/ 5695 h 10000"/>
                  <a:gd name="connsiteX23" fmla="*/ 2007 w 10000"/>
                  <a:gd name="connsiteY23" fmla="*/ 7207 h 10000"/>
                  <a:gd name="connsiteX24" fmla="*/ 1933 w 10000"/>
                  <a:gd name="connsiteY24" fmla="*/ 8258 h 10000"/>
                  <a:gd name="connsiteX25" fmla="*/ 2432 w 10000"/>
                  <a:gd name="connsiteY25" fmla="*/ 9351 h 10000"/>
                  <a:gd name="connsiteX26" fmla="*/ 1822 w 10000"/>
                  <a:gd name="connsiteY26" fmla="*/ 9760 h 10000"/>
                  <a:gd name="connsiteX27" fmla="*/ 2820 w 10000"/>
                  <a:gd name="connsiteY27" fmla="*/ 10000 h 10000"/>
                  <a:gd name="connsiteX28" fmla="*/ 3542 w 10000"/>
                  <a:gd name="connsiteY28" fmla="*/ 9096 h 10000"/>
                  <a:gd name="connsiteX29" fmla="*/ 4264 w 10000"/>
                  <a:gd name="connsiteY29" fmla="*/ 7594 h 10000"/>
                  <a:gd name="connsiteX30" fmla="*/ 4209 w 10000"/>
                  <a:gd name="connsiteY30" fmla="*/ 6272 h 10000"/>
                  <a:gd name="connsiteX31" fmla="*/ 4837 w 10000"/>
                  <a:gd name="connsiteY31" fmla="*/ 5235 h 10000"/>
                  <a:gd name="connsiteX32" fmla="*/ 5596 w 10000"/>
                  <a:gd name="connsiteY32" fmla="*/ 6353 h 10000"/>
                  <a:gd name="connsiteX33" fmla="*/ 5596 w 10000"/>
                  <a:gd name="connsiteY33" fmla="*/ 7626 h 10000"/>
                  <a:gd name="connsiteX34" fmla="*/ 6262 w 10000"/>
                  <a:gd name="connsiteY34" fmla="*/ 9219 h 10000"/>
                  <a:gd name="connsiteX35" fmla="*/ 6151 w 10000"/>
                  <a:gd name="connsiteY35" fmla="*/ 9648 h 10000"/>
                  <a:gd name="connsiteX36" fmla="*/ 7372 w 10000"/>
                  <a:gd name="connsiteY36" fmla="*/ 9908 h 10000"/>
                  <a:gd name="connsiteX37" fmla="*/ 8039 w 10000"/>
                  <a:gd name="connsiteY37" fmla="*/ 9596 h 10000"/>
                  <a:gd name="connsiteX38" fmla="*/ 7649 w 10000"/>
                  <a:gd name="connsiteY38" fmla="*/ 9178 h 10000"/>
                  <a:gd name="connsiteX39" fmla="*/ 7872 w 10000"/>
                  <a:gd name="connsiteY39" fmla="*/ 8054 h 10000"/>
                  <a:gd name="connsiteX40" fmla="*/ 7539 w 10000"/>
                  <a:gd name="connsiteY40" fmla="*/ 7257 h 10000"/>
                  <a:gd name="connsiteX41" fmla="*/ 8279 w 10000"/>
                  <a:gd name="connsiteY41" fmla="*/ 5741 h 10000"/>
                  <a:gd name="connsiteX42" fmla="*/ 8334 w 10000"/>
                  <a:gd name="connsiteY42" fmla="*/ 4944 h 10000"/>
                  <a:gd name="connsiteX43" fmla="*/ 7539 w 10000"/>
                  <a:gd name="connsiteY43" fmla="*/ 4188 h 10000"/>
                  <a:gd name="connsiteX44" fmla="*/ 7372 w 10000"/>
                  <a:gd name="connsiteY44" fmla="*/ 3315 h 10000"/>
                  <a:gd name="connsiteX45" fmla="*/ 7872 w 10000"/>
                  <a:gd name="connsiteY45" fmla="*/ 2718 h 10000"/>
                  <a:gd name="connsiteX46" fmla="*/ 8445 w 10000"/>
                  <a:gd name="connsiteY46" fmla="*/ 3632 h 10000"/>
                  <a:gd name="connsiteX47" fmla="*/ 8815 w 10000"/>
                  <a:gd name="connsiteY47" fmla="*/ 4745 h 10000"/>
                  <a:gd name="connsiteX48" fmla="*/ 8704 w 10000"/>
                  <a:gd name="connsiteY48" fmla="*/ 5061 h 10000"/>
                  <a:gd name="connsiteX49" fmla="*/ 9630 w 10000"/>
                  <a:gd name="connsiteY49" fmla="*/ 5205 h 10000"/>
                  <a:gd name="connsiteX50" fmla="*/ 10000 w 10000"/>
                  <a:gd name="connsiteY50" fmla="*/ 5041 h 10000"/>
                  <a:gd name="connsiteX51" fmla="*/ 9741 w 10000"/>
                  <a:gd name="connsiteY51" fmla="*/ 4735 h 10000"/>
                  <a:gd name="connsiteX52" fmla="*/ 9741 w 10000"/>
                  <a:gd name="connsiteY52" fmla="*/ 3387 h 10000"/>
                  <a:gd name="connsiteX53" fmla="*/ 8482 w 10000"/>
                  <a:gd name="connsiteY53" fmla="*/ 2048 h 10000"/>
                  <a:gd name="connsiteX54" fmla="*/ 6762 w 10000"/>
                  <a:gd name="connsiteY54" fmla="*/ 1666 h 10000"/>
                  <a:gd name="connsiteX55" fmla="*/ 5559 w 10000"/>
                  <a:gd name="connsiteY55" fmla="*/ 1451 h 10000"/>
                  <a:gd name="connsiteX56" fmla="*/ 5486 w 10000"/>
                  <a:gd name="connsiteY56" fmla="*/ 1186 h 10000"/>
                  <a:gd name="connsiteX0" fmla="*/ 5486 w 10000"/>
                  <a:gd name="connsiteY0" fmla="*/ 1186 h 9910"/>
                  <a:gd name="connsiteX1" fmla="*/ 5892 w 10000"/>
                  <a:gd name="connsiteY1" fmla="*/ 946 h 9910"/>
                  <a:gd name="connsiteX2" fmla="*/ 6281 w 10000"/>
                  <a:gd name="connsiteY2" fmla="*/ 420 h 9910"/>
                  <a:gd name="connsiteX3" fmla="*/ 5652 w 10000"/>
                  <a:gd name="connsiteY3" fmla="*/ 82 h 9910"/>
                  <a:gd name="connsiteX4" fmla="*/ 3727 w 10000"/>
                  <a:gd name="connsiteY4" fmla="*/ 26 h 9910"/>
                  <a:gd name="connsiteX5" fmla="*/ 3154 w 10000"/>
                  <a:gd name="connsiteY5" fmla="*/ 425 h 9910"/>
                  <a:gd name="connsiteX6" fmla="*/ 3542 w 10000"/>
                  <a:gd name="connsiteY6" fmla="*/ 956 h 9910"/>
                  <a:gd name="connsiteX7" fmla="*/ 3875 w 10000"/>
                  <a:gd name="connsiteY7" fmla="*/ 1186 h 9910"/>
                  <a:gd name="connsiteX8" fmla="*/ 3727 w 10000"/>
                  <a:gd name="connsiteY8" fmla="*/ 1466 h 9910"/>
                  <a:gd name="connsiteX9" fmla="*/ 2599 w 10000"/>
                  <a:gd name="connsiteY9" fmla="*/ 1706 h 9910"/>
                  <a:gd name="connsiteX10" fmla="*/ 896 w 10000"/>
                  <a:gd name="connsiteY10" fmla="*/ 2109 h 9910"/>
                  <a:gd name="connsiteX11" fmla="*/ 8 w 10000"/>
                  <a:gd name="connsiteY11" fmla="*/ 3458 h 9910"/>
                  <a:gd name="connsiteX12" fmla="*/ 415 w 10000"/>
                  <a:gd name="connsiteY12" fmla="*/ 4653 h 9910"/>
                  <a:gd name="connsiteX13" fmla="*/ 45 w 10000"/>
                  <a:gd name="connsiteY13" fmla="*/ 5051 h 9910"/>
                  <a:gd name="connsiteX14" fmla="*/ 712 w 10000"/>
                  <a:gd name="connsiteY14" fmla="*/ 5154 h 9910"/>
                  <a:gd name="connsiteX15" fmla="*/ 1267 w 10000"/>
                  <a:gd name="connsiteY15" fmla="*/ 4980 h 9910"/>
                  <a:gd name="connsiteX16" fmla="*/ 1304 w 10000"/>
                  <a:gd name="connsiteY16" fmla="*/ 4714 h 9910"/>
                  <a:gd name="connsiteX17" fmla="*/ 1340 w 10000"/>
                  <a:gd name="connsiteY17" fmla="*/ 3499 h 9910"/>
                  <a:gd name="connsiteX18" fmla="*/ 1767 w 10000"/>
                  <a:gd name="connsiteY18" fmla="*/ 2682 h 9910"/>
                  <a:gd name="connsiteX19" fmla="*/ 2432 w 10000"/>
                  <a:gd name="connsiteY19" fmla="*/ 3340 h 9910"/>
                  <a:gd name="connsiteX20" fmla="*/ 2377 w 10000"/>
                  <a:gd name="connsiteY20" fmla="*/ 4111 h 9910"/>
                  <a:gd name="connsiteX21" fmla="*/ 1785 w 10000"/>
                  <a:gd name="connsiteY21" fmla="*/ 4836 h 9910"/>
                  <a:gd name="connsiteX22" fmla="*/ 1618 w 10000"/>
                  <a:gd name="connsiteY22" fmla="*/ 5695 h 9910"/>
                  <a:gd name="connsiteX23" fmla="*/ 2007 w 10000"/>
                  <a:gd name="connsiteY23" fmla="*/ 7207 h 9910"/>
                  <a:gd name="connsiteX24" fmla="*/ 1933 w 10000"/>
                  <a:gd name="connsiteY24" fmla="*/ 8258 h 9910"/>
                  <a:gd name="connsiteX25" fmla="*/ 2432 w 10000"/>
                  <a:gd name="connsiteY25" fmla="*/ 9351 h 9910"/>
                  <a:gd name="connsiteX26" fmla="*/ 1822 w 10000"/>
                  <a:gd name="connsiteY26" fmla="*/ 9760 h 9910"/>
                  <a:gd name="connsiteX27" fmla="*/ 3542 w 10000"/>
                  <a:gd name="connsiteY27" fmla="*/ 9096 h 9910"/>
                  <a:gd name="connsiteX28" fmla="*/ 4264 w 10000"/>
                  <a:gd name="connsiteY28" fmla="*/ 7594 h 9910"/>
                  <a:gd name="connsiteX29" fmla="*/ 4209 w 10000"/>
                  <a:gd name="connsiteY29" fmla="*/ 6272 h 9910"/>
                  <a:gd name="connsiteX30" fmla="*/ 4837 w 10000"/>
                  <a:gd name="connsiteY30" fmla="*/ 5235 h 9910"/>
                  <a:gd name="connsiteX31" fmla="*/ 5596 w 10000"/>
                  <a:gd name="connsiteY31" fmla="*/ 6353 h 9910"/>
                  <a:gd name="connsiteX32" fmla="*/ 5596 w 10000"/>
                  <a:gd name="connsiteY32" fmla="*/ 7626 h 9910"/>
                  <a:gd name="connsiteX33" fmla="*/ 6262 w 10000"/>
                  <a:gd name="connsiteY33" fmla="*/ 9219 h 9910"/>
                  <a:gd name="connsiteX34" fmla="*/ 6151 w 10000"/>
                  <a:gd name="connsiteY34" fmla="*/ 9648 h 9910"/>
                  <a:gd name="connsiteX35" fmla="*/ 7372 w 10000"/>
                  <a:gd name="connsiteY35" fmla="*/ 9908 h 9910"/>
                  <a:gd name="connsiteX36" fmla="*/ 8039 w 10000"/>
                  <a:gd name="connsiteY36" fmla="*/ 9596 h 9910"/>
                  <a:gd name="connsiteX37" fmla="*/ 7649 w 10000"/>
                  <a:gd name="connsiteY37" fmla="*/ 9178 h 9910"/>
                  <a:gd name="connsiteX38" fmla="*/ 7872 w 10000"/>
                  <a:gd name="connsiteY38" fmla="*/ 8054 h 9910"/>
                  <a:gd name="connsiteX39" fmla="*/ 7539 w 10000"/>
                  <a:gd name="connsiteY39" fmla="*/ 7257 h 9910"/>
                  <a:gd name="connsiteX40" fmla="*/ 8279 w 10000"/>
                  <a:gd name="connsiteY40" fmla="*/ 5741 h 9910"/>
                  <a:gd name="connsiteX41" fmla="*/ 8334 w 10000"/>
                  <a:gd name="connsiteY41" fmla="*/ 4944 h 9910"/>
                  <a:gd name="connsiteX42" fmla="*/ 7539 w 10000"/>
                  <a:gd name="connsiteY42" fmla="*/ 4188 h 9910"/>
                  <a:gd name="connsiteX43" fmla="*/ 7372 w 10000"/>
                  <a:gd name="connsiteY43" fmla="*/ 3315 h 9910"/>
                  <a:gd name="connsiteX44" fmla="*/ 7872 w 10000"/>
                  <a:gd name="connsiteY44" fmla="*/ 2718 h 9910"/>
                  <a:gd name="connsiteX45" fmla="*/ 8445 w 10000"/>
                  <a:gd name="connsiteY45" fmla="*/ 3632 h 9910"/>
                  <a:gd name="connsiteX46" fmla="*/ 8815 w 10000"/>
                  <a:gd name="connsiteY46" fmla="*/ 4745 h 9910"/>
                  <a:gd name="connsiteX47" fmla="*/ 8704 w 10000"/>
                  <a:gd name="connsiteY47" fmla="*/ 5061 h 9910"/>
                  <a:gd name="connsiteX48" fmla="*/ 9630 w 10000"/>
                  <a:gd name="connsiteY48" fmla="*/ 5205 h 9910"/>
                  <a:gd name="connsiteX49" fmla="*/ 10000 w 10000"/>
                  <a:gd name="connsiteY49" fmla="*/ 5041 h 9910"/>
                  <a:gd name="connsiteX50" fmla="*/ 9741 w 10000"/>
                  <a:gd name="connsiteY50" fmla="*/ 4735 h 9910"/>
                  <a:gd name="connsiteX51" fmla="*/ 9741 w 10000"/>
                  <a:gd name="connsiteY51" fmla="*/ 3387 h 9910"/>
                  <a:gd name="connsiteX52" fmla="*/ 8482 w 10000"/>
                  <a:gd name="connsiteY52" fmla="*/ 2048 h 9910"/>
                  <a:gd name="connsiteX53" fmla="*/ 6762 w 10000"/>
                  <a:gd name="connsiteY53" fmla="*/ 1666 h 9910"/>
                  <a:gd name="connsiteX54" fmla="*/ 5559 w 10000"/>
                  <a:gd name="connsiteY54" fmla="*/ 1451 h 9910"/>
                  <a:gd name="connsiteX55" fmla="*/ 5486 w 10000"/>
                  <a:gd name="connsiteY55" fmla="*/ 1186 h 991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1933 w 10000"/>
                  <a:gd name="connsiteY24" fmla="*/ 8333 h 10000"/>
                  <a:gd name="connsiteX25" fmla="*/ 2432 w 10000"/>
                  <a:gd name="connsiteY25" fmla="*/ 9436 h 10000"/>
                  <a:gd name="connsiteX26" fmla="*/ 3542 w 10000"/>
                  <a:gd name="connsiteY26" fmla="*/ 9179 h 10000"/>
                  <a:gd name="connsiteX27" fmla="*/ 4264 w 10000"/>
                  <a:gd name="connsiteY27" fmla="*/ 7663 h 10000"/>
                  <a:gd name="connsiteX28" fmla="*/ 4209 w 10000"/>
                  <a:gd name="connsiteY28" fmla="*/ 6329 h 10000"/>
                  <a:gd name="connsiteX29" fmla="*/ 4837 w 10000"/>
                  <a:gd name="connsiteY29" fmla="*/ 5283 h 10000"/>
                  <a:gd name="connsiteX30" fmla="*/ 5596 w 10000"/>
                  <a:gd name="connsiteY30" fmla="*/ 6411 h 10000"/>
                  <a:gd name="connsiteX31" fmla="*/ 5596 w 10000"/>
                  <a:gd name="connsiteY31" fmla="*/ 7695 h 10000"/>
                  <a:gd name="connsiteX32" fmla="*/ 6262 w 10000"/>
                  <a:gd name="connsiteY32" fmla="*/ 9303 h 10000"/>
                  <a:gd name="connsiteX33" fmla="*/ 6151 w 10000"/>
                  <a:gd name="connsiteY33" fmla="*/ 9736 h 10000"/>
                  <a:gd name="connsiteX34" fmla="*/ 7372 w 10000"/>
                  <a:gd name="connsiteY34" fmla="*/ 9998 h 10000"/>
                  <a:gd name="connsiteX35" fmla="*/ 8039 w 10000"/>
                  <a:gd name="connsiteY35" fmla="*/ 9683 h 10000"/>
                  <a:gd name="connsiteX36" fmla="*/ 7649 w 10000"/>
                  <a:gd name="connsiteY36" fmla="*/ 9261 h 10000"/>
                  <a:gd name="connsiteX37" fmla="*/ 7872 w 10000"/>
                  <a:gd name="connsiteY37" fmla="*/ 8127 h 10000"/>
                  <a:gd name="connsiteX38" fmla="*/ 7539 w 10000"/>
                  <a:gd name="connsiteY38" fmla="*/ 7323 h 10000"/>
                  <a:gd name="connsiteX39" fmla="*/ 8279 w 10000"/>
                  <a:gd name="connsiteY39" fmla="*/ 5793 h 10000"/>
                  <a:gd name="connsiteX40" fmla="*/ 8334 w 10000"/>
                  <a:gd name="connsiteY40" fmla="*/ 4989 h 10000"/>
                  <a:gd name="connsiteX41" fmla="*/ 7539 w 10000"/>
                  <a:gd name="connsiteY41" fmla="*/ 4226 h 10000"/>
                  <a:gd name="connsiteX42" fmla="*/ 7372 w 10000"/>
                  <a:gd name="connsiteY42" fmla="*/ 3345 h 10000"/>
                  <a:gd name="connsiteX43" fmla="*/ 7872 w 10000"/>
                  <a:gd name="connsiteY43" fmla="*/ 2743 h 10000"/>
                  <a:gd name="connsiteX44" fmla="*/ 8445 w 10000"/>
                  <a:gd name="connsiteY44" fmla="*/ 3665 h 10000"/>
                  <a:gd name="connsiteX45" fmla="*/ 8815 w 10000"/>
                  <a:gd name="connsiteY45" fmla="*/ 4788 h 10000"/>
                  <a:gd name="connsiteX46" fmla="*/ 8704 w 10000"/>
                  <a:gd name="connsiteY46" fmla="*/ 5107 h 10000"/>
                  <a:gd name="connsiteX47" fmla="*/ 9630 w 10000"/>
                  <a:gd name="connsiteY47" fmla="*/ 5252 h 10000"/>
                  <a:gd name="connsiteX48" fmla="*/ 10000 w 10000"/>
                  <a:gd name="connsiteY48" fmla="*/ 5087 h 10000"/>
                  <a:gd name="connsiteX49" fmla="*/ 9741 w 10000"/>
                  <a:gd name="connsiteY49" fmla="*/ 4778 h 10000"/>
                  <a:gd name="connsiteX50" fmla="*/ 9741 w 10000"/>
                  <a:gd name="connsiteY50" fmla="*/ 3418 h 10000"/>
                  <a:gd name="connsiteX51" fmla="*/ 8482 w 10000"/>
                  <a:gd name="connsiteY51" fmla="*/ 2067 h 10000"/>
                  <a:gd name="connsiteX52" fmla="*/ 6762 w 10000"/>
                  <a:gd name="connsiteY52" fmla="*/ 1681 h 10000"/>
                  <a:gd name="connsiteX53" fmla="*/ 5559 w 10000"/>
                  <a:gd name="connsiteY53" fmla="*/ 1464 h 10000"/>
                  <a:gd name="connsiteX54" fmla="*/ 5486 w 10000"/>
                  <a:gd name="connsiteY54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1933 w 10000"/>
                  <a:gd name="connsiteY24" fmla="*/ 8333 h 10000"/>
                  <a:gd name="connsiteX25" fmla="*/ 3542 w 10000"/>
                  <a:gd name="connsiteY25" fmla="*/ 9179 h 10000"/>
                  <a:gd name="connsiteX26" fmla="*/ 4264 w 10000"/>
                  <a:gd name="connsiteY26" fmla="*/ 7663 h 10000"/>
                  <a:gd name="connsiteX27" fmla="*/ 4209 w 10000"/>
                  <a:gd name="connsiteY27" fmla="*/ 6329 h 10000"/>
                  <a:gd name="connsiteX28" fmla="*/ 4837 w 10000"/>
                  <a:gd name="connsiteY28" fmla="*/ 5283 h 10000"/>
                  <a:gd name="connsiteX29" fmla="*/ 5596 w 10000"/>
                  <a:gd name="connsiteY29" fmla="*/ 6411 h 10000"/>
                  <a:gd name="connsiteX30" fmla="*/ 5596 w 10000"/>
                  <a:gd name="connsiteY30" fmla="*/ 7695 h 10000"/>
                  <a:gd name="connsiteX31" fmla="*/ 6262 w 10000"/>
                  <a:gd name="connsiteY31" fmla="*/ 9303 h 10000"/>
                  <a:gd name="connsiteX32" fmla="*/ 6151 w 10000"/>
                  <a:gd name="connsiteY32" fmla="*/ 9736 h 10000"/>
                  <a:gd name="connsiteX33" fmla="*/ 7372 w 10000"/>
                  <a:gd name="connsiteY33" fmla="*/ 9998 h 10000"/>
                  <a:gd name="connsiteX34" fmla="*/ 8039 w 10000"/>
                  <a:gd name="connsiteY34" fmla="*/ 9683 h 10000"/>
                  <a:gd name="connsiteX35" fmla="*/ 7649 w 10000"/>
                  <a:gd name="connsiteY35" fmla="*/ 9261 h 10000"/>
                  <a:gd name="connsiteX36" fmla="*/ 7872 w 10000"/>
                  <a:gd name="connsiteY36" fmla="*/ 8127 h 10000"/>
                  <a:gd name="connsiteX37" fmla="*/ 7539 w 10000"/>
                  <a:gd name="connsiteY37" fmla="*/ 7323 h 10000"/>
                  <a:gd name="connsiteX38" fmla="*/ 8279 w 10000"/>
                  <a:gd name="connsiteY38" fmla="*/ 5793 h 10000"/>
                  <a:gd name="connsiteX39" fmla="*/ 8334 w 10000"/>
                  <a:gd name="connsiteY39" fmla="*/ 4989 h 10000"/>
                  <a:gd name="connsiteX40" fmla="*/ 7539 w 10000"/>
                  <a:gd name="connsiteY40" fmla="*/ 4226 h 10000"/>
                  <a:gd name="connsiteX41" fmla="*/ 7372 w 10000"/>
                  <a:gd name="connsiteY41" fmla="*/ 3345 h 10000"/>
                  <a:gd name="connsiteX42" fmla="*/ 7872 w 10000"/>
                  <a:gd name="connsiteY42" fmla="*/ 2743 h 10000"/>
                  <a:gd name="connsiteX43" fmla="*/ 8445 w 10000"/>
                  <a:gd name="connsiteY43" fmla="*/ 3665 h 10000"/>
                  <a:gd name="connsiteX44" fmla="*/ 8815 w 10000"/>
                  <a:gd name="connsiteY44" fmla="*/ 4788 h 10000"/>
                  <a:gd name="connsiteX45" fmla="*/ 8704 w 10000"/>
                  <a:gd name="connsiteY45" fmla="*/ 5107 h 10000"/>
                  <a:gd name="connsiteX46" fmla="*/ 9630 w 10000"/>
                  <a:gd name="connsiteY46" fmla="*/ 5252 h 10000"/>
                  <a:gd name="connsiteX47" fmla="*/ 10000 w 10000"/>
                  <a:gd name="connsiteY47" fmla="*/ 5087 h 10000"/>
                  <a:gd name="connsiteX48" fmla="*/ 9741 w 10000"/>
                  <a:gd name="connsiteY48" fmla="*/ 4778 h 10000"/>
                  <a:gd name="connsiteX49" fmla="*/ 9741 w 10000"/>
                  <a:gd name="connsiteY49" fmla="*/ 3418 h 10000"/>
                  <a:gd name="connsiteX50" fmla="*/ 8482 w 10000"/>
                  <a:gd name="connsiteY50" fmla="*/ 2067 h 10000"/>
                  <a:gd name="connsiteX51" fmla="*/ 6762 w 10000"/>
                  <a:gd name="connsiteY51" fmla="*/ 1681 h 10000"/>
                  <a:gd name="connsiteX52" fmla="*/ 5559 w 10000"/>
                  <a:gd name="connsiteY52" fmla="*/ 1464 h 10000"/>
                  <a:gd name="connsiteX53" fmla="*/ 5486 w 10000"/>
                  <a:gd name="connsiteY53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1933 w 10000"/>
                  <a:gd name="connsiteY24" fmla="*/ 8333 h 10000"/>
                  <a:gd name="connsiteX25" fmla="*/ 4264 w 10000"/>
                  <a:gd name="connsiteY25" fmla="*/ 7663 h 10000"/>
                  <a:gd name="connsiteX26" fmla="*/ 4209 w 10000"/>
                  <a:gd name="connsiteY26" fmla="*/ 6329 h 10000"/>
                  <a:gd name="connsiteX27" fmla="*/ 4837 w 10000"/>
                  <a:gd name="connsiteY27" fmla="*/ 5283 h 10000"/>
                  <a:gd name="connsiteX28" fmla="*/ 5596 w 10000"/>
                  <a:gd name="connsiteY28" fmla="*/ 6411 h 10000"/>
                  <a:gd name="connsiteX29" fmla="*/ 5596 w 10000"/>
                  <a:gd name="connsiteY29" fmla="*/ 7695 h 10000"/>
                  <a:gd name="connsiteX30" fmla="*/ 6262 w 10000"/>
                  <a:gd name="connsiteY30" fmla="*/ 9303 h 10000"/>
                  <a:gd name="connsiteX31" fmla="*/ 6151 w 10000"/>
                  <a:gd name="connsiteY31" fmla="*/ 9736 h 10000"/>
                  <a:gd name="connsiteX32" fmla="*/ 7372 w 10000"/>
                  <a:gd name="connsiteY32" fmla="*/ 9998 h 10000"/>
                  <a:gd name="connsiteX33" fmla="*/ 8039 w 10000"/>
                  <a:gd name="connsiteY33" fmla="*/ 9683 h 10000"/>
                  <a:gd name="connsiteX34" fmla="*/ 7649 w 10000"/>
                  <a:gd name="connsiteY34" fmla="*/ 9261 h 10000"/>
                  <a:gd name="connsiteX35" fmla="*/ 7872 w 10000"/>
                  <a:gd name="connsiteY35" fmla="*/ 8127 h 10000"/>
                  <a:gd name="connsiteX36" fmla="*/ 7539 w 10000"/>
                  <a:gd name="connsiteY36" fmla="*/ 7323 h 10000"/>
                  <a:gd name="connsiteX37" fmla="*/ 8279 w 10000"/>
                  <a:gd name="connsiteY37" fmla="*/ 5793 h 10000"/>
                  <a:gd name="connsiteX38" fmla="*/ 8334 w 10000"/>
                  <a:gd name="connsiteY38" fmla="*/ 4989 h 10000"/>
                  <a:gd name="connsiteX39" fmla="*/ 7539 w 10000"/>
                  <a:gd name="connsiteY39" fmla="*/ 4226 h 10000"/>
                  <a:gd name="connsiteX40" fmla="*/ 7372 w 10000"/>
                  <a:gd name="connsiteY40" fmla="*/ 3345 h 10000"/>
                  <a:gd name="connsiteX41" fmla="*/ 7872 w 10000"/>
                  <a:gd name="connsiteY41" fmla="*/ 2743 h 10000"/>
                  <a:gd name="connsiteX42" fmla="*/ 8445 w 10000"/>
                  <a:gd name="connsiteY42" fmla="*/ 3665 h 10000"/>
                  <a:gd name="connsiteX43" fmla="*/ 8815 w 10000"/>
                  <a:gd name="connsiteY43" fmla="*/ 4788 h 10000"/>
                  <a:gd name="connsiteX44" fmla="*/ 8704 w 10000"/>
                  <a:gd name="connsiteY44" fmla="*/ 5107 h 10000"/>
                  <a:gd name="connsiteX45" fmla="*/ 9630 w 10000"/>
                  <a:gd name="connsiteY45" fmla="*/ 5252 h 10000"/>
                  <a:gd name="connsiteX46" fmla="*/ 10000 w 10000"/>
                  <a:gd name="connsiteY46" fmla="*/ 5087 h 10000"/>
                  <a:gd name="connsiteX47" fmla="*/ 9741 w 10000"/>
                  <a:gd name="connsiteY47" fmla="*/ 4778 h 10000"/>
                  <a:gd name="connsiteX48" fmla="*/ 9741 w 10000"/>
                  <a:gd name="connsiteY48" fmla="*/ 3418 h 10000"/>
                  <a:gd name="connsiteX49" fmla="*/ 8482 w 10000"/>
                  <a:gd name="connsiteY49" fmla="*/ 2067 h 10000"/>
                  <a:gd name="connsiteX50" fmla="*/ 6762 w 10000"/>
                  <a:gd name="connsiteY50" fmla="*/ 1681 h 10000"/>
                  <a:gd name="connsiteX51" fmla="*/ 5559 w 10000"/>
                  <a:gd name="connsiteY51" fmla="*/ 1464 h 10000"/>
                  <a:gd name="connsiteX52" fmla="*/ 5486 w 10000"/>
                  <a:gd name="connsiteY52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4264 w 10000"/>
                  <a:gd name="connsiteY24" fmla="*/ 7663 h 10000"/>
                  <a:gd name="connsiteX25" fmla="*/ 4209 w 10000"/>
                  <a:gd name="connsiteY25" fmla="*/ 6329 h 10000"/>
                  <a:gd name="connsiteX26" fmla="*/ 4837 w 10000"/>
                  <a:gd name="connsiteY26" fmla="*/ 5283 h 10000"/>
                  <a:gd name="connsiteX27" fmla="*/ 5596 w 10000"/>
                  <a:gd name="connsiteY27" fmla="*/ 6411 h 10000"/>
                  <a:gd name="connsiteX28" fmla="*/ 5596 w 10000"/>
                  <a:gd name="connsiteY28" fmla="*/ 7695 h 10000"/>
                  <a:gd name="connsiteX29" fmla="*/ 6262 w 10000"/>
                  <a:gd name="connsiteY29" fmla="*/ 9303 h 10000"/>
                  <a:gd name="connsiteX30" fmla="*/ 6151 w 10000"/>
                  <a:gd name="connsiteY30" fmla="*/ 9736 h 10000"/>
                  <a:gd name="connsiteX31" fmla="*/ 7372 w 10000"/>
                  <a:gd name="connsiteY31" fmla="*/ 9998 h 10000"/>
                  <a:gd name="connsiteX32" fmla="*/ 8039 w 10000"/>
                  <a:gd name="connsiteY32" fmla="*/ 9683 h 10000"/>
                  <a:gd name="connsiteX33" fmla="*/ 7649 w 10000"/>
                  <a:gd name="connsiteY33" fmla="*/ 9261 h 10000"/>
                  <a:gd name="connsiteX34" fmla="*/ 7872 w 10000"/>
                  <a:gd name="connsiteY34" fmla="*/ 8127 h 10000"/>
                  <a:gd name="connsiteX35" fmla="*/ 7539 w 10000"/>
                  <a:gd name="connsiteY35" fmla="*/ 7323 h 10000"/>
                  <a:gd name="connsiteX36" fmla="*/ 8279 w 10000"/>
                  <a:gd name="connsiteY36" fmla="*/ 5793 h 10000"/>
                  <a:gd name="connsiteX37" fmla="*/ 8334 w 10000"/>
                  <a:gd name="connsiteY37" fmla="*/ 4989 h 10000"/>
                  <a:gd name="connsiteX38" fmla="*/ 7539 w 10000"/>
                  <a:gd name="connsiteY38" fmla="*/ 4226 h 10000"/>
                  <a:gd name="connsiteX39" fmla="*/ 7372 w 10000"/>
                  <a:gd name="connsiteY39" fmla="*/ 3345 h 10000"/>
                  <a:gd name="connsiteX40" fmla="*/ 7872 w 10000"/>
                  <a:gd name="connsiteY40" fmla="*/ 2743 h 10000"/>
                  <a:gd name="connsiteX41" fmla="*/ 8445 w 10000"/>
                  <a:gd name="connsiteY41" fmla="*/ 3665 h 10000"/>
                  <a:gd name="connsiteX42" fmla="*/ 8815 w 10000"/>
                  <a:gd name="connsiteY42" fmla="*/ 4788 h 10000"/>
                  <a:gd name="connsiteX43" fmla="*/ 8704 w 10000"/>
                  <a:gd name="connsiteY43" fmla="*/ 5107 h 10000"/>
                  <a:gd name="connsiteX44" fmla="*/ 9630 w 10000"/>
                  <a:gd name="connsiteY44" fmla="*/ 5252 h 10000"/>
                  <a:gd name="connsiteX45" fmla="*/ 10000 w 10000"/>
                  <a:gd name="connsiteY45" fmla="*/ 5087 h 10000"/>
                  <a:gd name="connsiteX46" fmla="*/ 9741 w 10000"/>
                  <a:gd name="connsiteY46" fmla="*/ 4778 h 10000"/>
                  <a:gd name="connsiteX47" fmla="*/ 9741 w 10000"/>
                  <a:gd name="connsiteY47" fmla="*/ 3418 h 10000"/>
                  <a:gd name="connsiteX48" fmla="*/ 8482 w 10000"/>
                  <a:gd name="connsiteY48" fmla="*/ 2067 h 10000"/>
                  <a:gd name="connsiteX49" fmla="*/ 6762 w 10000"/>
                  <a:gd name="connsiteY49" fmla="*/ 1681 h 10000"/>
                  <a:gd name="connsiteX50" fmla="*/ 5559 w 10000"/>
                  <a:gd name="connsiteY50" fmla="*/ 1464 h 10000"/>
                  <a:gd name="connsiteX51" fmla="*/ 5486 w 10000"/>
                  <a:gd name="connsiteY51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2007 w 10000"/>
                  <a:gd name="connsiteY23" fmla="*/ 7272 h 10000"/>
                  <a:gd name="connsiteX24" fmla="*/ 4209 w 10000"/>
                  <a:gd name="connsiteY24" fmla="*/ 6329 h 10000"/>
                  <a:gd name="connsiteX25" fmla="*/ 4837 w 10000"/>
                  <a:gd name="connsiteY25" fmla="*/ 5283 h 10000"/>
                  <a:gd name="connsiteX26" fmla="*/ 5596 w 10000"/>
                  <a:gd name="connsiteY26" fmla="*/ 6411 h 10000"/>
                  <a:gd name="connsiteX27" fmla="*/ 5596 w 10000"/>
                  <a:gd name="connsiteY27" fmla="*/ 7695 h 10000"/>
                  <a:gd name="connsiteX28" fmla="*/ 6262 w 10000"/>
                  <a:gd name="connsiteY28" fmla="*/ 9303 h 10000"/>
                  <a:gd name="connsiteX29" fmla="*/ 6151 w 10000"/>
                  <a:gd name="connsiteY29" fmla="*/ 9736 h 10000"/>
                  <a:gd name="connsiteX30" fmla="*/ 7372 w 10000"/>
                  <a:gd name="connsiteY30" fmla="*/ 9998 h 10000"/>
                  <a:gd name="connsiteX31" fmla="*/ 8039 w 10000"/>
                  <a:gd name="connsiteY31" fmla="*/ 9683 h 10000"/>
                  <a:gd name="connsiteX32" fmla="*/ 7649 w 10000"/>
                  <a:gd name="connsiteY32" fmla="*/ 9261 h 10000"/>
                  <a:gd name="connsiteX33" fmla="*/ 7872 w 10000"/>
                  <a:gd name="connsiteY33" fmla="*/ 8127 h 10000"/>
                  <a:gd name="connsiteX34" fmla="*/ 7539 w 10000"/>
                  <a:gd name="connsiteY34" fmla="*/ 7323 h 10000"/>
                  <a:gd name="connsiteX35" fmla="*/ 8279 w 10000"/>
                  <a:gd name="connsiteY35" fmla="*/ 5793 h 10000"/>
                  <a:gd name="connsiteX36" fmla="*/ 8334 w 10000"/>
                  <a:gd name="connsiteY36" fmla="*/ 4989 h 10000"/>
                  <a:gd name="connsiteX37" fmla="*/ 7539 w 10000"/>
                  <a:gd name="connsiteY37" fmla="*/ 4226 h 10000"/>
                  <a:gd name="connsiteX38" fmla="*/ 7372 w 10000"/>
                  <a:gd name="connsiteY38" fmla="*/ 3345 h 10000"/>
                  <a:gd name="connsiteX39" fmla="*/ 7872 w 10000"/>
                  <a:gd name="connsiteY39" fmla="*/ 2743 h 10000"/>
                  <a:gd name="connsiteX40" fmla="*/ 8445 w 10000"/>
                  <a:gd name="connsiteY40" fmla="*/ 3665 h 10000"/>
                  <a:gd name="connsiteX41" fmla="*/ 8815 w 10000"/>
                  <a:gd name="connsiteY41" fmla="*/ 4788 h 10000"/>
                  <a:gd name="connsiteX42" fmla="*/ 8704 w 10000"/>
                  <a:gd name="connsiteY42" fmla="*/ 5107 h 10000"/>
                  <a:gd name="connsiteX43" fmla="*/ 9630 w 10000"/>
                  <a:gd name="connsiteY43" fmla="*/ 5252 h 10000"/>
                  <a:gd name="connsiteX44" fmla="*/ 10000 w 10000"/>
                  <a:gd name="connsiteY44" fmla="*/ 5087 h 10000"/>
                  <a:gd name="connsiteX45" fmla="*/ 9741 w 10000"/>
                  <a:gd name="connsiteY45" fmla="*/ 4778 h 10000"/>
                  <a:gd name="connsiteX46" fmla="*/ 9741 w 10000"/>
                  <a:gd name="connsiteY46" fmla="*/ 3418 h 10000"/>
                  <a:gd name="connsiteX47" fmla="*/ 8482 w 10000"/>
                  <a:gd name="connsiteY47" fmla="*/ 2067 h 10000"/>
                  <a:gd name="connsiteX48" fmla="*/ 6762 w 10000"/>
                  <a:gd name="connsiteY48" fmla="*/ 1681 h 10000"/>
                  <a:gd name="connsiteX49" fmla="*/ 5559 w 10000"/>
                  <a:gd name="connsiteY49" fmla="*/ 1464 h 10000"/>
                  <a:gd name="connsiteX50" fmla="*/ 5486 w 10000"/>
                  <a:gd name="connsiteY50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4209 w 10000"/>
                  <a:gd name="connsiteY23" fmla="*/ 6329 h 10000"/>
                  <a:gd name="connsiteX24" fmla="*/ 4837 w 10000"/>
                  <a:gd name="connsiteY24" fmla="*/ 5283 h 10000"/>
                  <a:gd name="connsiteX25" fmla="*/ 5596 w 10000"/>
                  <a:gd name="connsiteY25" fmla="*/ 6411 h 10000"/>
                  <a:gd name="connsiteX26" fmla="*/ 5596 w 10000"/>
                  <a:gd name="connsiteY26" fmla="*/ 7695 h 10000"/>
                  <a:gd name="connsiteX27" fmla="*/ 6262 w 10000"/>
                  <a:gd name="connsiteY27" fmla="*/ 9303 h 10000"/>
                  <a:gd name="connsiteX28" fmla="*/ 6151 w 10000"/>
                  <a:gd name="connsiteY28" fmla="*/ 9736 h 10000"/>
                  <a:gd name="connsiteX29" fmla="*/ 7372 w 10000"/>
                  <a:gd name="connsiteY29" fmla="*/ 9998 h 10000"/>
                  <a:gd name="connsiteX30" fmla="*/ 8039 w 10000"/>
                  <a:gd name="connsiteY30" fmla="*/ 9683 h 10000"/>
                  <a:gd name="connsiteX31" fmla="*/ 7649 w 10000"/>
                  <a:gd name="connsiteY31" fmla="*/ 9261 h 10000"/>
                  <a:gd name="connsiteX32" fmla="*/ 7872 w 10000"/>
                  <a:gd name="connsiteY32" fmla="*/ 8127 h 10000"/>
                  <a:gd name="connsiteX33" fmla="*/ 7539 w 10000"/>
                  <a:gd name="connsiteY33" fmla="*/ 7323 h 10000"/>
                  <a:gd name="connsiteX34" fmla="*/ 8279 w 10000"/>
                  <a:gd name="connsiteY34" fmla="*/ 5793 h 10000"/>
                  <a:gd name="connsiteX35" fmla="*/ 8334 w 10000"/>
                  <a:gd name="connsiteY35" fmla="*/ 4989 h 10000"/>
                  <a:gd name="connsiteX36" fmla="*/ 7539 w 10000"/>
                  <a:gd name="connsiteY36" fmla="*/ 4226 h 10000"/>
                  <a:gd name="connsiteX37" fmla="*/ 7372 w 10000"/>
                  <a:gd name="connsiteY37" fmla="*/ 3345 h 10000"/>
                  <a:gd name="connsiteX38" fmla="*/ 7872 w 10000"/>
                  <a:gd name="connsiteY38" fmla="*/ 2743 h 10000"/>
                  <a:gd name="connsiteX39" fmla="*/ 8445 w 10000"/>
                  <a:gd name="connsiteY39" fmla="*/ 3665 h 10000"/>
                  <a:gd name="connsiteX40" fmla="*/ 8815 w 10000"/>
                  <a:gd name="connsiteY40" fmla="*/ 4788 h 10000"/>
                  <a:gd name="connsiteX41" fmla="*/ 8704 w 10000"/>
                  <a:gd name="connsiteY41" fmla="*/ 5107 h 10000"/>
                  <a:gd name="connsiteX42" fmla="*/ 9630 w 10000"/>
                  <a:gd name="connsiteY42" fmla="*/ 5252 h 10000"/>
                  <a:gd name="connsiteX43" fmla="*/ 10000 w 10000"/>
                  <a:gd name="connsiteY43" fmla="*/ 5087 h 10000"/>
                  <a:gd name="connsiteX44" fmla="*/ 9741 w 10000"/>
                  <a:gd name="connsiteY44" fmla="*/ 4778 h 10000"/>
                  <a:gd name="connsiteX45" fmla="*/ 9741 w 10000"/>
                  <a:gd name="connsiteY45" fmla="*/ 3418 h 10000"/>
                  <a:gd name="connsiteX46" fmla="*/ 8482 w 10000"/>
                  <a:gd name="connsiteY46" fmla="*/ 2067 h 10000"/>
                  <a:gd name="connsiteX47" fmla="*/ 6762 w 10000"/>
                  <a:gd name="connsiteY47" fmla="*/ 1681 h 10000"/>
                  <a:gd name="connsiteX48" fmla="*/ 5559 w 10000"/>
                  <a:gd name="connsiteY48" fmla="*/ 1464 h 10000"/>
                  <a:gd name="connsiteX49" fmla="*/ 5486 w 10000"/>
                  <a:gd name="connsiteY49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4209 w 10000"/>
                  <a:gd name="connsiteY23" fmla="*/ 6329 h 10000"/>
                  <a:gd name="connsiteX24" fmla="*/ 4837 w 10000"/>
                  <a:gd name="connsiteY24" fmla="*/ 5283 h 10000"/>
                  <a:gd name="connsiteX25" fmla="*/ 5596 w 10000"/>
                  <a:gd name="connsiteY25" fmla="*/ 6411 h 10000"/>
                  <a:gd name="connsiteX26" fmla="*/ 5596 w 10000"/>
                  <a:gd name="connsiteY26" fmla="*/ 7695 h 10000"/>
                  <a:gd name="connsiteX27" fmla="*/ 6262 w 10000"/>
                  <a:gd name="connsiteY27" fmla="*/ 9303 h 10000"/>
                  <a:gd name="connsiteX28" fmla="*/ 6151 w 10000"/>
                  <a:gd name="connsiteY28" fmla="*/ 9736 h 10000"/>
                  <a:gd name="connsiteX29" fmla="*/ 7372 w 10000"/>
                  <a:gd name="connsiteY29" fmla="*/ 9998 h 10000"/>
                  <a:gd name="connsiteX30" fmla="*/ 8039 w 10000"/>
                  <a:gd name="connsiteY30" fmla="*/ 9683 h 10000"/>
                  <a:gd name="connsiteX31" fmla="*/ 7649 w 10000"/>
                  <a:gd name="connsiteY31" fmla="*/ 9261 h 10000"/>
                  <a:gd name="connsiteX32" fmla="*/ 7872 w 10000"/>
                  <a:gd name="connsiteY32" fmla="*/ 8127 h 10000"/>
                  <a:gd name="connsiteX33" fmla="*/ 7539 w 10000"/>
                  <a:gd name="connsiteY33" fmla="*/ 7323 h 10000"/>
                  <a:gd name="connsiteX34" fmla="*/ 8279 w 10000"/>
                  <a:gd name="connsiteY34" fmla="*/ 5793 h 10000"/>
                  <a:gd name="connsiteX35" fmla="*/ 8334 w 10000"/>
                  <a:gd name="connsiteY35" fmla="*/ 4989 h 10000"/>
                  <a:gd name="connsiteX36" fmla="*/ 7539 w 10000"/>
                  <a:gd name="connsiteY36" fmla="*/ 4226 h 10000"/>
                  <a:gd name="connsiteX37" fmla="*/ 7372 w 10000"/>
                  <a:gd name="connsiteY37" fmla="*/ 3345 h 10000"/>
                  <a:gd name="connsiteX38" fmla="*/ 7872 w 10000"/>
                  <a:gd name="connsiteY38" fmla="*/ 2743 h 10000"/>
                  <a:gd name="connsiteX39" fmla="*/ 8445 w 10000"/>
                  <a:gd name="connsiteY39" fmla="*/ 3665 h 10000"/>
                  <a:gd name="connsiteX40" fmla="*/ 8815 w 10000"/>
                  <a:gd name="connsiteY40" fmla="*/ 4788 h 10000"/>
                  <a:gd name="connsiteX41" fmla="*/ 8704 w 10000"/>
                  <a:gd name="connsiteY41" fmla="*/ 5107 h 10000"/>
                  <a:gd name="connsiteX42" fmla="*/ 9630 w 10000"/>
                  <a:gd name="connsiteY42" fmla="*/ 5252 h 10000"/>
                  <a:gd name="connsiteX43" fmla="*/ 10000 w 10000"/>
                  <a:gd name="connsiteY43" fmla="*/ 5087 h 10000"/>
                  <a:gd name="connsiteX44" fmla="*/ 9741 w 10000"/>
                  <a:gd name="connsiteY44" fmla="*/ 4778 h 10000"/>
                  <a:gd name="connsiteX45" fmla="*/ 9741 w 10000"/>
                  <a:gd name="connsiteY45" fmla="*/ 3418 h 10000"/>
                  <a:gd name="connsiteX46" fmla="*/ 8482 w 10000"/>
                  <a:gd name="connsiteY46" fmla="*/ 2067 h 10000"/>
                  <a:gd name="connsiteX47" fmla="*/ 6762 w 10000"/>
                  <a:gd name="connsiteY47" fmla="*/ 1681 h 10000"/>
                  <a:gd name="connsiteX48" fmla="*/ 5559 w 10000"/>
                  <a:gd name="connsiteY48" fmla="*/ 1464 h 10000"/>
                  <a:gd name="connsiteX49" fmla="*/ 5486 w 10000"/>
                  <a:gd name="connsiteY49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1618 w 10000"/>
                  <a:gd name="connsiteY22" fmla="*/ 5747 h 10000"/>
                  <a:gd name="connsiteX23" fmla="*/ 4837 w 10000"/>
                  <a:gd name="connsiteY23" fmla="*/ 5283 h 10000"/>
                  <a:gd name="connsiteX24" fmla="*/ 5596 w 10000"/>
                  <a:gd name="connsiteY24" fmla="*/ 6411 h 10000"/>
                  <a:gd name="connsiteX25" fmla="*/ 5596 w 10000"/>
                  <a:gd name="connsiteY25" fmla="*/ 7695 h 10000"/>
                  <a:gd name="connsiteX26" fmla="*/ 6262 w 10000"/>
                  <a:gd name="connsiteY26" fmla="*/ 9303 h 10000"/>
                  <a:gd name="connsiteX27" fmla="*/ 6151 w 10000"/>
                  <a:gd name="connsiteY27" fmla="*/ 9736 h 10000"/>
                  <a:gd name="connsiteX28" fmla="*/ 7372 w 10000"/>
                  <a:gd name="connsiteY28" fmla="*/ 9998 h 10000"/>
                  <a:gd name="connsiteX29" fmla="*/ 8039 w 10000"/>
                  <a:gd name="connsiteY29" fmla="*/ 9683 h 10000"/>
                  <a:gd name="connsiteX30" fmla="*/ 7649 w 10000"/>
                  <a:gd name="connsiteY30" fmla="*/ 9261 h 10000"/>
                  <a:gd name="connsiteX31" fmla="*/ 7872 w 10000"/>
                  <a:gd name="connsiteY31" fmla="*/ 8127 h 10000"/>
                  <a:gd name="connsiteX32" fmla="*/ 7539 w 10000"/>
                  <a:gd name="connsiteY32" fmla="*/ 7323 h 10000"/>
                  <a:gd name="connsiteX33" fmla="*/ 8279 w 10000"/>
                  <a:gd name="connsiteY33" fmla="*/ 5793 h 10000"/>
                  <a:gd name="connsiteX34" fmla="*/ 8334 w 10000"/>
                  <a:gd name="connsiteY34" fmla="*/ 4989 h 10000"/>
                  <a:gd name="connsiteX35" fmla="*/ 7539 w 10000"/>
                  <a:gd name="connsiteY35" fmla="*/ 4226 h 10000"/>
                  <a:gd name="connsiteX36" fmla="*/ 7372 w 10000"/>
                  <a:gd name="connsiteY36" fmla="*/ 3345 h 10000"/>
                  <a:gd name="connsiteX37" fmla="*/ 7872 w 10000"/>
                  <a:gd name="connsiteY37" fmla="*/ 2743 h 10000"/>
                  <a:gd name="connsiteX38" fmla="*/ 8445 w 10000"/>
                  <a:gd name="connsiteY38" fmla="*/ 3665 h 10000"/>
                  <a:gd name="connsiteX39" fmla="*/ 8815 w 10000"/>
                  <a:gd name="connsiteY39" fmla="*/ 4788 h 10000"/>
                  <a:gd name="connsiteX40" fmla="*/ 8704 w 10000"/>
                  <a:gd name="connsiteY40" fmla="*/ 5107 h 10000"/>
                  <a:gd name="connsiteX41" fmla="*/ 9630 w 10000"/>
                  <a:gd name="connsiteY41" fmla="*/ 5252 h 10000"/>
                  <a:gd name="connsiteX42" fmla="*/ 10000 w 10000"/>
                  <a:gd name="connsiteY42" fmla="*/ 5087 h 10000"/>
                  <a:gd name="connsiteX43" fmla="*/ 9741 w 10000"/>
                  <a:gd name="connsiteY43" fmla="*/ 4778 h 10000"/>
                  <a:gd name="connsiteX44" fmla="*/ 9741 w 10000"/>
                  <a:gd name="connsiteY44" fmla="*/ 3418 h 10000"/>
                  <a:gd name="connsiteX45" fmla="*/ 8482 w 10000"/>
                  <a:gd name="connsiteY45" fmla="*/ 2067 h 10000"/>
                  <a:gd name="connsiteX46" fmla="*/ 6762 w 10000"/>
                  <a:gd name="connsiteY46" fmla="*/ 1681 h 10000"/>
                  <a:gd name="connsiteX47" fmla="*/ 5559 w 10000"/>
                  <a:gd name="connsiteY47" fmla="*/ 1464 h 10000"/>
                  <a:gd name="connsiteX48" fmla="*/ 5486 w 10000"/>
                  <a:gd name="connsiteY48" fmla="*/ 1197 h 10000"/>
                  <a:gd name="connsiteX0" fmla="*/ 5486 w 10000"/>
                  <a:gd name="connsiteY0" fmla="*/ 1197 h 10000"/>
                  <a:gd name="connsiteX1" fmla="*/ 5892 w 10000"/>
                  <a:gd name="connsiteY1" fmla="*/ 955 h 10000"/>
                  <a:gd name="connsiteX2" fmla="*/ 6281 w 10000"/>
                  <a:gd name="connsiteY2" fmla="*/ 424 h 10000"/>
                  <a:gd name="connsiteX3" fmla="*/ 5652 w 10000"/>
                  <a:gd name="connsiteY3" fmla="*/ 83 h 10000"/>
                  <a:gd name="connsiteX4" fmla="*/ 3727 w 10000"/>
                  <a:gd name="connsiteY4" fmla="*/ 26 h 10000"/>
                  <a:gd name="connsiteX5" fmla="*/ 3154 w 10000"/>
                  <a:gd name="connsiteY5" fmla="*/ 429 h 10000"/>
                  <a:gd name="connsiteX6" fmla="*/ 3542 w 10000"/>
                  <a:gd name="connsiteY6" fmla="*/ 965 h 10000"/>
                  <a:gd name="connsiteX7" fmla="*/ 3875 w 10000"/>
                  <a:gd name="connsiteY7" fmla="*/ 1197 h 10000"/>
                  <a:gd name="connsiteX8" fmla="*/ 3727 w 10000"/>
                  <a:gd name="connsiteY8" fmla="*/ 1479 h 10000"/>
                  <a:gd name="connsiteX9" fmla="*/ 2599 w 10000"/>
                  <a:gd name="connsiteY9" fmla="*/ 1721 h 10000"/>
                  <a:gd name="connsiteX10" fmla="*/ 896 w 10000"/>
                  <a:gd name="connsiteY10" fmla="*/ 2128 h 10000"/>
                  <a:gd name="connsiteX11" fmla="*/ 8 w 10000"/>
                  <a:gd name="connsiteY11" fmla="*/ 3489 h 10000"/>
                  <a:gd name="connsiteX12" fmla="*/ 415 w 10000"/>
                  <a:gd name="connsiteY12" fmla="*/ 4695 h 10000"/>
                  <a:gd name="connsiteX13" fmla="*/ 45 w 10000"/>
                  <a:gd name="connsiteY13" fmla="*/ 5097 h 10000"/>
                  <a:gd name="connsiteX14" fmla="*/ 712 w 10000"/>
                  <a:gd name="connsiteY14" fmla="*/ 5201 h 10000"/>
                  <a:gd name="connsiteX15" fmla="*/ 1267 w 10000"/>
                  <a:gd name="connsiteY15" fmla="*/ 5025 h 10000"/>
                  <a:gd name="connsiteX16" fmla="*/ 1304 w 10000"/>
                  <a:gd name="connsiteY16" fmla="*/ 4757 h 10000"/>
                  <a:gd name="connsiteX17" fmla="*/ 1340 w 10000"/>
                  <a:gd name="connsiteY17" fmla="*/ 3531 h 10000"/>
                  <a:gd name="connsiteX18" fmla="*/ 1767 w 10000"/>
                  <a:gd name="connsiteY18" fmla="*/ 2706 h 10000"/>
                  <a:gd name="connsiteX19" fmla="*/ 2432 w 10000"/>
                  <a:gd name="connsiteY19" fmla="*/ 3370 h 10000"/>
                  <a:gd name="connsiteX20" fmla="*/ 2377 w 10000"/>
                  <a:gd name="connsiteY20" fmla="*/ 4148 h 10000"/>
                  <a:gd name="connsiteX21" fmla="*/ 1785 w 10000"/>
                  <a:gd name="connsiteY21" fmla="*/ 4880 h 10000"/>
                  <a:gd name="connsiteX22" fmla="*/ 2189 w 10000"/>
                  <a:gd name="connsiteY22" fmla="*/ 5384 h 10000"/>
                  <a:gd name="connsiteX23" fmla="*/ 4837 w 10000"/>
                  <a:gd name="connsiteY23" fmla="*/ 5283 h 10000"/>
                  <a:gd name="connsiteX24" fmla="*/ 5596 w 10000"/>
                  <a:gd name="connsiteY24" fmla="*/ 6411 h 10000"/>
                  <a:gd name="connsiteX25" fmla="*/ 5596 w 10000"/>
                  <a:gd name="connsiteY25" fmla="*/ 7695 h 10000"/>
                  <a:gd name="connsiteX26" fmla="*/ 6262 w 10000"/>
                  <a:gd name="connsiteY26" fmla="*/ 9303 h 10000"/>
                  <a:gd name="connsiteX27" fmla="*/ 6151 w 10000"/>
                  <a:gd name="connsiteY27" fmla="*/ 9736 h 10000"/>
                  <a:gd name="connsiteX28" fmla="*/ 7372 w 10000"/>
                  <a:gd name="connsiteY28" fmla="*/ 9998 h 10000"/>
                  <a:gd name="connsiteX29" fmla="*/ 8039 w 10000"/>
                  <a:gd name="connsiteY29" fmla="*/ 9683 h 10000"/>
                  <a:gd name="connsiteX30" fmla="*/ 7649 w 10000"/>
                  <a:gd name="connsiteY30" fmla="*/ 9261 h 10000"/>
                  <a:gd name="connsiteX31" fmla="*/ 7872 w 10000"/>
                  <a:gd name="connsiteY31" fmla="*/ 8127 h 10000"/>
                  <a:gd name="connsiteX32" fmla="*/ 7539 w 10000"/>
                  <a:gd name="connsiteY32" fmla="*/ 7323 h 10000"/>
                  <a:gd name="connsiteX33" fmla="*/ 8279 w 10000"/>
                  <a:gd name="connsiteY33" fmla="*/ 5793 h 10000"/>
                  <a:gd name="connsiteX34" fmla="*/ 8334 w 10000"/>
                  <a:gd name="connsiteY34" fmla="*/ 4989 h 10000"/>
                  <a:gd name="connsiteX35" fmla="*/ 7539 w 10000"/>
                  <a:gd name="connsiteY35" fmla="*/ 4226 h 10000"/>
                  <a:gd name="connsiteX36" fmla="*/ 7372 w 10000"/>
                  <a:gd name="connsiteY36" fmla="*/ 3345 h 10000"/>
                  <a:gd name="connsiteX37" fmla="*/ 7872 w 10000"/>
                  <a:gd name="connsiteY37" fmla="*/ 2743 h 10000"/>
                  <a:gd name="connsiteX38" fmla="*/ 8445 w 10000"/>
                  <a:gd name="connsiteY38" fmla="*/ 3665 h 10000"/>
                  <a:gd name="connsiteX39" fmla="*/ 8815 w 10000"/>
                  <a:gd name="connsiteY39" fmla="*/ 4788 h 10000"/>
                  <a:gd name="connsiteX40" fmla="*/ 8704 w 10000"/>
                  <a:gd name="connsiteY40" fmla="*/ 5107 h 10000"/>
                  <a:gd name="connsiteX41" fmla="*/ 9630 w 10000"/>
                  <a:gd name="connsiteY41" fmla="*/ 5252 h 10000"/>
                  <a:gd name="connsiteX42" fmla="*/ 10000 w 10000"/>
                  <a:gd name="connsiteY42" fmla="*/ 5087 h 10000"/>
                  <a:gd name="connsiteX43" fmla="*/ 9741 w 10000"/>
                  <a:gd name="connsiteY43" fmla="*/ 4778 h 10000"/>
                  <a:gd name="connsiteX44" fmla="*/ 9741 w 10000"/>
                  <a:gd name="connsiteY44" fmla="*/ 3418 h 10000"/>
                  <a:gd name="connsiteX45" fmla="*/ 8482 w 10000"/>
                  <a:gd name="connsiteY45" fmla="*/ 2067 h 10000"/>
                  <a:gd name="connsiteX46" fmla="*/ 6762 w 10000"/>
                  <a:gd name="connsiteY46" fmla="*/ 1681 h 10000"/>
                  <a:gd name="connsiteX47" fmla="*/ 5559 w 10000"/>
                  <a:gd name="connsiteY47" fmla="*/ 1464 h 10000"/>
                  <a:gd name="connsiteX48" fmla="*/ 5486 w 10000"/>
                  <a:gd name="connsiteY48" fmla="*/ 1197 h 10000"/>
                  <a:gd name="connsiteX0" fmla="*/ 5486 w 10000"/>
                  <a:gd name="connsiteY0" fmla="*/ 1197 h 9767"/>
                  <a:gd name="connsiteX1" fmla="*/ 5892 w 10000"/>
                  <a:gd name="connsiteY1" fmla="*/ 955 h 9767"/>
                  <a:gd name="connsiteX2" fmla="*/ 6281 w 10000"/>
                  <a:gd name="connsiteY2" fmla="*/ 424 h 9767"/>
                  <a:gd name="connsiteX3" fmla="*/ 5652 w 10000"/>
                  <a:gd name="connsiteY3" fmla="*/ 83 h 9767"/>
                  <a:gd name="connsiteX4" fmla="*/ 3727 w 10000"/>
                  <a:gd name="connsiteY4" fmla="*/ 26 h 9767"/>
                  <a:gd name="connsiteX5" fmla="*/ 3154 w 10000"/>
                  <a:gd name="connsiteY5" fmla="*/ 429 h 9767"/>
                  <a:gd name="connsiteX6" fmla="*/ 3542 w 10000"/>
                  <a:gd name="connsiteY6" fmla="*/ 965 h 9767"/>
                  <a:gd name="connsiteX7" fmla="*/ 3875 w 10000"/>
                  <a:gd name="connsiteY7" fmla="*/ 1197 h 9767"/>
                  <a:gd name="connsiteX8" fmla="*/ 3727 w 10000"/>
                  <a:gd name="connsiteY8" fmla="*/ 1479 h 9767"/>
                  <a:gd name="connsiteX9" fmla="*/ 2599 w 10000"/>
                  <a:gd name="connsiteY9" fmla="*/ 1721 h 9767"/>
                  <a:gd name="connsiteX10" fmla="*/ 896 w 10000"/>
                  <a:gd name="connsiteY10" fmla="*/ 2128 h 9767"/>
                  <a:gd name="connsiteX11" fmla="*/ 8 w 10000"/>
                  <a:gd name="connsiteY11" fmla="*/ 3489 h 9767"/>
                  <a:gd name="connsiteX12" fmla="*/ 415 w 10000"/>
                  <a:gd name="connsiteY12" fmla="*/ 4695 h 9767"/>
                  <a:gd name="connsiteX13" fmla="*/ 45 w 10000"/>
                  <a:gd name="connsiteY13" fmla="*/ 5097 h 9767"/>
                  <a:gd name="connsiteX14" fmla="*/ 712 w 10000"/>
                  <a:gd name="connsiteY14" fmla="*/ 5201 h 9767"/>
                  <a:gd name="connsiteX15" fmla="*/ 1267 w 10000"/>
                  <a:gd name="connsiteY15" fmla="*/ 5025 h 9767"/>
                  <a:gd name="connsiteX16" fmla="*/ 1304 w 10000"/>
                  <a:gd name="connsiteY16" fmla="*/ 4757 h 9767"/>
                  <a:gd name="connsiteX17" fmla="*/ 1340 w 10000"/>
                  <a:gd name="connsiteY17" fmla="*/ 3531 h 9767"/>
                  <a:gd name="connsiteX18" fmla="*/ 1767 w 10000"/>
                  <a:gd name="connsiteY18" fmla="*/ 2706 h 9767"/>
                  <a:gd name="connsiteX19" fmla="*/ 2432 w 10000"/>
                  <a:gd name="connsiteY19" fmla="*/ 3370 h 9767"/>
                  <a:gd name="connsiteX20" fmla="*/ 2377 w 10000"/>
                  <a:gd name="connsiteY20" fmla="*/ 4148 h 9767"/>
                  <a:gd name="connsiteX21" fmla="*/ 1785 w 10000"/>
                  <a:gd name="connsiteY21" fmla="*/ 4880 h 9767"/>
                  <a:gd name="connsiteX22" fmla="*/ 2189 w 10000"/>
                  <a:gd name="connsiteY22" fmla="*/ 5384 h 9767"/>
                  <a:gd name="connsiteX23" fmla="*/ 4837 w 10000"/>
                  <a:gd name="connsiteY23" fmla="*/ 5283 h 9767"/>
                  <a:gd name="connsiteX24" fmla="*/ 5596 w 10000"/>
                  <a:gd name="connsiteY24" fmla="*/ 6411 h 9767"/>
                  <a:gd name="connsiteX25" fmla="*/ 5596 w 10000"/>
                  <a:gd name="connsiteY25" fmla="*/ 7695 h 9767"/>
                  <a:gd name="connsiteX26" fmla="*/ 6262 w 10000"/>
                  <a:gd name="connsiteY26" fmla="*/ 9303 h 9767"/>
                  <a:gd name="connsiteX27" fmla="*/ 6151 w 10000"/>
                  <a:gd name="connsiteY27" fmla="*/ 9736 h 9767"/>
                  <a:gd name="connsiteX28" fmla="*/ 8039 w 10000"/>
                  <a:gd name="connsiteY28" fmla="*/ 9683 h 9767"/>
                  <a:gd name="connsiteX29" fmla="*/ 7649 w 10000"/>
                  <a:gd name="connsiteY29" fmla="*/ 9261 h 9767"/>
                  <a:gd name="connsiteX30" fmla="*/ 7872 w 10000"/>
                  <a:gd name="connsiteY30" fmla="*/ 8127 h 9767"/>
                  <a:gd name="connsiteX31" fmla="*/ 7539 w 10000"/>
                  <a:gd name="connsiteY31" fmla="*/ 7323 h 9767"/>
                  <a:gd name="connsiteX32" fmla="*/ 8279 w 10000"/>
                  <a:gd name="connsiteY32" fmla="*/ 5793 h 9767"/>
                  <a:gd name="connsiteX33" fmla="*/ 8334 w 10000"/>
                  <a:gd name="connsiteY33" fmla="*/ 4989 h 9767"/>
                  <a:gd name="connsiteX34" fmla="*/ 7539 w 10000"/>
                  <a:gd name="connsiteY34" fmla="*/ 4226 h 9767"/>
                  <a:gd name="connsiteX35" fmla="*/ 7372 w 10000"/>
                  <a:gd name="connsiteY35" fmla="*/ 3345 h 9767"/>
                  <a:gd name="connsiteX36" fmla="*/ 7872 w 10000"/>
                  <a:gd name="connsiteY36" fmla="*/ 2743 h 9767"/>
                  <a:gd name="connsiteX37" fmla="*/ 8445 w 10000"/>
                  <a:gd name="connsiteY37" fmla="*/ 3665 h 9767"/>
                  <a:gd name="connsiteX38" fmla="*/ 8815 w 10000"/>
                  <a:gd name="connsiteY38" fmla="*/ 4788 h 9767"/>
                  <a:gd name="connsiteX39" fmla="*/ 8704 w 10000"/>
                  <a:gd name="connsiteY39" fmla="*/ 5107 h 9767"/>
                  <a:gd name="connsiteX40" fmla="*/ 9630 w 10000"/>
                  <a:gd name="connsiteY40" fmla="*/ 5252 h 9767"/>
                  <a:gd name="connsiteX41" fmla="*/ 10000 w 10000"/>
                  <a:gd name="connsiteY41" fmla="*/ 5087 h 9767"/>
                  <a:gd name="connsiteX42" fmla="*/ 9741 w 10000"/>
                  <a:gd name="connsiteY42" fmla="*/ 4778 h 9767"/>
                  <a:gd name="connsiteX43" fmla="*/ 9741 w 10000"/>
                  <a:gd name="connsiteY43" fmla="*/ 3418 h 9767"/>
                  <a:gd name="connsiteX44" fmla="*/ 8482 w 10000"/>
                  <a:gd name="connsiteY44" fmla="*/ 2067 h 9767"/>
                  <a:gd name="connsiteX45" fmla="*/ 6762 w 10000"/>
                  <a:gd name="connsiteY45" fmla="*/ 1681 h 9767"/>
                  <a:gd name="connsiteX46" fmla="*/ 5559 w 10000"/>
                  <a:gd name="connsiteY46" fmla="*/ 1464 h 9767"/>
                  <a:gd name="connsiteX47" fmla="*/ 5486 w 10000"/>
                  <a:gd name="connsiteY47" fmla="*/ 1197 h 9767"/>
                  <a:gd name="connsiteX0" fmla="*/ 5486 w 10000"/>
                  <a:gd name="connsiteY0" fmla="*/ 1226 h 9968"/>
                  <a:gd name="connsiteX1" fmla="*/ 5892 w 10000"/>
                  <a:gd name="connsiteY1" fmla="*/ 978 h 9968"/>
                  <a:gd name="connsiteX2" fmla="*/ 6281 w 10000"/>
                  <a:gd name="connsiteY2" fmla="*/ 434 h 9968"/>
                  <a:gd name="connsiteX3" fmla="*/ 5652 w 10000"/>
                  <a:gd name="connsiteY3" fmla="*/ 85 h 9968"/>
                  <a:gd name="connsiteX4" fmla="*/ 3727 w 10000"/>
                  <a:gd name="connsiteY4" fmla="*/ 27 h 9968"/>
                  <a:gd name="connsiteX5" fmla="*/ 3154 w 10000"/>
                  <a:gd name="connsiteY5" fmla="*/ 439 h 9968"/>
                  <a:gd name="connsiteX6" fmla="*/ 3542 w 10000"/>
                  <a:gd name="connsiteY6" fmla="*/ 988 h 9968"/>
                  <a:gd name="connsiteX7" fmla="*/ 3875 w 10000"/>
                  <a:gd name="connsiteY7" fmla="*/ 1226 h 9968"/>
                  <a:gd name="connsiteX8" fmla="*/ 3727 w 10000"/>
                  <a:gd name="connsiteY8" fmla="*/ 1514 h 9968"/>
                  <a:gd name="connsiteX9" fmla="*/ 2599 w 10000"/>
                  <a:gd name="connsiteY9" fmla="*/ 1762 h 9968"/>
                  <a:gd name="connsiteX10" fmla="*/ 896 w 10000"/>
                  <a:gd name="connsiteY10" fmla="*/ 2179 h 9968"/>
                  <a:gd name="connsiteX11" fmla="*/ 8 w 10000"/>
                  <a:gd name="connsiteY11" fmla="*/ 3572 h 9968"/>
                  <a:gd name="connsiteX12" fmla="*/ 415 w 10000"/>
                  <a:gd name="connsiteY12" fmla="*/ 4807 h 9968"/>
                  <a:gd name="connsiteX13" fmla="*/ 45 w 10000"/>
                  <a:gd name="connsiteY13" fmla="*/ 5219 h 9968"/>
                  <a:gd name="connsiteX14" fmla="*/ 712 w 10000"/>
                  <a:gd name="connsiteY14" fmla="*/ 5325 h 9968"/>
                  <a:gd name="connsiteX15" fmla="*/ 1267 w 10000"/>
                  <a:gd name="connsiteY15" fmla="*/ 5145 h 9968"/>
                  <a:gd name="connsiteX16" fmla="*/ 1304 w 10000"/>
                  <a:gd name="connsiteY16" fmla="*/ 4870 h 9968"/>
                  <a:gd name="connsiteX17" fmla="*/ 1340 w 10000"/>
                  <a:gd name="connsiteY17" fmla="*/ 3615 h 9968"/>
                  <a:gd name="connsiteX18" fmla="*/ 1767 w 10000"/>
                  <a:gd name="connsiteY18" fmla="*/ 2771 h 9968"/>
                  <a:gd name="connsiteX19" fmla="*/ 2432 w 10000"/>
                  <a:gd name="connsiteY19" fmla="*/ 3450 h 9968"/>
                  <a:gd name="connsiteX20" fmla="*/ 2377 w 10000"/>
                  <a:gd name="connsiteY20" fmla="*/ 4247 h 9968"/>
                  <a:gd name="connsiteX21" fmla="*/ 1785 w 10000"/>
                  <a:gd name="connsiteY21" fmla="*/ 4996 h 9968"/>
                  <a:gd name="connsiteX22" fmla="*/ 2189 w 10000"/>
                  <a:gd name="connsiteY22" fmla="*/ 5512 h 9968"/>
                  <a:gd name="connsiteX23" fmla="*/ 4837 w 10000"/>
                  <a:gd name="connsiteY23" fmla="*/ 5409 h 9968"/>
                  <a:gd name="connsiteX24" fmla="*/ 5596 w 10000"/>
                  <a:gd name="connsiteY24" fmla="*/ 6564 h 9968"/>
                  <a:gd name="connsiteX25" fmla="*/ 5596 w 10000"/>
                  <a:gd name="connsiteY25" fmla="*/ 7879 h 9968"/>
                  <a:gd name="connsiteX26" fmla="*/ 6262 w 10000"/>
                  <a:gd name="connsiteY26" fmla="*/ 9525 h 9968"/>
                  <a:gd name="connsiteX27" fmla="*/ 6151 w 10000"/>
                  <a:gd name="connsiteY27" fmla="*/ 9968 h 9968"/>
                  <a:gd name="connsiteX28" fmla="*/ 7649 w 10000"/>
                  <a:gd name="connsiteY28" fmla="*/ 9482 h 9968"/>
                  <a:gd name="connsiteX29" fmla="*/ 7872 w 10000"/>
                  <a:gd name="connsiteY29" fmla="*/ 8321 h 9968"/>
                  <a:gd name="connsiteX30" fmla="*/ 7539 w 10000"/>
                  <a:gd name="connsiteY30" fmla="*/ 7498 h 9968"/>
                  <a:gd name="connsiteX31" fmla="*/ 8279 w 10000"/>
                  <a:gd name="connsiteY31" fmla="*/ 5931 h 9968"/>
                  <a:gd name="connsiteX32" fmla="*/ 8334 w 10000"/>
                  <a:gd name="connsiteY32" fmla="*/ 5108 h 9968"/>
                  <a:gd name="connsiteX33" fmla="*/ 7539 w 10000"/>
                  <a:gd name="connsiteY33" fmla="*/ 4327 h 9968"/>
                  <a:gd name="connsiteX34" fmla="*/ 7372 w 10000"/>
                  <a:gd name="connsiteY34" fmla="*/ 3425 h 9968"/>
                  <a:gd name="connsiteX35" fmla="*/ 7872 w 10000"/>
                  <a:gd name="connsiteY35" fmla="*/ 2808 h 9968"/>
                  <a:gd name="connsiteX36" fmla="*/ 8445 w 10000"/>
                  <a:gd name="connsiteY36" fmla="*/ 3752 h 9968"/>
                  <a:gd name="connsiteX37" fmla="*/ 8815 w 10000"/>
                  <a:gd name="connsiteY37" fmla="*/ 4902 h 9968"/>
                  <a:gd name="connsiteX38" fmla="*/ 8704 w 10000"/>
                  <a:gd name="connsiteY38" fmla="*/ 5229 h 9968"/>
                  <a:gd name="connsiteX39" fmla="*/ 9630 w 10000"/>
                  <a:gd name="connsiteY39" fmla="*/ 5377 h 9968"/>
                  <a:gd name="connsiteX40" fmla="*/ 10000 w 10000"/>
                  <a:gd name="connsiteY40" fmla="*/ 5208 h 9968"/>
                  <a:gd name="connsiteX41" fmla="*/ 9741 w 10000"/>
                  <a:gd name="connsiteY41" fmla="*/ 4892 h 9968"/>
                  <a:gd name="connsiteX42" fmla="*/ 9741 w 10000"/>
                  <a:gd name="connsiteY42" fmla="*/ 3500 h 9968"/>
                  <a:gd name="connsiteX43" fmla="*/ 8482 w 10000"/>
                  <a:gd name="connsiteY43" fmla="*/ 2116 h 9968"/>
                  <a:gd name="connsiteX44" fmla="*/ 6762 w 10000"/>
                  <a:gd name="connsiteY44" fmla="*/ 1721 h 9968"/>
                  <a:gd name="connsiteX45" fmla="*/ 5559 w 10000"/>
                  <a:gd name="connsiteY45" fmla="*/ 1499 h 9968"/>
                  <a:gd name="connsiteX46" fmla="*/ 5486 w 10000"/>
                  <a:gd name="connsiteY46" fmla="*/ 1226 h 9968"/>
                  <a:gd name="connsiteX0" fmla="*/ 5486 w 10000"/>
                  <a:gd name="connsiteY0" fmla="*/ 1230 h 9714"/>
                  <a:gd name="connsiteX1" fmla="*/ 5892 w 10000"/>
                  <a:gd name="connsiteY1" fmla="*/ 981 h 9714"/>
                  <a:gd name="connsiteX2" fmla="*/ 6281 w 10000"/>
                  <a:gd name="connsiteY2" fmla="*/ 435 h 9714"/>
                  <a:gd name="connsiteX3" fmla="*/ 5652 w 10000"/>
                  <a:gd name="connsiteY3" fmla="*/ 85 h 9714"/>
                  <a:gd name="connsiteX4" fmla="*/ 3727 w 10000"/>
                  <a:gd name="connsiteY4" fmla="*/ 27 h 9714"/>
                  <a:gd name="connsiteX5" fmla="*/ 3154 w 10000"/>
                  <a:gd name="connsiteY5" fmla="*/ 440 h 9714"/>
                  <a:gd name="connsiteX6" fmla="*/ 3542 w 10000"/>
                  <a:gd name="connsiteY6" fmla="*/ 991 h 9714"/>
                  <a:gd name="connsiteX7" fmla="*/ 3875 w 10000"/>
                  <a:gd name="connsiteY7" fmla="*/ 1230 h 9714"/>
                  <a:gd name="connsiteX8" fmla="*/ 3727 w 10000"/>
                  <a:gd name="connsiteY8" fmla="*/ 1519 h 9714"/>
                  <a:gd name="connsiteX9" fmla="*/ 2599 w 10000"/>
                  <a:gd name="connsiteY9" fmla="*/ 1768 h 9714"/>
                  <a:gd name="connsiteX10" fmla="*/ 896 w 10000"/>
                  <a:gd name="connsiteY10" fmla="*/ 2186 h 9714"/>
                  <a:gd name="connsiteX11" fmla="*/ 8 w 10000"/>
                  <a:gd name="connsiteY11" fmla="*/ 3583 h 9714"/>
                  <a:gd name="connsiteX12" fmla="*/ 415 w 10000"/>
                  <a:gd name="connsiteY12" fmla="*/ 4822 h 9714"/>
                  <a:gd name="connsiteX13" fmla="*/ 45 w 10000"/>
                  <a:gd name="connsiteY13" fmla="*/ 5236 h 9714"/>
                  <a:gd name="connsiteX14" fmla="*/ 712 w 10000"/>
                  <a:gd name="connsiteY14" fmla="*/ 5342 h 9714"/>
                  <a:gd name="connsiteX15" fmla="*/ 1267 w 10000"/>
                  <a:gd name="connsiteY15" fmla="*/ 5162 h 9714"/>
                  <a:gd name="connsiteX16" fmla="*/ 1304 w 10000"/>
                  <a:gd name="connsiteY16" fmla="*/ 4886 h 9714"/>
                  <a:gd name="connsiteX17" fmla="*/ 1340 w 10000"/>
                  <a:gd name="connsiteY17" fmla="*/ 3627 h 9714"/>
                  <a:gd name="connsiteX18" fmla="*/ 1767 w 10000"/>
                  <a:gd name="connsiteY18" fmla="*/ 2780 h 9714"/>
                  <a:gd name="connsiteX19" fmla="*/ 2432 w 10000"/>
                  <a:gd name="connsiteY19" fmla="*/ 3461 h 9714"/>
                  <a:gd name="connsiteX20" fmla="*/ 2377 w 10000"/>
                  <a:gd name="connsiteY20" fmla="*/ 4261 h 9714"/>
                  <a:gd name="connsiteX21" fmla="*/ 1785 w 10000"/>
                  <a:gd name="connsiteY21" fmla="*/ 5012 h 9714"/>
                  <a:gd name="connsiteX22" fmla="*/ 2189 w 10000"/>
                  <a:gd name="connsiteY22" fmla="*/ 5530 h 9714"/>
                  <a:gd name="connsiteX23" fmla="*/ 4837 w 10000"/>
                  <a:gd name="connsiteY23" fmla="*/ 5426 h 9714"/>
                  <a:gd name="connsiteX24" fmla="*/ 5596 w 10000"/>
                  <a:gd name="connsiteY24" fmla="*/ 6585 h 9714"/>
                  <a:gd name="connsiteX25" fmla="*/ 5596 w 10000"/>
                  <a:gd name="connsiteY25" fmla="*/ 7904 h 9714"/>
                  <a:gd name="connsiteX26" fmla="*/ 6262 w 10000"/>
                  <a:gd name="connsiteY26" fmla="*/ 9556 h 9714"/>
                  <a:gd name="connsiteX27" fmla="*/ 7649 w 10000"/>
                  <a:gd name="connsiteY27" fmla="*/ 9512 h 9714"/>
                  <a:gd name="connsiteX28" fmla="*/ 7872 w 10000"/>
                  <a:gd name="connsiteY28" fmla="*/ 8348 h 9714"/>
                  <a:gd name="connsiteX29" fmla="*/ 7539 w 10000"/>
                  <a:gd name="connsiteY29" fmla="*/ 7522 h 9714"/>
                  <a:gd name="connsiteX30" fmla="*/ 8279 w 10000"/>
                  <a:gd name="connsiteY30" fmla="*/ 5950 h 9714"/>
                  <a:gd name="connsiteX31" fmla="*/ 8334 w 10000"/>
                  <a:gd name="connsiteY31" fmla="*/ 5124 h 9714"/>
                  <a:gd name="connsiteX32" fmla="*/ 7539 w 10000"/>
                  <a:gd name="connsiteY32" fmla="*/ 4341 h 9714"/>
                  <a:gd name="connsiteX33" fmla="*/ 7372 w 10000"/>
                  <a:gd name="connsiteY33" fmla="*/ 3436 h 9714"/>
                  <a:gd name="connsiteX34" fmla="*/ 7872 w 10000"/>
                  <a:gd name="connsiteY34" fmla="*/ 2817 h 9714"/>
                  <a:gd name="connsiteX35" fmla="*/ 8445 w 10000"/>
                  <a:gd name="connsiteY35" fmla="*/ 3764 h 9714"/>
                  <a:gd name="connsiteX36" fmla="*/ 8815 w 10000"/>
                  <a:gd name="connsiteY36" fmla="*/ 4918 h 9714"/>
                  <a:gd name="connsiteX37" fmla="*/ 8704 w 10000"/>
                  <a:gd name="connsiteY37" fmla="*/ 5246 h 9714"/>
                  <a:gd name="connsiteX38" fmla="*/ 9630 w 10000"/>
                  <a:gd name="connsiteY38" fmla="*/ 5394 h 9714"/>
                  <a:gd name="connsiteX39" fmla="*/ 10000 w 10000"/>
                  <a:gd name="connsiteY39" fmla="*/ 5225 h 9714"/>
                  <a:gd name="connsiteX40" fmla="*/ 9741 w 10000"/>
                  <a:gd name="connsiteY40" fmla="*/ 4908 h 9714"/>
                  <a:gd name="connsiteX41" fmla="*/ 9741 w 10000"/>
                  <a:gd name="connsiteY41" fmla="*/ 3511 h 9714"/>
                  <a:gd name="connsiteX42" fmla="*/ 8482 w 10000"/>
                  <a:gd name="connsiteY42" fmla="*/ 2123 h 9714"/>
                  <a:gd name="connsiteX43" fmla="*/ 6762 w 10000"/>
                  <a:gd name="connsiteY43" fmla="*/ 1727 h 9714"/>
                  <a:gd name="connsiteX44" fmla="*/ 5559 w 10000"/>
                  <a:gd name="connsiteY44" fmla="*/ 1504 h 9714"/>
                  <a:gd name="connsiteX45" fmla="*/ 5486 w 10000"/>
                  <a:gd name="connsiteY45" fmla="*/ 1230 h 9714"/>
                  <a:gd name="connsiteX0" fmla="*/ 5486 w 10000"/>
                  <a:gd name="connsiteY0" fmla="*/ 1266 h 9792"/>
                  <a:gd name="connsiteX1" fmla="*/ 5892 w 10000"/>
                  <a:gd name="connsiteY1" fmla="*/ 1010 h 9792"/>
                  <a:gd name="connsiteX2" fmla="*/ 6281 w 10000"/>
                  <a:gd name="connsiteY2" fmla="*/ 448 h 9792"/>
                  <a:gd name="connsiteX3" fmla="*/ 5652 w 10000"/>
                  <a:gd name="connsiteY3" fmla="*/ 88 h 9792"/>
                  <a:gd name="connsiteX4" fmla="*/ 3727 w 10000"/>
                  <a:gd name="connsiteY4" fmla="*/ 28 h 9792"/>
                  <a:gd name="connsiteX5" fmla="*/ 3154 w 10000"/>
                  <a:gd name="connsiteY5" fmla="*/ 453 h 9792"/>
                  <a:gd name="connsiteX6" fmla="*/ 3542 w 10000"/>
                  <a:gd name="connsiteY6" fmla="*/ 1020 h 9792"/>
                  <a:gd name="connsiteX7" fmla="*/ 3875 w 10000"/>
                  <a:gd name="connsiteY7" fmla="*/ 1266 h 9792"/>
                  <a:gd name="connsiteX8" fmla="*/ 3727 w 10000"/>
                  <a:gd name="connsiteY8" fmla="*/ 1564 h 9792"/>
                  <a:gd name="connsiteX9" fmla="*/ 2599 w 10000"/>
                  <a:gd name="connsiteY9" fmla="*/ 1820 h 9792"/>
                  <a:gd name="connsiteX10" fmla="*/ 896 w 10000"/>
                  <a:gd name="connsiteY10" fmla="*/ 2250 h 9792"/>
                  <a:gd name="connsiteX11" fmla="*/ 8 w 10000"/>
                  <a:gd name="connsiteY11" fmla="*/ 3688 h 9792"/>
                  <a:gd name="connsiteX12" fmla="*/ 415 w 10000"/>
                  <a:gd name="connsiteY12" fmla="*/ 4964 h 9792"/>
                  <a:gd name="connsiteX13" fmla="*/ 45 w 10000"/>
                  <a:gd name="connsiteY13" fmla="*/ 5390 h 9792"/>
                  <a:gd name="connsiteX14" fmla="*/ 712 w 10000"/>
                  <a:gd name="connsiteY14" fmla="*/ 5499 h 9792"/>
                  <a:gd name="connsiteX15" fmla="*/ 1267 w 10000"/>
                  <a:gd name="connsiteY15" fmla="*/ 5314 h 9792"/>
                  <a:gd name="connsiteX16" fmla="*/ 1304 w 10000"/>
                  <a:gd name="connsiteY16" fmla="*/ 5030 h 9792"/>
                  <a:gd name="connsiteX17" fmla="*/ 1340 w 10000"/>
                  <a:gd name="connsiteY17" fmla="*/ 3734 h 9792"/>
                  <a:gd name="connsiteX18" fmla="*/ 1767 w 10000"/>
                  <a:gd name="connsiteY18" fmla="*/ 2862 h 9792"/>
                  <a:gd name="connsiteX19" fmla="*/ 2432 w 10000"/>
                  <a:gd name="connsiteY19" fmla="*/ 3563 h 9792"/>
                  <a:gd name="connsiteX20" fmla="*/ 2377 w 10000"/>
                  <a:gd name="connsiteY20" fmla="*/ 4386 h 9792"/>
                  <a:gd name="connsiteX21" fmla="*/ 1785 w 10000"/>
                  <a:gd name="connsiteY21" fmla="*/ 5160 h 9792"/>
                  <a:gd name="connsiteX22" fmla="*/ 2189 w 10000"/>
                  <a:gd name="connsiteY22" fmla="*/ 5693 h 9792"/>
                  <a:gd name="connsiteX23" fmla="*/ 4837 w 10000"/>
                  <a:gd name="connsiteY23" fmla="*/ 5586 h 9792"/>
                  <a:gd name="connsiteX24" fmla="*/ 5596 w 10000"/>
                  <a:gd name="connsiteY24" fmla="*/ 6779 h 9792"/>
                  <a:gd name="connsiteX25" fmla="*/ 5596 w 10000"/>
                  <a:gd name="connsiteY25" fmla="*/ 8137 h 9792"/>
                  <a:gd name="connsiteX26" fmla="*/ 7649 w 10000"/>
                  <a:gd name="connsiteY26" fmla="*/ 9792 h 9792"/>
                  <a:gd name="connsiteX27" fmla="*/ 7872 w 10000"/>
                  <a:gd name="connsiteY27" fmla="*/ 8594 h 9792"/>
                  <a:gd name="connsiteX28" fmla="*/ 7539 w 10000"/>
                  <a:gd name="connsiteY28" fmla="*/ 7743 h 9792"/>
                  <a:gd name="connsiteX29" fmla="*/ 8279 w 10000"/>
                  <a:gd name="connsiteY29" fmla="*/ 6125 h 9792"/>
                  <a:gd name="connsiteX30" fmla="*/ 8334 w 10000"/>
                  <a:gd name="connsiteY30" fmla="*/ 5275 h 9792"/>
                  <a:gd name="connsiteX31" fmla="*/ 7539 w 10000"/>
                  <a:gd name="connsiteY31" fmla="*/ 4469 h 9792"/>
                  <a:gd name="connsiteX32" fmla="*/ 7372 w 10000"/>
                  <a:gd name="connsiteY32" fmla="*/ 3537 h 9792"/>
                  <a:gd name="connsiteX33" fmla="*/ 7872 w 10000"/>
                  <a:gd name="connsiteY33" fmla="*/ 2900 h 9792"/>
                  <a:gd name="connsiteX34" fmla="*/ 8445 w 10000"/>
                  <a:gd name="connsiteY34" fmla="*/ 3875 h 9792"/>
                  <a:gd name="connsiteX35" fmla="*/ 8815 w 10000"/>
                  <a:gd name="connsiteY35" fmla="*/ 5063 h 9792"/>
                  <a:gd name="connsiteX36" fmla="*/ 8704 w 10000"/>
                  <a:gd name="connsiteY36" fmla="*/ 5400 h 9792"/>
                  <a:gd name="connsiteX37" fmla="*/ 9630 w 10000"/>
                  <a:gd name="connsiteY37" fmla="*/ 5553 h 9792"/>
                  <a:gd name="connsiteX38" fmla="*/ 10000 w 10000"/>
                  <a:gd name="connsiteY38" fmla="*/ 5379 h 9792"/>
                  <a:gd name="connsiteX39" fmla="*/ 9741 w 10000"/>
                  <a:gd name="connsiteY39" fmla="*/ 5053 h 9792"/>
                  <a:gd name="connsiteX40" fmla="*/ 9741 w 10000"/>
                  <a:gd name="connsiteY40" fmla="*/ 3614 h 9792"/>
                  <a:gd name="connsiteX41" fmla="*/ 8482 w 10000"/>
                  <a:gd name="connsiteY41" fmla="*/ 2186 h 9792"/>
                  <a:gd name="connsiteX42" fmla="*/ 6762 w 10000"/>
                  <a:gd name="connsiteY42" fmla="*/ 1778 h 9792"/>
                  <a:gd name="connsiteX43" fmla="*/ 5559 w 10000"/>
                  <a:gd name="connsiteY43" fmla="*/ 1548 h 9792"/>
                  <a:gd name="connsiteX44" fmla="*/ 5486 w 10000"/>
                  <a:gd name="connsiteY44" fmla="*/ 1266 h 9792"/>
                  <a:gd name="connsiteX0" fmla="*/ 5486 w 10000"/>
                  <a:gd name="connsiteY0" fmla="*/ 1293 h 8788"/>
                  <a:gd name="connsiteX1" fmla="*/ 5892 w 10000"/>
                  <a:gd name="connsiteY1" fmla="*/ 1031 h 8788"/>
                  <a:gd name="connsiteX2" fmla="*/ 6281 w 10000"/>
                  <a:gd name="connsiteY2" fmla="*/ 458 h 8788"/>
                  <a:gd name="connsiteX3" fmla="*/ 5652 w 10000"/>
                  <a:gd name="connsiteY3" fmla="*/ 90 h 8788"/>
                  <a:gd name="connsiteX4" fmla="*/ 3727 w 10000"/>
                  <a:gd name="connsiteY4" fmla="*/ 29 h 8788"/>
                  <a:gd name="connsiteX5" fmla="*/ 3154 w 10000"/>
                  <a:gd name="connsiteY5" fmla="*/ 463 h 8788"/>
                  <a:gd name="connsiteX6" fmla="*/ 3542 w 10000"/>
                  <a:gd name="connsiteY6" fmla="*/ 1042 h 8788"/>
                  <a:gd name="connsiteX7" fmla="*/ 3875 w 10000"/>
                  <a:gd name="connsiteY7" fmla="*/ 1293 h 8788"/>
                  <a:gd name="connsiteX8" fmla="*/ 3727 w 10000"/>
                  <a:gd name="connsiteY8" fmla="*/ 1597 h 8788"/>
                  <a:gd name="connsiteX9" fmla="*/ 2599 w 10000"/>
                  <a:gd name="connsiteY9" fmla="*/ 1859 h 8788"/>
                  <a:gd name="connsiteX10" fmla="*/ 896 w 10000"/>
                  <a:gd name="connsiteY10" fmla="*/ 2298 h 8788"/>
                  <a:gd name="connsiteX11" fmla="*/ 8 w 10000"/>
                  <a:gd name="connsiteY11" fmla="*/ 3766 h 8788"/>
                  <a:gd name="connsiteX12" fmla="*/ 415 w 10000"/>
                  <a:gd name="connsiteY12" fmla="*/ 5069 h 8788"/>
                  <a:gd name="connsiteX13" fmla="*/ 45 w 10000"/>
                  <a:gd name="connsiteY13" fmla="*/ 5504 h 8788"/>
                  <a:gd name="connsiteX14" fmla="*/ 712 w 10000"/>
                  <a:gd name="connsiteY14" fmla="*/ 5616 h 8788"/>
                  <a:gd name="connsiteX15" fmla="*/ 1267 w 10000"/>
                  <a:gd name="connsiteY15" fmla="*/ 5427 h 8788"/>
                  <a:gd name="connsiteX16" fmla="*/ 1304 w 10000"/>
                  <a:gd name="connsiteY16" fmla="*/ 5137 h 8788"/>
                  <a:gd name="connsiteX17" fmla="*/ 1340 w 10000"/>
                  <a:gd name="connsiteY17" fmla="*/ 3813 h 8788"/>
                  <a:gd name="connsiteX18" fmla="*/ 1767 w 10000"/>
                  <a:gd name="connsiteY18" fmla="*/ 2923 h 8788"/>
                  <a:gd name="connsiteX19" fmla="*/ 2432 w 10000"/>
                  <a:gd name="connsiteY19" fmla="*/ 3639 h 8788"/>
                  <a:gd name="connsiteX20" fmla="*/ 2377 w 10000"/>
                  <a:gd name="connsiteY20" fmla="*/ 4479 h 8788"/>
                  <a:gd name="connsiteX21" fmla="*/ 1785 w 10000"/>
                  <a:gd name="connsiteY21" fmla="*/ 5270 h 8788"/>
                  <a:gd name="connsiteX22" fmla="*/ 2189 w 10000"/>
                  <a:gd name="connsiteY22" fmla="*/ 5814 h 8788"/>
                  <a:gd name="connsiteX23" fmla="*/ 4837 w 10000"/>
                  <a:gd name="connsiteY23" fmla="*/ 5705 h 8788"/>
                  <a:gd name="connsiteX24" fmla="*/ 5596 w 10000"/>
                  <a:gd name="connsiteY24" fmla="*/ 6923 h 8788"/>
                  <a:gd name="connsiteX25" fmla="*/ 5596 w 10000"/>
                  <a:gd name="connsiteY25" fmla="*/ 8310 h 8788"/>
                  <a:gd name="connsiteX26" fmla="*/ 7872 w 10000"/>
                  <a:gd name="connsiteY26" fmla="*/ 8777 h 8788"/>
                  <a:gd name="connsiteX27" fmla="*/ 7539 w 10000"/>
                  <a:gd name="connsiteY27" fmla="*/ 7907 h 8788"/>
                  <a:gd name="connsiteX28" fmla="*/ 8279 w 10000"/>
                  <a:gd name="connsiteY28" fmla="*/ 6255 h 8788"/>
                  <a:gd name="connsiteX29" fmla="*/ 8334 w 10000"/>
                  <a:gd name="connsiteY29" fmla="*/ 5387 h 8788"/>
                  <a:gd name="connsiteX30" fmla="*/ 7539 w 10000"/>
                  <a:gd name="connsiteY30" fmla="*/ 4564 h 8788"/>
                  <a:gd name="connsiteX31" fmla="*/ 7372 w 10000"/>
                  <a:gd name="connsiteY31" fmla="*/ 3612 h 8788"/>
                  <a:gd name="connsiteX32" fmla="*/ 7872 w 10000"/>
                  <a:gd name="connsiteY32" fmla="*/ 2962 h 8788"/>
                  <a:gd name="connsiteX33" fmla="*/ 8445 w 10000"/>
                  <a:gd name="connsiteY33" fmla="*/ 3957 h 8788"/>
                  <a:gd name="connsiteX34" fmla="*/ 8815 w 10000"/>
                  <a:gd name="connsiteY34" fmla="*/ 5171 h 8788"/>
                  <a:gd name="connsiteX35" fmla="*/ 8704 w 10000"/>
                  <a:gd name="connsiteY35" fmla="*/ 5515 h 8788"/>
                  <a:gd name="connsiteX36" fmla="*/ 9630 w 10000"/>
                  <a:gd name="connsiteY36" fmla="*/ 5671 h 8788"/>
                  <a:gd name="connsiteX37" fmla="*/ 10000 w 10000"/>
                  <a:gd name="connsiteY37" fmla="*/ 5493 h 8788"/>
                  <a:gd name="connsiteX38" fmla="*/ 9741 w 10000"/>
                  <a:gd name="connsiteY38" fmla="*/ 5160 h 8788"/>
                  <a:gd name="connsiteX39" fmla="*/ 9741 w 10000"/>
                  <a:gd name="connsiteY39" fmla="*/ 3691 h 8788"/>
                  <a:gd name="connsiteX40" fmla="*/ 8482 w 10000"/>
                  <a:gd name="connsiteY40" fmla="*/ 2232 h 8788"/>
                  <a:gd name="connsiteX41" fmla="*/ 6762 w 10000"/>
                  <a:gd name="connsiteY41" fmla="*/ 1816 h 8788"/>
                  <a:gd name="connsiteX42" fmla="*/ 5559 w 10000"/>
                  <a:gd name="connsiteY42" fmla="*/ 1581 h 8788"/>
                  <a:gd name="connsiteX43" fmla="*/ 5486 w 10000"/>
                  <a:gd name="connsiteY43" fmla="*/ 1293 h 8788"/>
                  <a:gd name="connsiteX0" fmla="*/ 5486 w 10000"/>
                  <a:gd name="connsiteY0" fmla="*/ 1471 h 9518"/>
                  <a:gd name="connsiteX1" fmla="*/ 5892 w 10000"/>
                  <a:gd name="connsiteY1" fmla="*/ 1173 h 9518"/>
                  <a:gd name="connsiteX2" fmla="*/ 6281 w 10000"/>
                  <a:gd name="connsiteY2" fmla="*/ 521 h 9518"/>
                  <a:gd name="connsiteX3" fmla="*/ 5652 w 10000"/>
                  <a:gd name="connsiteY3" fmla="*/ 102 h 9518"/>
                  <a:gd name="connsiteX4" fmla="*/ 3727 w 10000"/>
                  <a:gd name="connsiteY4" fmla="*/ 33 h 9518"/>
                  <a:gd name="connsiteX5" fmla="*/ 3154 w 10000"/>
                  <a:gd name="connsiteY5" fmla="*/ 527 h 9518"/>
                  <a:gd name="connsiteX6" fmla="*/ 3542 w 10000"/>
                  <a:gd name="connsiteY6" fmla="*/ 1186 h 9518"/>
                  <a:gd name="connsiteX7" fmla="*/ 3875 w 10000"/>
                  <a:gd name="connsiteY7" fmla="*/ 1471 h 9518"/>
                  <a:gd name="connsiteX8" fmla="*/ 3727 w 10000"/>
                  <a:gd name="connsiteY8" fmla="*/ 1817 h 9518"/>
                  <a:gd name="connsiteX9" fmla="*/ 2599 w 10000"/>
                  <a:gd name="connsiteY9" fmla="*/ 2115 h 9518"/>
                  <a:gd name="connsiteX10" fmla="*/ 896 w 10000"/>
                  <a:gd name="connsiteY10" fmla="*/ 2615 h 9518"/>
                  <a:gd name="connsiteX11" fmla="*/ 8 w 10000"/>
                  <a:gd name="connsiteY11" fmla="*/ 4285 h 9518"/>
                  <a:gd name="connsiteX12" fmla="*/ 415 w 10000"/>
                  <a:gd name="connsiteY12" fmla="*/ 5768 h 9518"/>
                  <a:gd name="connsiteX13" fmla="*/ 45 w 10000"/>
                  <a:gd name="connsiteY13" fmla="*/ 6263 h 9518"/>
                  <a:gd name="connsiteX14" fmla="*/ 712 w 10000"/>
                  <a:gd name="connsiteY14" fmla="*/ 6391 h 9518"/>
                  <a:gd name="connsiteX15" fmla="*/ 1267 w 10000"/>
                  <a:gd name="connsiteY15" fmla="*/ 6175 h 9518"/>
                  <a:gd name="connsiteX16" fmla="*/ 1304 w 10000"/>
                  <a:gd name="connsiteY16" fmla="*/ 5845 h 9518"/>
                  <a:gd name="connsiteX17" fmla="*/ 1340 w 10000"/>
                  <a:gd name="connsiteY17" fmla="*/ 4339 h 9518"/>
                  <a:gd name="connsiteX18" fmla="*/ 1767 w 10000"/>
                  <a:gd name="connsiteY18" fmla="*/ 3326 h 9518"/>
                  <a:gd name="connsiteX19" fmla="*/ 2432 w 10000"/>
                  <a:gd name="connsiteY19" fmla="*/ 4141 h 9518"/>
                  <a:gd name="connsiteX20" fmla="*/ 2377 w 10000"/>
                  <a:gd name="connsiteY20" fmla="*/ 5097 h 9518"/>
                  <a:gd name="connsiteX21" fmla="*/ 1785 w 10000"/>
                  <a:gd name="connsiteY21" fmla="*/ 5997 h 9518"/>
                  <a:gd name="connsiteX22" fmla="*/ 2189 w 10000"/>
                  <a:gd name="connsiteY22" fmla="*/ 6616 h 9518"/>
                  <a:gd name="connsiteX23" fmla="*/ 4837 w 10000"/>
                  <a:gd name="connsiteY23" fmla="*/ 6492 h 9518"/>
                  <a:gd name="connsiteX24" fmla="*/ 5596 w 10000"/>
                  <a:gd name="connsiteY24" fmla="*/ 7878 h 9518"/>
                  <a:gd name="connsiteX25" fmla="*/ 5596 w 10000"/>
                  <a:gd name="connsiteY25" fmla="*/ 9456 h 9518"/>
                  <a:gd name="connsiteX26" fmla="*/ 7539 w 10000"/>
                  <a:gd name="connsiteY26" fmla="*/ 8997 h 9518"/>
                  <a:gd name="connsiteX27" fmla="*/ 8279 w 10000"/>
                  <a:gd name="connsiteY27" fmla="*/ 7118 h 9518"/>
                  <a:gd name="connsiteX28" fmla="*/ 8334 w 10000"/>
                  <a:gd name="connsiteY28" fmla="*/ 6130 h 9518"/>
                  <a:gd name="connsiteX29" fmla="*/ 7539 w 10000"/>
                  <a:gd name="connsiteY29" fmla="*/ 5193 h 9518"/>
                  <a:gd name="connsiteX30" fmla="*/ 7372 w 10000"/>
                  <a:gd name="connsiteY30" fmla="*/ 4110 h 9518"/>
                  <a:gd name="connsiteX31" fmla="*/ 7872 w 10000"/>
                  <a:gd name="connsiteY31" fmla="*/ 3371 h 9518"/>
                  <a:gd name="connsiteX32" fmla="*/ 8445 w 10000"/>
                  <a:gd name="connsiteY32" fmla="*/ 4503 h 9518"/>
                  <a:gd name="connsiteX33" fmla="*/ 8815 w 10000"/>
                  <a:gd name="connsiteY33" fmla="*/ 5884 h 9518"/>
                  <a:gd name="connsiteX34" fmla="*/ 8704 w 10000"/>
                  <a:gd name="connsiteY34" fmla="*/ 6276 h 9518"/>
                  <a:gd name="connsiteX35" fmla="*/ 9630 w 10000"/>
                  <a:gd name="connsiteY35" fmla="*/ 6453 h 9518"/>
                  <a:gd name="connsiteX36" fmla="*/ 10000 w 10000"/>
                  <a:gd name="connsiteY36" fmla="*/ 6251 h 9518"/>
                  <a:gd name="connsiteX37" fmla="*/ 9741 w 10000"/>
                  <a:gd name="connsiteY37" fmla="*/ 5872 h 9518"/>
                  <a:gd name="connsiteX38" fmla="*/ 9741 w 10000"/>
                  <a:gd name="connsiteY38" fmla="*/ 4200 h 9518"/>
                  <a:gd name="connsiteX39" fmla="*/ 8482 w 10000"/>
                  <a:gd name="connsiteY39" fmla="*/ 2540 h 9518"/>
                  <a:gd name="connsiteX40" fmla="*/ 6762 w 10000"/>
                  <a:gd name="connsiteY40" fmla="*/ 2066 h 9518"/>
                  <a:gd name="connsiteX41" fmla="*/ 5559 w 10000"/>
                  <a:gd name="connsiteY41" fmla="*/ 1799 h 9518"/>
                  <a:gd name="connsiteX42" fmla="*/ 5486 w 10000"/>
                  <a:gd name="connsiteY42" fmla="*/ 1471 h 9518"/>
                  <a:gd name="connsiteX0" fmla="*/ 5486 w 10000"/>
                  <a:gd name="connsiteY0" fmla="*/ 1545 h 9935"/>
                  <a:gd name="connsiteX1" fmla="*/ 5892 w 10000"/>
                  <a:gd name="connsiteY1" fmla="*/ 1232 h 9935"/>
                  <a:gd name="connsiteX2" fmla="*/ 6281 w 10000"/>
                  <a:gd name="connsiteY2" fmla="*/ 547 h 9935"/>
                  <a:gd name="connsiteX3" fmla="*/ 5652 w 10000"/>
                  <a:gd name="connsiteY3" fmla="*/ 107 h 9935"/>
                  <a:gd name="connsiteX4" fmla="*/ 3727 w 10000"/>
                  <a:gd name="connsiteY4" fmla="*/ 35 h 9935"/>
                  <a:gd name="connsiteX5" fmla="*/ 3154 w 10000"/>
                  <a:gd name="connsiteY5" fmla="*/ 554 h 9935"/>
                  <a:gd name="connsiteX6" fmla="*/ 3542 w 10000"/>
                  <a:gd name="connsiteY6" fmla="*/ 1246 h 9935"/>
                  <a:gd name="connsiteX7" fmla="*/ 3875 w 10000"/>
                  <a:gd name="connsiteY7" fmla="*/ 1545 h 9935"/>
                  <a:gd name="connsiteX8" fmla="*/ 3727 w 10000"/>
                  <a:gd name="connsiteY8" fmla="*/ 1909 h 9935"/>
                  <a:gd name="connsiteX9" fmla="*/ 2599 w 10000"/>
                  <a:gd name="connsiteY9" fmla="*/ 2222 h 9935"/>
                  <a:gd name="connsiteX10" fmla="*/ 896 w 10000"/>
                  <a:gd name="connsiteY10" fmla="*/ 2747 h 9935"/>
                  <a:gd name="connsiteX11" fmla="*/ 8 w 10000"/>
                  <a:gd name="connsiteY11" fmla="*/ 4502 h 9935"/>
                  <a:gd name="connsiteX12" fmla="*/ 415 w 10000"/>
                  <a:gd name="connsiteY12" fmla="*/ 6060 h 9935"/>
                  <a:gd name="connsiteX13" fmla="*/ 45 w 10000"/>
                  <a:gd name="connsiteY13" fmla="*/ 6580 h 9935"/>
                  <a:gd name="connsiteX14" fmla="*/ 712 w 10000"/>
                  <a:gd name="connsiteY14" fmla="*/ 6715 h 9935"/>
                  <a:gd name="connsiteX15" fmla="*/ 1267 w 10000"/>
                  <a:gd name="connsiteY15" fmla="*/ 6488 h 9935"/>
                  <a:gd name="connsiteX16" fmla="*/ 1304 w 10000"/>
                  <a:gd name="connsiteY16" fmla="*/ 6141 h 9935"/>
                  <a:gd name="connsiteX17" fmla="*/ 1340 w 10000"/>
                  <a:gd name="connsiteY17" fmla="*/ 4559 h 9935"/>
                  <a:gd name="connsiteX18" fmla="*/ 1767 w 10000"/>
                  <a:gd name="connsiteY18" fmla="*/ 3494 h 9935"/>
                  <a:gd name="connsiteX19" fmla="*/ 2432 w 10000"/>
                  <a:gd name="connsiteY19" fmla="*/ 4351 h 9935"/>
                  <a:gd name="connsiteX20" fmla="*/ 2377 w 10000"/>
                  <a:gd name="connsiteY20" fmla="*/ 5355 h 9935"/>
                  <a:gd name="connsiteX21" fmla="*/ 1785 w 10000"/>
                  <a:gd name="connsiteY21" fmla="*/ 6301 h 9935"/>
                  <a:gd name="connsiteX22" fmla="*/ 2189 w 10000"/>
                  <a:gd name="connsiteY22" fmla="*/ 6951 h 9935"/>
                  <a:gd name="connsiteX23" fmla="*/ 4837 w 10000"/>
                  <a:gd name="connsiteY23" fmla="*/ 6821 h 9935"/>
                  <a:gd name="connsiteX24" fmla="*/ 5596 w 10000"/>
                  <a:gd name="connsiteY24" fmla="*/ 8277 h 9935"/>
                  <a:gd name="connsiteX25" fmla="*/ 5596 w 10000"/>
                  <a:gd name="connsiteY25" fmla="*/ 9935 h 9935"/>
                  <a:gd name="connsiteX26" fmla="*/ 8279 w 10000"/>
                  <a:gd name="connsiteY26" fmla="*/ 7478 h 9935"/>
                  <a:gd name="connsiteX27" fmla="*/ 8334 w 10000"/>
                  <a:gd name="connsiteY27" fmla="*/ 6440 h 9935"/>
                  <a:gd name="connsiteX28" fmla="*/ 7539 w 10000"/>
                  <a:gd name="connsiteY28" fmla="*/ 5456 h 9935"/>
                  <a:gd name="connsiteX29" fmla="*/ 7372 w 10000"/>
                  <a:gd name="connsiteY29" fmla="*/ 4318 h 9935"/>
                  <a:gd name="connsiteX30" fmla="*/ 7872 w 10000"/>
                  <a:gd name="connsiteY30" fmla="*/ 3542 h 9935"/>
                  <a:gd name="connsiteX31" fmla="*/ 8445 w 10000"/>
                  <a:gd name="connsiteY31" fmla="*/ 4731 h 9935"/>
                  <a:gd name="connsiteX32" fmla="*/ 8815 w 10000"/>
                  <a:gd name="connsiteY32" fmla="*/ 6182 h 9935"/>
                  <a:gd name="connsiteX33" fmla="*/ 8704 w 10000"/>
                  <a:gd name="connsiteY33" fmla="*/ 6594 h 9935"/>
                  <a:gd name="connsiteX34" fmla="*/ 9630 w 10000"/>
                  <a:gd name="connsiteY34" fmla="*/ 6780 h 9935"/>
                  <a:gd name="connsiteX35" fmla="*/ 10000 w 10000"/>
                  <a:gd name="connsiteY35" fmla="*/ 6568 h 9935"/>
                  <a:gd name="connsiteX36" fmla="*/ 9741 w 10000"/>
                  <a:gd name="connsiteY36" fmla="*/ 6169 h 9935"/>
                  <a:gd name="connsiteX37" fmla="*/ 9741 w 10000"/>
                  <a:gd name="connsiteY37" fmla="*/ 4413 h 9935"/>
                  <a:gd name="connsiteX38" fmla="*/ 8482 w 10000"/>
                  <a:gd name="connsiteY38" fmla="*/ 2669 h 9935"/>
                  <a:gd name="connsiteX39" fmla="*/ 6762 w 10000"/>
                  <a:gd name="connsiteY39" fmla="*/ 2171 h 9935"/>
                  <a:gd name="connsiteX40" fmla="*/ 5559 w 10000"/>
                  <a:gd name="connsiteY40" fmla="*/ 1890 h 9935"/>
                  <a:gd name="connsiteX41" fmla="*/ 5486 w 10000"/>
                  <a:gd name="connsiteY41" fmla="*/ 1545 h 9935"/>
                  <a:gd name="connsiteX0" fmla="*/ 5486 w 10000"/>
                  <a:gd name="connsiteY0" fmla="*/ 1555 h 8344"/>
                  <a:gd name="connsiteX1" fmla="*/ 5892 w 10000"/>
                  <a:gd name="connsiteY1" fmla="*/ 1240 h 8344"/>
                  <a:gd name="connsiteX2" fmla="*/ 6281 w 10000"/>
                  <a:gd name="connsiteY2" fmla="*/ 551 h 8344"/>
                  <a:gd name="connsiteX3" fmla="*/ 5652 w 10000"/>
                  <a:gd name="connsiteY3" fmla="*/ 108 h 8344"/>
                  <a:gd name="connsiteX4" fmla="*/ 3727 w 10000"/>
                  <a:gd name="connsiteY4" fmla="*/ 35 h 8344"/>
                  <a:gd name="connsiteX5" fmla="*/ 3154 w 10000"/>
                  <a:gd name="connsiteY5" fmla="*/ 558 h 8344"/>
                  <a:gd name="connsiteX6" fmla="*/ 3542 w 10000"/>
                  <a:gd name="connsiteY6" fmla="*/ 1254 h 8344"/>
                  <a:gd name="connsiteX7" fmla="*/ 3875 w 10000"/>
                  <a:gd name="connsiteY7" fmla="*/ 1555 h 8344"/>
                  <a:gd name="connsiteX8" fmla="*/ 3727 w 10000"/>
                  <a:gd name="connsiteY8" fmla="*/ 1921 h 8344"/>
                  <a:gd name="connsiteX9" fmla="*/ 2599 w 10000"/>
                  <a:gd name="connsiteY9" fmla="*/ 2237 h 8344"/>
                  <a:gd name="connsiteX10" fmla="*/ 896 w 10000"/>
                  <a:gd name="connsiteY10" fmla="*/ 2765 h 8344"/>
                  <a:gd name="connsiteX11" fmla="*/ 8 w 10000"/>
                  <a:gd name="connsiteY11" fmla="*/ 4531 h 8344"/>
                  <a:gd name="connsiteX12" fmla="*/ 415 w 10000"/>
                  <a:gd name="connsiteY12" fmla="*/ 6100 h 8344"/>
                  <a:gd name="connsiteX13" fmla="*/ 45 w 10000"/>
                  <a:gd name="connsiteY13" fmla="*/ 6623 h 8344"/>
                  <a:gd name="connsiteX14" fmla="*/ 712 w 10000"/>
                  <a:gd name="connsiteY14" fmla="*/ 6759 h 8344"/>
                  <a:gd name="connsiteX15" fmla="*/ 1267 w 10000"/>
                  <a:gd name="connsiteY15" fmla="*/ 6530 h 8344"/>
                  <a:gd name="connsiteX16" fmla="*/ 1304 w 10000"/>
                  <a:gd name="connsiteY16" fmla="*/ 6181 h 8344"/>
                  <a:gd name="connsiteX17" fmla="*/ 1340 w 10000"/>
                  <a:gd name="connsiteY17" fmla="*/ 4589 h 8344"/>
                  <a:gd name="connsiteX18" fmla="*/ 1767 w 10000"/>
                  <a:gd name="connsiteY18" fmla="*/ 3517 h 8344"/>
                  <a:gd name="connsiteX19" fmla="*/ 2432 w 10000"/>
                  <a:gd name="connsiteY19" fmla="*/ 4379 h 8344"/>
                  <a:gd name="connsiteX20" fmla="*/ 2377 w 10000"/>
                  <a:gd name="connsiteY20" fmla="*/ 5390 h 8344"/>
                  <a:gd name="connsiteX21" fmla="*/ 1785 w 10000"/>
                  <a:gd name="connsiteY21" fmla="*/ 6342 h 8344"/>
                  <a:gd name="connsiteX22" fmla="*/ 2189 w 10000"/>
                  <a:gd name="connsiteY22" fmla="*/ 6996 h 8344"/>
                  <a:gd name="connsiteX23" fmla="*/ 4837 w 10000"/>
                  <a:gd name="connsiteY23" fmla="*/ 6866 h 8344"/>
                  <a:gd name="connsiteX24" fmla="*/ 5596 w 10000"/>
                  <a:gd name="connsiteY24" fmla="*/ 8331 h 8344"/>
                  <a:gd name="connsiteX25" fmla="*/ 8279 w 10000"/>
                  <a:gd name="connsiteY25" fmla="*/ 7527 h 8344"/>
                  <a:gd name="connsiteX26" fmla="*/ 8334 w 10000"/>
                  <a:gd name="connsiteY26" fmla="*/ 6482 h 8344"/>
                  <a:gd name="connsiteX27" fmla="*/ 7539 w 10000"/>
                  <a:gd name="connsiteY27" fmla="*/ 5492 h 8344"/>
                  <a:gd name="connsiteX28" fmla="*/ 7372 w 10000"/>
                  <a:gd name="connsiteY28" fmla="*/ 4346 h 8344"/>
                  <a:gd name="connsiteX29" fmla="*/ 7872 w 10000"/>
                  <a:gd name="connsiteY29" fmla="*/ 3565 h 8344"/>
                  <a:gd name="connsiteX30" fmla="*/ 8445 w 10000"/>
                  <a:gd name="connsiteY30" fmla="*/ 4762 h 8344"/>
                  <a:gd name="connsiteX31" fmla="*/ 8815 w 10000"/>
                  <a:gd name="connsiteY31" fmla="*/ 6222 h 8344"/>
                  <a:gd name="connsiteX32" fmla="*/ 8704 w 10000"/>
                  <a:gd name="connsiteY32" fmla="*/ 6637 h 8344"/>
                  <a:gd name="connsiteX33" fmla="*/ 9630 w 10000"/>
                  <a:gd name="connsiteY33" fmla="*/ 6824 h 8344"/>
                  <a:gd name="connsiteX34" fmla="*/ 10000 w 10000"/>
                  <a:gd name="connsiteY34" fmla="*/ 6611 h 8344"/>
                  <a:gd name="connsiteX35" fmla="*/ 9741 w 10000"/>
                  <a:gd name="connsiteY35" fmla="*/ 6209 h 8344"/>
                  <a:gd name="connsiteX36" fmla="*/ 9741 w 10000"/>
                  <a:gd name="connsiteY36" fmla="*/ 4442 h 8344"/>
                  <a:gd name="connsiteX37" fmla="*/ 8482 w 10000"/>
                  <a:gd name="connsiteY37" fmla="*/ 2686 h 8344"/>
                  <a:gd name="connsiteX38" fmla="*/ 6762 w 10000"/>
                  <a:gd name="connsiteY38" fmla="*/ 2185 h 8344"/>
                  <a:gd name="connsiteX39" fmla="*/ 5559 w 10000"/>
                  <a:gd name="connsiteY39" fmla="*/ 1902 h 8344"/>
                  <a:gd name="connsiteX40" fmla="*/ 5486 w 10000"/>
                  <a:gd name="connsiteY40" fmla="*/ 1555 h 8344"/>
                  <a:gd name="connsiteX0" fmla="*/ 5486 w 10000"/>
                  <a:gd name="connsiteY0" fmla="*/ 1864 h 9026"/>
                  <a:gd name="connsiteX1" fmla="*/ 5892 w 10000"/>
                  <a:gd name="connsiteY1" fmla="*/ 1486 h 9026"/>
                  <a:gd name="connsiteX2" fmla="*/ 6281 w 10000"/>
                  <a:gd name="connsiteY2" fmla="*/ 660 h 9026"/>
                  <a:gd name="connsiteX3" fmla="*/ 5652 w 10000"/>
                  <a:gd name="connsiteY3" fmla="*/ 129 h 9026"/>
                  <a:gd name="connsiteX4" fmla="*/ 3727 w 10000"/>
                  <a:gd name="connsiteY4" fmla="*/ 42 h 9026"/>
                  <a:gd name="connsiteX5" fmla="*/ 3154 w 10000"/>
                  <a:gd name="connsiteY5" fmla="*/ 669 h 9026"/>
                  <a:gd name="connsiteX6" fmla="*/ 3542 w 10000"/>
                  <a:gd name="connsiteY6" fmla="*/ 1503 h 9026"/>
                  <a:gd name="connsiteX7" fmla="*/ 3875 w 10000"/>
                  <a:gd name="connsiteY7" fmla="*/ 1864 h 9026"/>
                  <a:gd name="connsiteX8" fmla="*/ 3727 w 10000"/>
                  <a:gd name="connsiteY8" fmla="*/ 2302 h 9026"/>
                  <a:gd name="connsiteX9" fmla="*/ 2599 w 10000"/>
                  <a:gd name="connsiteY9" fmla="*/ 2681 h 9026"/>
                  <a:gd name="connsiteX10" fmla="*/ 896 w 10000"/>
                  <a:gd name="connsiteY10" fmla="*/ 3314 h 9026"/>
                  <a:gd name="connsiteX11" fmla="*/ 8 w 10000"/>
                  <a:gd name="connsiteY11" fmla="*/ 5430 h 9026"/>
                  <a:gd name="connsiteX12" fmla="*/ 415 w 10000"/>
                  <a:gd name="connsiteY12" fmla="*/ 7311 h 9026"/>
                  <a:gd name="connsiteX13" fmla="*/ 45 w 10000"/>
                  <a:gd name="connsiteY13" fmla="*/ 7937 h 9026"/>
                  <a:gd name="connsiteX14" fmla="*/ 712 w 10000"/>
                  <a:gd name="connsiteY14" fmla="*/ 8100 h 9026"/>
                  <a:gd name="connsiteX15" fmla="*/ 1267 w 10000"/>
                  <a:gd name="connsiteY15" fmla="*/ 7826 h 9026"/>
                  <a:gd name="connsiteX16" fmla="*/ 1304 w 10000"/>
                  <a:gd name="connsiteY16" fmla="*/ 7408 h 9026"/>
                  <a:gd name="connsiteX17" fmla="*/ 1340 w 10000"/>
                  <a:gd name="connsiteY17" fmla="*/ 5500 h 9026"/>
                  <a:gd name="connsiteX18" fmla="*/ 1767 w 10000"/>
                  <a:gd name="connsiteY18" fmla="*/ 4215 h 9026"/>
                  <a:gd name="connsiteX19" fmla="*/ 2432 w 10000"/>
                  <a:gd name="connsiteY19" fmla="*/ 5248 h 9026"/>
                  <a:gd name="connsiteX20" fmla="*/ 2377 w 10000"/>
                  <a:gd name="connsiteY20" fmla="*/ 6460 h 9026"/>
                  <a:gd name="connsiteX21" fmla="*/ 1785 w 10000"/>
                  <a:gd name="connsiteY21" fmla="*/ 7601 h 9026"/>
                  <a:gd name="connsiteX22" fmla="*/ 2189 w 10000"/>
                  <a:gd name="connsiteY22" fmla="*/ 8384 h 9026"/>
                  <a:gd name="connsiteX23" fmla="*/ 4837 w 10000"/>
                  <a:gd name="connsiteY23" fmla="*/ 8229 h 9026"/>
                  <a:gd name="connsiteX24" fmla="*/ 8279 w 10000"/>
                  <a:gd name="connsiteY24" fmla="*/ 9021 h 9026"/>
                  <a:gd name="connsiteX25" fmla="*/ 8334 w 10000"/>
                  <a:gd name="connsiteY25" fmla="*/ 7768 h 9026"/>
                  <a:gd name="connsiteX26" fmla="*/ 7539 w 10000"/>
                  <a:gd name="connsiteY26" fmla="*/ 6582 h 9026"/>
                  <a:gd name="connsiteX27" fmla="*/ 7372 w 10000"/>
                  <a:gd name="connsiteY27" fmla="*/ 5209 h 9026"/>
                  <a:gd name="connsiteX28" fmla="*/ 7872 w 10000"/>
                  <a:gd name="connsiteY28" fmla="*/ 4273 h 9026"/>
                  <a:gd name="connsiteX29" fmla="*/ 8445 w 10000"/>
                  <a:gd name="connsiteY29" fmla="*/ 5707 h 9026"/>
                  <a:gd name="connsiteX30" fmla="*/ 8815 w 10000"/>
                  <a:gd name="connsiteY30" fmla="*/ 7457 h 9026"/>
                  <a:gd name="connsiteX31" fmla="*/ 8704 w 10000"/>
                  <a:gd name="connsiteY31" fmla="*/ 7954 h 9026"/>
                  <a:gd name="connsiteX32" fmla="*/ 9630 w 10000"/>
                  <a:gd name="connsiteY32" fmla="*/ 8178 h 9026"/>
                  <a:gd name="connsiteX33" fmla="*/ 10000 w 10000"/>
                  <a:gd name="connsiteY33" fmla="*/ 7923 h 9026"/>
                  <a:gd name="connsiteX34" fmla="*/ 9741 w 10000"/>
                  <a:gd name="connsiteY34" fmla="*/ 7441 h 9026"/>
                  <a:gd name="connsiteX35" fmla="*/ 9741 w 10000"/>
                  <a:gd name="connsiteY35" fmla="*/ 5324 h 9026"/>
                  <a:gd name="connsiteX36" fmla="*/ 8482 w 10000"/>
                  <a:gd name="connsiteY36" fmla="*/ 3219 h 9026"/>
                  <a:gd name="connsiteX37" fmla="*/ 6762 w 10000"/>
                  <a:gd name="connsiteY37" fmla="*/ 2619 h 9026"/>
                  <a:gd name="connsiteX38" fmla="*/ 5559 w 10000"/>
                  <a:gd name="connsiteY38" fmla="*/ 2279 h 9026"/>
                  <a:gd name="connsiteX39" fmla="*/ 5486 w 10000"/>
                  <a:gd name="connsiteY39" fmla="*/ 1864 h 9026"/>
                  <a:gd name="connsiteX0" fmla="*/ 5486 w 10000"/>
                  <a:gd name="connsiteY0" fmla="*/ 2064 h 9326"/>
                  <a:gd name="connsiteX1" fmla="*/ 5892 w 10000"/>
                  <a:gd name="connsiteY1" fmla="*/ 1645 h 9326"/>
                  <a:gd name="connsiteX2" fmla="*/ 6281 w 10000"/>
                  <a:gd name="connsiteY2" fmla="*/ 730 h 9326"/>
                  <a:gd name="connsiteX3" fmla="*/ 5652 w 10000"/>
                  <a:gd name="connsiteY3" fmla="*/ 142 h 9326"/>
                  <a:gd name="connsiteX4" fmla="*/ 3727 w 10000"/>
                  <a:gd name="connsiteY4" fmla="*/ 46 h 9326"/>
                  <a:gd name="connsiteX5" fmla="*/ 3154 w 10000"/>
                  <a:gd name="connsiteY5" fmla="*/ 740 h 9326"/>
                  <a:gd name="connsiteX6" fmla="*/ 3542 w 10000"/>
                  <a:gd name="connsiteY6" fmla="*/ 1664 h 9326"/>
                  <a:gd name="connsiteX7" fmla="*/ 3875 w 10000"/>
                  <a:gd name="connsiteY7" fmla="*/ 2064 h 9326"/>
                  <a:gd name="connsiteX8" fmla="*/ 3727 w 10000"/>
                  <a:gd name="connsiteY8" fmla="*/ 2549 h 9326"/>
                  <a:gd name="connsiteX9" fmla="*/ 2599 w 10000"/>
                  <a:gd name="connsiteY9" fmla="*/ 2969 h 9326"/>
                  <a:gd name="connsiteX10" fmla="*/ 896 w 10000"/>
                  <a:gd name="connsiteY10" fmla="*/ 3671 h 9326"/>
                  <a:gd name="connsiteX11" fmla="*/ 8 w 10000"/>
                  <a:gd name="connsiteY11" fmla="*/ 6015 h 9326"/>
                  <a:gd name="connsiteX12" fmla="*/ 415 w 10000"/>
                  <a:gd name="connsiteY12" fmla="*/ 8099 h 9326"/>
                  <a:gd name="connsiteX13" fmla="*/ 45 w 10000"/>
                  <a:gd name="connsiteY13" fmla="*/ 8792 h 9326"/>
                  <a:gd name="connsiteX14" fmla="*/ 712 w 10000"/>
                  <a:gd name="connsiteY14" fmla="*/ 8973 h 9326"/>
                  <a:gd name="connsiteX15" fmla="*/ 1267 w 10000"/>
                  <a:gd name="connsiteY15" fmla="*/ 8670 h 9326"/>
                  <a:gd name="connsiteX16" fmla="*/ 1304 w 10000"/>
                  <a:gd name="connsiteY16" fmla="*/ 8206 h 9326"/>
                  <a:gd name="connsiteX17" fmla="*/ 1340 w 10000"/>
                  <a:gd name="connsiteY17" fmla="*/ 6093 h 9326"/>
                  <a:gd name="connsiteX18" fmla="*/ 1767 w 10000"/>
                  <a:gd name="connsiteY18" fmla="*/ 4669 h 9326"/>
                  <a:gd name="connsiteX19" fmla="*/ 2432 w 10000"/>
                  <a:gd name="connsiteY19" fmla="*/ 5813 h 9326"/>
                  <a:gd name="connsiteX20" fmla="*/ 2377 w 10000"/>
                  <a:gd name="connsiteY20" fmla="*/ 7156 h 9326"/>
                  <a:gd name="connsiteX21" fmla="*/ 1785 w 10000"/>
                  <a:gd name="connsiteY21" fmla="*/ 8420 h 9326"/>
                  <a:gd name="connsiteX22" fmla="*/ 2189 w 10000"/>
                  <a:gd name="connsiteY22" fmla="*/ 9288 h 9326"/>
                  <a:gd name="connsiteX23" fmla="*/ 4837 w 10000"/>
                  <a:gd name="connsiteY23" fmla="*/ 9116 h 9326"/>
                  <a:gd name="connsiteX24" fmla="*/ 8334 w 10000"/>
                  <a:gd name="connsiteY24" fmla="*/ 8605 h 9326"/>
                  <a:gd name="connsiteX25" fmla="*/ 7539 w 10000"/>
                  <a:gd name="connsiteY25" fmla="*/ 7291 h 9326"/>
                  <a:gd name="connsiteX26" fmla="*/ 7372 w 10000"/>
                  <a:gd name="connsiteY26" fmla="*/ 5770 h 9326"/>
                  <a:gd name="connsiteX27" fmla="*/ 7872 w 10000"/>
                  <a:gd name="connsiteY27" fmla="*/ 4733 h 9326"/>
                  <a:gd name="connsiteX28" fmla="*/ 8445 w 10000"/>
                  <a:gd name="connsiteY28" fmla="*/ 6322 h 9326"/>
                  <a:gd name="connsiteX29" fmla="*/ 8815 w 10000"/>
                  <a:gd name="connsiteY29" fmla="*/ 8261 h 9326"/>
                  <a:gd name="connsiteX30" fmla="*/ 8704 w 10000"/>
                  <a:gd name="connsiteY30" fmla="*/ 8811 h 9326"/>
                  <a:gd name="connsiteX31" fmla="*/ 9630 w 10000"/>
                  <a:gd name="connsiteY31" fmla="*/ 9059 h 9326"/>
                  <a:gd name="connsiteX32" fmla="*/ 10000 w 10000"/>
                  <a:gd name="connsiteY32" fmla="*/ 8777 h 9326"/>
                  <a:gd name="connsiteX33" fmla="*/ 9741 w 10000"/>
                  <a:gd name="connsiteY33" fmla="*/ 8243 h 9326"/>
                  <a:gd name="connsiteX34" fmla="*/ 9741 w 10000"/>
                  <a:gd name="connsiteY34" fmla="*/ 5898 h 9326"/>
                  <a:gd name="connsiteX35" fmla="*/ 8482 w 10000"/>
                  <a:gd name="connsiteY35" fmla="*/ 3565 h 9326"/>
                  <a:gd name="connsiteX36" fmla="*/ 6762 w 10000"/>
                  <a:gd name="connsiteY36" fmla="*/ 2901 h 9326"/>
                  <a:gd name="connsiteX37" fmla="*/ 5559 w 10000"/>
                  <a:gd name="connsiteY37" fmla="*/ 2524 h 9326"/>
                  <a:gd name="connsiteX38" fmla="*/ 5486 w 10000"/>
                  <a:gd name="connsiteY38" fmla="*/ 2064 h 9326"/>
                  <a:gd name="connsiteX0" fmla="*/ 5486 w 10000"/>
                  <a:gd name="connsiteY0" fmla="*/ 2213 h 9775"/>
                  <a:gd name="connsiteX1" fmla="*/ 5892 w 10000"/>
                  <a:gd name="connsiteY1" fmla="*/ 1764 h 9775"/>
                  <a:gd name="connsiteX2" fmla="*/ 6281 w 10000"/>
                  <a:gd name="connsiteY2" fmla="*/ 783 h 9775"/>
                  <a:gd name="connsiteX3" fmla="*/ 5652 w 10000"/>
                  <a:gd name="connsiteY3" fmla="*/ 152 h 9775"/>
                  <a:gd name="connsiteX4" fmla="*/ 3727 w 10000"/>
                  <a:gd name="connsiteY4" fmla="*/ 49 h 9775"/>
                  <a:gd name="connsiteX5" fmla="*/ 3154 w 10000"/>
                  <a:gd name="connsiteY5" fmla="*/ 793 h 9775"/>
                  <a:gd name="connsiteX6" fmla="*/ 3542 w 10000"/>
                  <a:gd name="connsiteY6" fmla="*/ 1784 h 9775"/>
                  <a:gd name="connsiteX7" fmla="*/ 3875 w 10000"/>
                  <a:gd name="connsiteY7" fmla="*/ 2213 h 9775"/>
                  <a:gd name="connsiteX8" fmla="*/ 3727 w 10000"/>
                  <a:gd name="connsiteY8" fmla="*/ 2733 h 9775"/>
                  <a:gd name="connsiteX9" fmla="*/ 2599 w 10000"/>
                  <a:gd name="connsiteY9" fmla="*/ 3184 h 9775"/>
                  <a:gd name="connsiteX10" fmla="*/ 896 w 10000"/>
                  <a:gd name="connsiteY10" fmla="*/ 3936 h 9775"/>
                  <a:gd name="connsiteX11" fmla="*/ 8 w 10000"/>
                  <a:gd name="connsiteY11" fmla="*/ 6450 h 9775"/>
                  <a:gd name="connsiteX12" fmla="*/ 415 w 10000"/>
                  <a:gd name="connsiteY12" fmla="*/ 8684 h 9775"/>
                  <a:gd name="connsiteX13" fmla="*/ 45 w 10000"/>
                  <a:gd name="connsiteY13" fmla="*/ 9427 h 9775"/>
                  <a:gd name="connsiteX14" fmla="*/ 712 w 10000"/>
                  <a:gd name="connsiteY14" fmla="*/ 9621 h 9775"/>
                  <a:gd name="connsiteX15" fmla="*/ 1267 w 10000"/>
                  <a:gd name="connsiteY15" fmla="*/ 9297 h 9775"/>
                  <a:gd name="connsiteX16" fmla="*/ 1304 w 10000"/>
                  <a:gd name="connsiteY16" fmla="*/ 8799 h 9775"/>
                  <a:gd name="connsiteX17" fmla="*/ 1340 w 10000"/>
                  <a:gd name="connsiteY17" fmla="*/ 6533 h 9775"/>
                  <a:gd name="connsiteX18" fmla="*/ 1767 w 10000"/>
                  <a:gd name="connsiteY18" fmla="*/ 5006 h 9775"/>
                  <a:gd name="connsiteX19" fmla="*/ 2432 w 10000"/>
                  <a:gd name="connsiteY19" fmla="*/ 6233 h 9775"/>
                  <a:gd name="connsiteX20" fmla="*/ 2377 w 10000"/>
                  <a:gd name="connsiteY20" fmla="*/ 7673 h 9775"/>
                  <a:gd name="connsiteX21" fmla="*/ 1785 w 10000"/>
                  <a:gd name="connsiteY21" fmla="*/ 9029 h 9775"/>
                  <a:gd name="connsiteX22" fmla="*/ 4837 w 10000"/>
                  <a:gd name="connsiteY22" fmla="*/ 9775 h 9775"/>
                  <a:gd name="connsiteX23" fmla="*/ 8334 w 10000"/>
                  <a:gd name="connsiteY23" fmla="*/ 9227 h 9775"/>
                  <a:gd name="connsiteX24" fmla="*/ 7539 w 10000"/>
                  <a:gd name="connsiteY24" fmla="*/ 7818 h 9775"/>
                  <a:gd name="connsiteX25" fmla="*/ 7372 w 10000"/>
                  <a:gd name="connsiteY25" fmla="*/ 6187 h 9775"/>
                  <a:gd name="connsiteX26" fmla="*/ 7872 w 10000"/>
                  <a:gd name="connsiteY26" fmla="*/ 5075 h 9775"/>
                  <a:gd name="connsiteX27" fmla="*/ 8445 w 10000"/>
                  <a:gd name="connsiteY27" fmla="*/ 6779 h 9775"/>
                  <a:gd name="connsiteX28" fmla="*/ 8815 w 10000"/>
                  <a:gd name="connsiteY28" fmla="*/ 8858 h 9775"/>
                  <a:gd name="connsiteX29" fmla="*/ 8704 w 10000"/>
                  <a:gd name="connsiteY29" fmla="*/ 9448 h 9775"/>
                  <a:gd name="connsiteX30" fmla="*/ 9630 w 10000"/>
                  <a:gd name="connsiteY30" fmla="*/ 9714 h 9775"/>
                  <a:gd name="connsiteX31" fmla="*/ 10000 w 10000"/>
                  <a:gd name="connsiteY31" fmla="*/ 9411 h 9775"/>
                  <a:gd name="connsiteX32" fmla="*/ 9741 w 10000"/>
                  <a:gd name="connsiteY32" fmla="*/ 8839 h 9775"/>
                  <a:gd name="connsiteX33" fmla="*/ 9741 w 10000"/>
                  <a:gd name="connsiteY33" fmla="*/ 6324 h 9775"/>
                  <a:gd name="connsiteX34" fmla="*/ 8482 w 10000"/>
                  <a:gd name="connsiteY34" fmla="*/ 3823 h 9775"/>
                  <a:gd name="connsiteX35" fmla="*/ 6762 w 10000"/>
                  <a:gd name="connsiteY35" fmla="*/ 3111 h 9775"/>
                  <a:gd name="connsiteX36" fmla="*/ 5559 w 10000"/>
                  <a:gd name="connsiteY36" fmla="*/ 2706 h 9775"/>
                  <a:gd name="connsiteX37" fmla="*/ 5486 w 10000"/>
                  <a:gd name="connsiteY37" fmla="*/ 2213 h 9775"/>
                  <a:gd name="connsiteX0" fmla="*/ 5486 w 10000"/>
                  <a:gd name="connsiteY0" fmla="*/ 2264 h 10002"/>
                  <a:gd name="connsiteX1" fmla="*/ 5892 w 10000"/>
                  <a:gd name="connsiteY1" fmla="*/ 1805 h 10002"/>
                  <a:gd name="connsiteX2" fmla="*/ 6281 w 10000"/>
                  <a:gd name="connsiteY2" fmla="*/ 801 h 10002"/>
                  <a:gd name="connsiteX3" fmla="*/ 5652 w 10000"/>
                  <a:gd name="connsiteY3" fmla="*/ 155 h 10002"/>
                  <a:gd name="connsiteX4" fmla="*/ 3727 w 10000"/>
                  <a:gd name="connsiteY4" fmla="*/ 50 h 10002"/>
                  <a:gd name="connsiteX5" fmla="*/ 3154 w 10000"/>
                  <a:gd name="connsiteY5" fmla="*/ 811 h 10002"/>
                  <a:gd name="connsiteX6" fmla="*/ 3542 w 10000"/>
                  <a:gd name="connsiteY6" fmla="*/ 1825 h 10002"/>
                  <a:gd name="connsiteX7" fmla="*/ 3875 w 10000"/>
                  <a:gd name="connsiteY7" fmla="*/ 2264 h 10002"/>
                  <a:gd name="connsiteX8" fmla="*/ 3727 w 10000"/>
                  <a:gd name="connsiteY8" fmla="*/ 2796 h 10002"/>
                  <a:gd name="connsiteX9" fmla="*/ 2599 w 10000"/>
                  <a:gd name="connsiteY9" fmla="*/ 3257 h 10002"/>
                  <a:gd name="connsiteX10" fmla="*/ 896 w 10000"/>
                  <a:gd name="connsiteY10" fmla="*/ 4027 h 10002"/>
                  <a:gd name="connsiteX11" fmla="*/ 8 w 10000"/>
                  <a:gd name="connsiteY11" fmla="*/ 6598 h 10002"/>
                  <a:gd name="connsiteX12" fmla="*/ 415 w 10000"/>
                  <a:gd name="connsiteY12" fmla="*/ 8884 h 10002"/>
                  <a:gd name="connsiteX13" fmla="*/ 45 w 10000"/>
                  <a:gd name="connsiteY13" fmla="*/ 9644 h 10002"/>
                  <a:gd name="connsiteX14" fmla="*/ 712 w 10000"/>
                  <a:gd name="connsiteY14" fmla="*/ 9842 h 10002"/>
                  <a:gd name="connsiteX15" fmla="*/ 1267 w 10000"/>
                  <a:gd name="connsiteY15" fmla="*/ 9511 h 10002"/>
                  <a:gd name="connsiteX16" fmla="*/ 1304 w 10000"/>
                  <a:gd name="connsiteY16" fmla="*/ 9002 h 10002"/>
                  <a:gd name="connsiteX17" fmla="*/ 1340 w 10000"/>
                  <a:gd name="connsiteY17" fmla="*/ 6683 h 10002"/>
                  <a:gd name="connsiteX18" fmla="*/ 1767 w 10000"/>
                  <a:gd name="connsiteY18" fmla="*/ 5121 h 10002"/>
                  <a:gd name="connsiteX19" fmla="*/ 2432 w 10000"/>
                  <a:gd name="connsiteY19" fmla="*/ 6376 h 10002"/>
                  <a:gd name="connsiteX20" fmla="*/ 2377 w 10000"/>
                  <a:gd name="connsiteY20" fmla="*/ 7850 h 10002"/>
                  <a:gd name="connsiteX21" fmla="*/ 1989 w 10000"/>
                  <a:gd name="connsiteY21" fmla="*/ 9559 h 10002"/>
                  <a:gd name="connsiteX22" fmla="*/ 4837 w 10000"/>
                  <a:gd name="connsiteY22" fmla="*/ 10000 h 10002"/>
                  <a:gd name="connsiteX23" fmla="*/ 8334 w 10000"/>
                  <a:gd name="connsiteY23" fmla="*/ 9439 h 10002"/>
                  <a:gd name="connsiteX24" fmla="*/ 7539 w 10000"/>
                  <a:gd name="connsiteY24" fmla="*/ 7998 h 10002"/>
                  <a:gd name="connsiteX25" fmla="*/ 7372 w 10000"/>
                  <a:gd name="connsiteY25" fmla="*/ 6329 h 10002"/>
                  <a:gd name="connsiteX26" fmla="*/ 7872 w 10000"/>
                  <a:gd name="connsiteY26" fmla="*/ 5192 h 10002"/>
                  <a:gd name="connsiteX27" fmla="*/ 8445 w 10000"/>
                  <a:gd name="connsiteY27" fmla="*/ 6935 h 10002"/>
                  <a:gd name="connsiteX28" fmla="*/ 8815 w 10000"/>
                  <a:gd name="connsiteY28" fmla="*/ 9062 h 10002"/>
                  <a:gd name="connsiteX29" fmla="*/ 8704 w 10000"/>
                  <a:gd name="connsiteY29" fmla="*/ 9665 h 10002"/>
                  <a:gd name="connsiteX30" fmla="*/ 9630 w 10000"/>
                  <a:gd name="connsiteY30" fmla="*/ 9938 h 10002"/>
                  <a:gd name="connsiteX31" fmla="*/ 10000 w 10000"/>
                  <a:gd name="connsiteY31" fmla="*/ 9628 h 10002"/>
                  <a:gd name="connsiteX32" fmla="*/ 9741 w 10000"/>
                  <a:gd name="connsiteY32" fmla="*/ 9042 h 10002"/>
                  <a:gd name="connsiteX33" fmla="*/ 9741 w 10000"/>
                  <a:gd name="connsiteY33" fmla="*/ 6470 h 10002"/>
                  <a:gd name="connsiteX34" fmla="*/ 8482 w 10000"/>
                  <a:gd name="connsiteY34" fmla="*/ 3911 h 10002"/>
                  <a:gd name="connsiteX35" fmla="*/ 6762 w 10000"/>
                  <a:gd name="connsiteY35" fmla="*/ 3183 h 10002"/>
                  <a:gd name="connsiteX36" fmla="*/ 5559 w 10000"/>
                  <a:gd name="connsiteY36" fmla="*/ 2768 h 10002"/>
                  <a:gd name="connsiteX37" fmla="*/ 5486 w 10000"/>
                  <a:gd name="connsiteY37" fmla="*/ 2264 h 10002"/>
                  <a:gd name="connsiteX0" fmla="*/ 5486 w 10000"/>
                  <a:gd name="connsiteY0" fmla="*/ 2264 h 10000"/>
                  <a:gd name="connsiteX1" fmla="*/ 5892 w 10000"/>
                  <a:gd name="connsiteY1" fmla="*/ 1805 h 10000"/>
                  <a:gd name="connsiteX2" fmla="*/ 6281 w 10000"/>
                  <a:gd name="connsiteY2" fmla="*/ 801 h 10000"/>
                  <a:gd name="connsiteX3" fmla="*/ 5652 w 10000"/>
                  <a:gd name="connsiteY3" fmla="*/ 155 h 10000"/>
                  <a:gd name="connsiteX4" fmla="*/ 3727 w 10000"/>
                  <a:gd name="connsiteY4" fmla="*/ 50 h 10000"/>
                  <a:gd name="connsiteX5" fmla="*/ 3154 w 10000"/>
                  <a:gd name="connsiteY5" fmla="*/ 811 h 10000"/>
                  <a:gd name="connsiteX6" fmla="*/ 3542 w 10000"/>
                  <a:gd name="connsiteY6" fmla="*/ 1825 h 10000"/>
                  <a:gd name="connsiteX7" fmla="*/ 3875 w 10000"/>
                  <a:gd name="connsiteY7" fmla="*/ 2264 h 10000"/>
                  <a:gd name="connsiteX8" fmla="*/ 3727 w 10000"/>
                  <a:gd name="connsiteY8" fmla="*/ 2796 h 10000"/>
                  <a:gd name="connsiteX9" fmla="*/ 2599 w 10000"/>
                  <a:gd name="connsiteY9" fmla="*/ 3257 h 10000"/>
                  <a:gd name="connsiteX10" fmla="*/ 896 w 10000"/>
                  <a:gd name="connsiteY10" fmla="*/ 4027 h 10000"/>
                  <a:gd name="connsiteX11" fmla="*/ 8 w 10000"/>
                  <a:gd name="connsiteY11" fmla="*/ 6598 h 10000"/>
                  <a:gd name="connsiteX12" fmla="*/ 415 w 10000"/>
                  <a:gd name="connsiteY12" fmla="*/ 8884 h 10000"/>
                  <a:gd name="connsiteX13" fmla="*/ 45 w 10000"/>
                  <a:gd name="connsiteY13" fmla="*/ 9644 h 10000"/>
                  <a:gd name="connsiteX14" fmla="*/ 712 w 10000"/>
                  <a:gd name="connsiteY14" fmla="*/ 9842 h 10000"/>
                  <a:gd name="connsiteX15" fmla="*/ 1267 w 10000"/>
                  <a:gd name="connsiteY15" fmla="*/ 9511 h 10000"/>
                  <a:gd name="connsiteX16" fmla="*/ 1304 w 10000"/>
                  <a:gd name="connsiteY16" fmla="*/ 9002 h 10000"/>
                  <a:gd name="connsiteX17" fmla="*/ 1340 w 10000"/>
                  <a:gd name="connsiteY17" fmla="*/ 6683 h 10000"/>
                  <a:gd name="connsiteX18" fmla="*/ 1767 w 10000"/>
                  <a:gd name="connsiteY18" fmla="*/ 5121 h 10000"/>
                  <a:gd name="connsiteX19" fmla="*/ 2432 w 10000"/>
                  <a:gd name="connsiteY19" fmla="*/ 6376 h 10000"/>
                  <a:gd name="connsiteX20" fmla="*/ 2377 w 10000"/>
                  <a:gd name="connsiteY20" fmla="*/ 7850 h 10000"/>
                  <a:gd name="connsiteX21" fmla="*/ 1989 w 10000"/>
                  <a:gd name="connsiteY21" fmla="*/ 9559 h 10000"/>
                  <a:gd name="connsiteX22" fmla="*/ 4837 w 10000"/>
                  <a:gd name="connsiteY22" fmla="*/ 10000 h 10000"/>
                  <a:gd name="connsiteX23" fmla="*/ 7967 w 10000"/>
                  <a:gd name="connsiteY23" fmla="*/ 9589 h 10000"/>
                  <a:gd name="connsiteX24" fmla="*/ 7539 w 10000"/>
                  <a:gd name="connsiteY24" fmla="*/ 7998 h 10000"/>
                  <a:gd name="connsiteX25" fmla="*/ 7372 w 10000"/>
                  <a:gd name="connsiteY25" fmla="*/ 6329 h 10000"/>
                  <a:gd name="connsiteX26" fmla="*/ 7872 w 10000"/>
                  <a:gd name="connsiteY26" fmla="*/ 5192 h 10000"/>
                  <a:gd name="connsiteX27" fmla="*/ 8445 w 10000"/>
                  <a:gd name="connsiteY27" fmla="*/ 6935 h 10000"/>
                  <a:gd name="connsiteX28" fmla="*/ 8815 w 10000"/>
                  <a:gd name="connsiteY28" fmla="*/ 9062 h 10000"/>
                  <a:gd name="connsiteX29" fmla="*/ 8704 w 10000"/>
                  <a:gd name="connsiteY29" fmla="*/ 9665 h 10000"/>
                  <a:gd name="connsiteX30" fmla="*/ 9630 w 10000"/>
                  <a:gd name="connsiteY30" fmla="*/ 9938 h 10000"/>
                  <a:gd name="connsiteX31" fmla="*/ 10000 w 10000"/>
                  <a:gd name="connsiteY31" fmla="*/ 9628 h 10000"/>
                  <a:gd name="connsiteX32" fmla="*/ 9741 w 10000"/>
                  <a:gd name="connsiteY32" fmla="*/ 9042 h 10000"/>
                  <a:gd name="connsiteX33" fmla="*/ 9741 w 10000"/>
                  <a:gd name="connsiteY33" fmla="*/ 6470 h 10000"/>
                  <a:gd name="connsiteX34" fmla="*/ 8482 w 10000"/>
                  <a:gd name="connsiteY34" fmla="*/ 3911 h 10000"/>
                  <a:gd name="connsiteX35" fmla="*/ 6762 w 10000"/>
                  <a:gd name="connsiteY35" fmla="*/ 3183 h 10000"/>
                  <a:gd name="connsiteX36" fmla="*/ 5559 w 10000"/>
                  <a:gd name="connsiteY36" fmla="*/ 2768 h 10000"/>
                  <a:gd name="connsiteX37" fmla="*/ 5486 w 10000"/>
                  <a:gd name="connsiteY37" fmla="*/ 226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000" h="10000">
                    <a:moveTo>
                      <a:pt x="5486" y="2264"/>
                    </a:moveTo>
                    <a:cubicBezTo>
                      <a:pt x="5541" y="2106"/>
                      <a:pt x="5763" y="2048"/>
                      <a:pt x="5892" y="1805"/>
                    </a:cubicBezTo>
                    <a:cubicBezTo>
                      <a:pt x="6022" y="1561"/>
                      <a:pt x="6317" y="1073"/>
                      <a:pt x="6281" y="801"/>
                    </a:cubicBezTo>
                    <a:cubicBezTo>
                      <a:pt x="6244" y="527"/>
                      <a:pt x="6077" y="282"/>
                      <a:pt x="5652" y="155"/>
                    </a:cubicBezTo>
                    <a:cubicBezTo>
                      <a:pt x="5226" y="27"/>
                      <a:pt x="4152" y="-59"/>
                      <a:pt x="3727" y="50"/>
                    </a:cubicBezTo>
                    <a:cubicBezTo>
                      <a:pt x="3301" y="155"/>
                      <a:pt x="3190" y="516"/>
                      <a:pt x="3154" y="811"/>
                    </a:cubicBezTo>
                    <a:cubicBezTo>
                      <a:pt x="3117" y="1102"/>
                      <a:pt x="3431" y="1583"/>
                      <a:pt x="3542" y="1825"/>
                    </a:cubicBezTo>
                    <a:cubicBezTo>
                      <a:pt x="3653" y="2069"/>
                      <a:pt x="3839" y="2096"/>
                      <a:pt x="3875" y="2264"/>
                    </a:cubicBezTo>
                    <a:cubicBezTo>
                      <a:pt x="3912" y="2430"/>
                      <a:pt x="3931" y="2635"/>
                      <a:pt x="3727" y="2796"/>
                    </a:cubicBezTo>
                    <a:cubicBezTo>
                      <a:pt x="3524" y="2962"/>
                      <a:pt x="3080" y="3053"/>
                      <a:pt x="2599" y="3257"/>
                    </a:cubicBezTo>
                    <a:cubicBezTo>
                      <a:pt x="2118" y="3460"/>
                      <a:pt x="1322" y="3470"/>
                      <a:pt x="896" y="4027"/>
                    </a:cubicBezTo>
                    <a:cubicBezTo>
                      <a:pt x="471" y="4584"/>
                      <a:pt x="83" y="5796"/>
                      <a:pt x="8" y="6598"/>
                    </a:cubicBezTo>
                    <a:cubicBezTo>
                      <a:pt x="-66" y="7411"/>
                      <a:pt x="415" y="8381"/>
                      <a:pt x="415" y="8884"/>
                    </a:cubicBezTo>
                    <a:cubicBezTo>
                      <a:pt x="415" y="9392"/>
                      <a:pt x="-10" y="9491"/>
                      <a:pt x="45" y="9644"/>
                    </a:cubicBezTo>
                    <a:cubicBezTo>
                      <a:pt x="101" y="9804"/>
                      <a:pt x="508" y="9862"/>
                      <a:pt x="712" y="9842"/>
                    </a:cubicBezTo>
                    <a:cubicBezTo>
                      <a:pt x="915" y="9824"/>
                      <a:pt x="1174" y="9644"/>
                      <a:pt x="1267" y="9511"/>
                    </a:cubicBezTo>
                    <a:cubicBezTo>
                      <a:pt x="1359" y="9376"/>
                      <a:pt x="1285" y="9467"/>
                      <a:pt x="1304" y="9002"/>
                    </a:cubicBezTo>
                    <a:cubicBezTo>
                      <a:pt x="1322" y="8535"/>
                      <a:pt x="1267" y="7323"/>
                      <a:pt x="1340" y="6683"/>
                    </a:cubicBezTo>
                    <a:cubicBezTo>
                      <a:pt x="1415" y="6038"/>
                      <a:pt x="1581" y="5170"/>
                      <a:pt x="1767" y="5121"/>
                    </a:cubicBezTo>
                    <a:cubicBezTo>
                      <a:pt x="1951" y="5071"/>
                      <a:pt x="2339" y="5920"/>
                      <a:pt x="2432" y="6376"/>
                    </a:cubicBezTo>
                    <a:cubicBezTo>
                      <a:pt x="2525" y="6837"/>
                      <a:pt x="2451" y="7320"/>
                      <a:pt x="2377" y="7850"/>
                    </a:cubicBezTo>
                    <a:cubicBezTo>
                      <a:pt x="2303" y="8380"/>
                      <a:pt x="2020" y="9166"/>
                      <a:pt x="1989" y="9559"/>
                    </a:cubicBezTo>
                    <a:cubicBezTo>
                      <a:pt x="2399" y="9917"/>
                      <a:pt x="3841" y="9995"/>
                      <a:pt x="4837" y="10000"/>
                    </a:cubicBezTo>
                    <a:cubicBezTo>
                      <a:pt x="5833" y="10005"/>
                      <a:pt x="7517" y="9923"/>
                      <a:pt x="7967" y="9589"/>
                    </a:cubicBezTo>
                    <a:cubicBezTo>
                      <a:pt x="7838" y="9095"/>
                      <a:pt x="7638" y="8541"/>
                      <a:pt x="7539" y="7998"/>
                    </a:cubicBezTo>
                    <a:cubicBezTo>
                      <a:pt x="7440" y="7455"/>
                      <a:pt x="7317" y="6800"/>
                      <a:pt x="7372" y="6329"/>
                    </a:cubicBezTo>
                    <a:cubicBezTo>
                      <a:pt x="7428" y="5862"/>
                      <a:pt x="7687" y="5091"/>
                      <a:pt x="7872" y="5192"/>
                    </a:cubicBezTo>
                    <a:cubicBezTo>
                      <a:pt x="8057" y="5285"/>
                      <a:pt x="8298" y="6291"/>
                      <a:pt x="8445" y="6935"/>
                    </a:cubicBezTo>
                    <a:cubicBezTo>
                      <a:pt x="8593" y="7579"/>
                      <a:pt x="8779" y="8602"/>
                      <a:pt x="8815" y="9062"/>
                    </a:cubicBezTo>
                    <a:cubicBezTo>
                      <a:pt x="8852" y="9518"/>
                      <a:pt x="8575" y="9518"/>
                      <a:pt x="8704" y="9665"/>
                    </a:cubicBezTo>
                    <a:cubicBezTo>
                      <a:pt x="8834" y="9814"/>
                      <a:pt x="9407" y="9947"/>
                      <a:pt x="9630" y="9938"/>
                    </a:cubicBezTo>
                    <a:cubicBezTo>
                      <a:pt x="9852" y="9928"/>
                      <a:pt x="9981" y="9772"/>
                      <a:pt x="10000" y="9628"/>
                    </a:cubicBezTo>
                    <a:cubicBezTo>
                      <a:pt x="10018" y="9482"/>
                      <a:pt x="9777" y="9569"/>
                      <a:pt x="9741" y="9042"/>
                    </a:cubicBezTo>
                    <a:cubicBezTo>
                      <a:pt x="9704" y="8514"/>
                      <a:pt x="9945" y="7323"/>
                      <a:pt x="9741" y="6470"/>
                    </a:cubicBezTo>
                    <a:cubicBezTo>
                      <a:pt x="9537" y="5612"/>
                      <a:pt x="8982" y="4458"/>
                      <a:pt x="8482" y="3911"/>
                    </a:cubicBezTo>
                    <a:cubicBezTo>
                      <a:pt x="7483" y="3325"/>
                      <a:pt x="7243" y="3366"/>
                      <a:pt x="6762" y="3183"/>
                    </a:cubicBezTo>
                    <a:cubicBezTo>
                      <a:pt x="6281" y="2993"/>
                      <a:pt x="5763" y="2926"/>
                      <a:pt x="5559" y="2768"/>
                    </a:cubicBezTo>
                    <a:cubicBezTo>
                      <a:pt x="5355" y="2614"/>
                      <a:pt x="5430" y="2423"/>
                      <a:pt x="5486" y="2264"/>
                    </a:cubicBezTo>
                    <a:close/>
                  </a:path>
                </a:pathLst>
              </a:custGeom>
              <a:solidFill>
                <a:srgbClr val="FF2D55">
                  <a:alpha val="25000"/>
                </a:srgbClr>
              </a:solidFill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b="1" ker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793610" y="4927676"/>
                <a:ext cx="1014758" cy="782124"/>
              </a:xfrm>
              <a:custGeom>
                <a:avLst/>
                <a:gdLst>
                  <a:gd name="connsiteX0" fmla="*/ 32402 w 689835"/>
                  <a:gd name="connsiteY0" fmla="*/ 442643 h 557214"/>
                  <a:gd name="connsiteX1" fmla="*/ 60538 w 689835"/>
                  <a:gd name="connsiteY1" fmla="*/ 55782 h 557214"/>
                  <a:gd name="connsiteX2" fmla="*/ 686550 w 689835"/>
                  <a:gd name="connsiteY2" fmla="*/ 20613 h 557214"/>
                  <a:gd name="connsiteX3" fmla="*/ 299688 w 689835"/>
                  <a:gd name="connsiteY3" fmla="*/ 231628 h 557214"/>
                  <a:gd name="connsiteX4" fmla="*/ 130876 w 689835"/>
                  <a:gd name="connsiteY4" fmla="*/ 548151 h 557214"/>
                  <a:gd name="connsiteX5" fmla="*/ 32402 w 689835"/>
                  <a:gd name="connsiteY5" fmla="*/ 442643 h 557214"/>
                  <a:gd name="connsiteX0" fmla="*/ 21838 w 700703"/>
                  <a:gd name="connsiteY0" fmla="*/ 450158 h 560228"/>
                  <a:gd name="connsiteX1" fmla="*/ 71406 w 700703"/>
                  <a:gd name="connsiteY1" fmla="*/ 56153 h 560228"/>
                  <a:gd name="connsiteX2" fmla="*/ 697418 w 700703"/>
                  <a:gd name="connsiteY2" fmla="*/ 20984 h 560228"/>
                  <a:gd name="connsiteX3" fmla="*/ 310556 w 700703"/>
                  <a:gd name="connsiteY3" fmla="*/ 231999 h 560228"/>
                  <a:gd name="connsiteX4" fmla="*/ 141744 w 700703"/>
                  <a:gd name="connsiteY4" fmla="*/ 548522 h 560228"/>
                  <a:gd name="connsiteX5" fmla="*/ 21838 w 700703"/>
                  <a:gd name="connsiteY5" fmla="*/ 450158 h 560228"/>
                  <a:gd name="connsiteX0" fmla="*/ 19506 w 698371"/>
                  <a:gd name="connsiteY0" fmla="*/ 450158 h 551791"/>
                  <a:gd name="connsiteX1" fmla="*/ 69074 w 698371"/>
                  <a:gd name="connsiteY1" fmla="*/ 56153 h 551791"/>
                  <a:gd name="connsiteX2" fmla="*/ 695086 w 698371"/>
                  <a:gd name="connsiteY2" fmla="*/ 20984 h 551791"/>
                  <a:gd name="connsiteX3" fmla="*/ 308224 w 698371"/>
                  <a:gd name="connsiteY3" fmla="*/ 231999 h 551791"/>
                  <a:gd name="connsiteX4" fmla="*/ 101312 w 698371"/>
                  <a:gd name="connsiteY4" fmla="*/ 538997 h 551791"/>
                  <a:gd name="connsiteX5" fmla="*/ 19506 w 698371"/>
                  <a:gd name="connsiteY5" fmla="*/ 450158 h 551791"/>
                  <a:gd name="connsiteX0" fmla="*/ 19506 w 697912"/>
                  <a:gd name="connsiteY0" fmla="*/ 451329 h 551810"/>
                  <a:gd name="connsiteX1" fmla="*/ 69074 w 697912"/>
                  <a:gd name="connsiteY1" fmla="*/ 57324 h 551810"/>
                  <a:gd name="connsiteX2" fmla="*/ 695086 w 697912"/>
                  <a:gd name="connsiteY2" fmla="*/ 22155 h 551810"/>
                  <a:gd name="connsiteX3" fmla="*/ 293937 w 697912"/>
                  <a:gd name="connsiteY3" fmla="*/ 249839 h 551810"/>
                  <a:gd name="connsiteX4" fmla="*/ 101312 w 697912"/>
                  <a:gd name="connsiteY4" fmla="*/ 540168 h 551810"/>
                  <a:gd name="connsiteX5" fmla="*/ 19506 w 697912"/>
                  <a:gd name="connsiteY5" fmla="*/ 451329 h 551810"/>
                  <a:gd name="connsiteX0" fmla="*/ 19506 w 697954"/>
                  <a:gd name="connsiteY0" fmla="*/ 451329 h 557670"/>
                  <a:gd name="connsiteX1" fmla="*/ 69074 w 697954"/>
                  <a:gd name="connsiteY1" fmla="*/ 57324 h 557670"/>
                  <a:gd name="connsiteX2" fmla="*/ 695086 w 697954"/>
                  <a:gd name="connsiteY2" fmla="*/ 22155 h 557670"/>
                  <a:gd name="connsiteX3" fmla="*/ 293937 w 697954"/>
                  <a:gd name="connsiteY3" fmla="*/ 249839 h 557670"/>
                  <a:gd name="connsiteX4" fmla="*/ 163115 w 697954"/>
                  <a:gd name="connsiteY4" fmla="*/ 528739 h 557670"/>
                  <a:gd name="connsiteX5" fmla="*/ 101312 w 697954"/>
                  <a:gd name="connsiteY5" fmla="*/ 540168 h 557670"/>
                  <a:gd name="connsiteX6" fmla="*/ 19506 w 697954"/>
                  <a:gd name="connsiteY6" fmla="*/ 451329 h 557670"/>
                  <a:gd name="connsiteX0" fmla="*/ 23320 w 701768"/>
                  <a:gd name="connsiteY0" fmla="*/ 451329 h 541900"/>
                  <a:gd name="connsiteX1" fmla="*/ 72888 w 701768"/>
                  <a:gd name="connsiteY1" fmla="*/ 57324 h 541900"/>
                  <a:gd name="connsiteX2" fmla="*/ 698900 w 701768"/>
                  <a:gd name="connsiteY2" fmla="*/ 22155 h 541900"/>
                  <a:gd name="connsiteX3" fmla="*/ 297751 w 701768"/>
                  <a:gd name="connsiteY3" fmla="*/ 249839 h 541900"/>
                  <a:gd name="connsiteX4" fmla="*/ 166929 w 701768"/>
                  <a:gd name="connsiteY4" fmla="*/ 528739 h 541900"/>
                  <a:gd name="connsiteX5" fmla="*/ 23320 w 701768"/>
                  <a:gd name="connsiteY5" fmla="*/ 451329 h 541900"/>
                  <a:gd name="connsiteX0" fmla="*/ 13113 w 720136"/>
                  <a:gd name="connsiteY0" fmla="*/ 496475 h 556301"/>
                  <a:gd name="connsiteX1" fmla="*/ 91256 w 720136"/>
                  <a:gd name="connsiteY1" fmla="*/ 59607 h 556301"/>
                  <a:gd name="connsiteX2" fmla="*/ 717268 w 720136"/>
                  <a:gd name="connsiteY2" fmla="*/ 24438 h 556301"/>
                  <a:gd name="connsiteX3" fmla="*/ 316119 w 720136"/>
                  <a:gd name="connsiteY3" fmla="*/ 252122 h 556301"/>
                  <a:gd name="connsiteX4" fmla="*/ 185297 w 720136"/>
                  <a:gd name="connsiteY4" fmla="*/ 531022 h 556301"/>
                  <a:gd name="connsiteX5" fmla="*/ 13113 w 720136"/>
                  <a:gd name="connsiteY5" fmla="*/ 496475 h 556301"/>
                  <a:gd name="connsiteX0" fmla="*/ 21323 w 704533"/>
                  <a:gd name="connsiteY0" fmla="*/ 456340 h 543018"/>
                  <a:gd name="connsiteX1" fmla="*/ 75653 w 704533"/>
                  <a:gd name="connsiteY1" fmla="*/ 57572 h 543018"/>
                  <a:gd name="connsiteX2" fmla="*/ 701665 w 704533"/>
                  <a:gd name="connsiteY2" fmla="*/ 22403 h 543018"/>
                  <a:gd name="connsiteX3" fmla="*/ 300516 w 704533"/>
                  <a:gd name="connsiteY3" fmla="*/ 250087 h 543018"/>
                  <a:gd name="connsiteX4" fmla="*/ 169694 w 704533"/>
                  <a:gd name="connsiteY4" fmla="*/ 528987 h 543018"/>
                  <a:gd name="connsiteX5" fmla="*/ 21323 w 704533"/>
                  <a:gd name="connsiteY5" fmla="*/ 456340 h 54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4533" h="543018">
                    <a:moveTo>
                      <a:pt x="21323" y="456340"/>
                    </a:moveTo>
                    <a:cubicBezTo>
                      <a:pt x="5650" y="377771"/>
                      <a:pt x="-37737" y="129895"/>
                      <a:pt x="75653" y="57572"/>
                    </a:cubicBezTo>
                    <a:cubicBezTo>
                      <a:pt x="189043" y="-14751"/>
                      <a:pt x="664188" y="-9683"/>
                      <a:pt x="701665" y="22403"/>
                    </a:cubicBezTo>
                    <a:cubicBezTo>
                      <a:pt x="739142" y="54489"/>
                      <a:pt x="398703" y="165656"/>
                      <a:pt x="300516" y="250087"/>
                    </a:cubicBezTo>
                    <a:cubicBezTo>
                      <a:pt x="202329" y="334518"/>
                      <a:pt x="201798" y="480599"/>
                      <a:pt x="169694" y="528987"/>
                    </a:cubicBezTo>
                    <a:cubicBezTo>
                      <a:pt x="123956" y="562569"/>
                      <a:pt x="36996" y="534909"/>
                      <a:pt x="21323" y="456340"/>
                    </a:cubicBezTo>
                    <a:close/>
                  </a:path>
                </a:pathLst>
              </a:cu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732610" y="3307882"/>
                <a:ext cx="631759" cy="1560714"/>
              </a:xfrm>
              <a:custGeom>
                <a:avLst/>
                <a:gdLst>
                  <a:gd name="connsiteX0" fmla="*/ 416975 w 451560"/>
                  <a:gd name="connsiteY0" fmla="*/ 425866 h 1089257"/>
                  <a:gd name="connsiteX1" fmla="*/ 352681 w 451560"/>
                  <a:gd name="connsiteY1" fmla="*/ 530641 h 1089257"/>
                  <a:gd name="connsiteX2" fmla="*/ 433643 w 451560"/>
                  <a:gd name="connsiteY2" fmla="*/ 694947 h 1089257"/>
                  <a:gd name="connsiteX3" fmla="*/ 421737 w 451560"/>
                  <a:gd name="connsiteY3" fmla="*/ 992604 h 1089257"/>
                  <a:gd name="connsiteX4" fmla="*/ 126462 w 451560"/>
                  <a:gd name="connsiteY4" fmla="*/ 1056897 h 1089257"/>
                  <a:gd name="connsiteX5" fmla="*/ 256 w 451560"/>
                  <a:gd name="connsiteY5" fmla="*/ 518735 h 1089257"/>
                  <a:gd name="connsiteX6" fmla="*/ 102650 w 451560"/>
                  <a:gd name="connsiteY6" fmla="*/ 49629 h 1089257"/>
                  <a:gd name="connsiteX7" fmla="*/ 383637 w 451560"/>
                  <a:gd name="connsiteY7" fmla="*/ 40104 h 1089257"/>
                  <a:gd name="connsiteX8" fmla="*/ 407450 w 451560"/>
                  <a:gd name="connsiteY8" fmla="*/ 282991 h 1089257"/>
                  <a:gd name="connsiteX9" fmla="*/ 333631 w 451560"/>
                  <a:gd name="connsiteY9" fmla="*/ 421104 h 1089257"/>
                  <a:gd name="connsiteX10" fmla="*/ 419356 w 451560"/>
                  <a:gd name="connsiteY10" fmla="*/ 344904 h 1089257"/>
                  <a:gd name="connsiteX11" fmla="*/ 419356 w 451560"/>
                  <a:gd name="connsiteY11" fmla="*/ 344904 h 1089257"/>
                  <a:gd name="connsiteX0" fmla="*/ 416975 w 443792"/>
                  <a:gd name="connsiteY0" fmla="*/ 425866 h 1088408"/>
                  <a:gd name="connsiteX1" fmla="*/ 352681 w 443792"/>
                  <a:gd name="connsiteY1" fmla="*/ 530641 h 1088408"/>
                  <a:gd name="connsiteX2" fmla="*/ 414593 w 443792"/>
                  <a:gd name="connsiteY2" fmla="*/ 723522 h 1088408"/>
                  <a:gd name="connsiteX3" fmla="*/ 421737 w 443792"/>
                  <a:gd name="connsiteY3" fmla="*/ 992604 h 1088408"/>
                  <a:gd name="connsiteX4" fmla="*/ 126462 w 443792"/>
                  <a:gd name="connsiteY4" fmla="*/ 1056897 h 1088408"/>
                  <a:gd name="connsiteX5" fmla="*/ 256 w 443792"/>
                  <a:gd name="connsiteY5" fmla="*/ 518735 h 1088408"/>
                  <a:gd name="connsiteX6" fmla="*/ 102650 w 443792"/>
                  <a:gd name="connsiteY6" fmla="*/ 49629 h 1088408"/>
                  <a:gd name="connsiteX7" fmla="*/ 383637 w 443792"/>
                  <a:gd name="connsiteY7" fmla="*/ 40104 h 1088408"/>
                  <a:gd name="connsiteX8" fmla="*/ 407450 w 443792"/>
                  <a:gd name="connsiteY8" fmla="*/ 282991 h 1088408"/>
                  <a:gd name="connsiteX9" fmla="*/ 333631 w 443792"/>
                  <a:gd name="connsiteY9" fmla="*/ 421104 h 1088408"/>
                  <a:gd name="connsiteX10" fmla="*/ 419356 w 443792"/>
                  <a:gd name="connsiteY10" fmla="*/ 344904 h 1088408"/>
                  <a:gd name="connsiteX11" fmla="*/ 419356 w 443792"/>
                  <a:gd name="connsiteY11" fmla="*/ 344904 h 1088408"/>
                  <a:gd name="connsiteX0" fmla="*/ 416975 w 443792"/>
                  <a:gd name="connsiteY0" fmla="*/ 425866 h 1102631"/>
                  <a:gd name="connsiteX1" fmla="*/ 352681 w 443792"/>
                  <a:gd name="connsiteY1" fmla="*/ 530641 h 1102631"/>
                  <a:gd name="connsiteX2" fmla="*/ 414593 w 443792"/>
                  <a:gd name="connsiteY2" fmla="*/ 723522 h 1102631"/>
                  <a:gd name="connsiteX3" fmla="*/ 421737 w 443792"/>
                  <a:gd name="connsiteY3" fmla="*/ 1035467 h 1102631"/>
                  <a:gd name="connsiteX4" fmla="*/ 126462 w 443792"/>
                  <a:gd name="connsiteY4" fmla="*/ 1056897 h 1102631"/>
                  <a:gd name="connsiteX5" fmla="*/ 256 w 443792"/>
                  <a:gd name="connsiteY5" fmla="*/ 518735 h 1102631"/>
                  <a:gd name="connsiteX6" fmla="*/ 102650 w 443792"/>
                  <a:gd name="connsiteY6" fmla="*/ 49629 h 1102631"/>
                  <a:gd name="connsiteX7" fmla="*/ 383637 w 443792"/>
                  <a:gd name="connsiteY7" fmla="*/ 40104 h 1102631"/>
                  <a:gd name="connsiteX8" fmla="*/ 407450 w 443792"/>
                  <a:gd name="connsiteY8" fmla="*/ 282991 h 1102631"/>
                  <a:gd name="connsiteX9" fmla="*/ 333631 w 443792"/>
                  <a:gd name="connsiteY9" fmla="*/ 421104 h 1102631"/>
                  <a:gd name="connsiteX10" fmla="*/ 419356 w 443792"/>
                  <a:gd name="connsiteY10" fmla="*/ 344904 h 1102631"/>
                  <a:gd name="connsiteX11" fmla="*/ 419356 w 443792"/>
                  <a:gd name="connsiteY11" fmla="*/ 344904 h 1102631"/>
                  <a:gd name="connsiteX0" fmla="*/ 416753 w 443570"/>
                  <a:gd name="connsiteY0" fmla="*/ 424397 h 1101162"/>
                  <a:gd name="connsiteX1" fmla="*/ 352459 w 443570"/>
                  <a:gd name="connsiteY1" fmla="*/ 529172 h 1101162"/>
                  <a:gd name="connsiteX2" fmla="*/ 414371 w 443570"/>
                  <a:gd name="connsiteY2" fmla="*/ 722053 h 1101162"/>
                  <a:gd name="connsiteX3" fmla="*/ 421515 w 443570"/>
                  <a:gd name="connsiteY3" fmla="*/ 1033998 h 1101162"/>
                  <a:gd name="connsiteX4" fmla="*/ 126240 w 443570"/>
                  <a:gd name="connsiteY4" fmla="*/ 1055428 h 1101162"/>
                  <a:gd name="connsiteX5" fmla="*/ 34 w 443570"/>
                  <a:gd name="connsiteY5" fmla="*/ 517266 h 1101162"/>
                  <a:gd name="connsiteX6" fmla="*/ 116715 w 443570"/>
                  <a:gd name="connsiteY6" fmla="*/ 50542 h 1101162"/>
                  <a:gd name="connsiteX7" fmla="*/ 383415 w 443570"/>
                  <a:gd name="connsiteY7" fmla="*/ 38635 h 1101162"/>
                  <a:gd name="connsiteX8" fmla="*/ 407228 w 443570"/>
                  <a:gd name="connsiteY8" fmla="*/ 281522 h 1101162"/>
                  <a:gd name="connsiteX9" fmla="*/ 333409 w 443570"/>
                  <a:gd name="connsiteY9" fmla="*/ 419635 h 1101162"/>
                  <a:gd name="connsiteX10" fmla="*/ 419134 w 443570"/>
                  <a:gd name="connsiteY10" fmla="*/ 343435 h 1101162"/>
                  <a:gd name="connsiteX11" fmla="*/ 419134 w 443570"/>
                  <a:gd name="connsiteY11" fmla="*/ 343435 h 1101162"/>
                  <a:gd name="connsiteX0" fmla="*/ 416748 w 443565"/>
                  <a:gd name="connsiteY0" fmla="*/ 416535 h 1093300"/>
                  <a:gd name="connsiteX1" fmla="*/ 352454 w 443565"/>
                  <a:gd name="connsiteY1" fmla="*/ 521310 h 1093300"/>
                  <a:gd name="connsiteX2" fmla="*/ 414366 w 443565"/>
                  <a:gd name="connsiteY2" fmla="*/ 714191 h 1093300"/>
                  <a:gd name="connsiteX3" fmla="*/ 421510 w 443565"/>
                  <a:gd name="connsiteY3" fmla="*/ 1026136 h 1093300"/>
                  <a:gd name="connsiteX4" fmla="*/ 126235 w 443565"/>
                  <a:gd name="connsiteY4" fmla="*/ 1047566 h 1093300"/>
                  <a:gd name="connsiteX5" fmla="*/ 29 w 443565"/>
                  <a:gd name="connsiteY5" fmla="*/ 509404 h 1093300"/>
                  <a:gd name="connsiteX6" fmla="*/ 116710 w 443565"/>
                  <a:gd name="connsiteY6" fmla="*/ 42680 h 1093300"/>
                  <a:gd name="connsiteX7" fmla="*/ 319116 w 443565"/>
                  <a:gd name="connsiteY7" fmla="*/ 47442 h 1093300"/>
                  <a:gd name="connsiteX8" fmla="*/ 407223 w 443565"/>
                  <a:gd name="connsiteY8" fmla="*/ 273660 h 1093300"/>
                  <a:gd name="connsiteX9" fmla="*/ 333404 w 443565"/>
                  <a:gd name="connsiteY9" fmla="*/ 411773 h 1093300"/>
                  <a:gd name="connsiteX10" fmla="*/ 419129 w 443565"/>
                  <a:gd name="connsiteY10" fmla="*/ 335573 h 1093300"/>
                  <a:gd name="connsiteX11" fmla="*/ 419129 w 443565"/>
                  <a:gd name="connsiteY11" fmla="*/ 335573 h 1093300"/>
                  <a:gd name="connsiteX0" fmla="*/ 392948 w 419765"/>
                  <a:gd name="connsiteY0" fmla="*/ 416875 h 1093293"/>
                  <a:gd name="connsiteX1" fmla="*/ 328654 w 419765"/>
                  <a:gd name="connsiteY1" fmla="*/ 521650 h 1093293"/>
                  <a:gd name="connsiteX2" fmla="*/ 390566 w 419765"/>
                  <a:gd name="connsiteY2" fmla="*/ 714531 h 1093293"/>
                  <a:gd name="connsiteX3" fmla="*/ 397710 w 419765"/>
                  <a:gd name="connsiteY3" fmla="*/ 1026476 h 1093293"/>
                  <a:gd name="connsiteX4" fmla="*/ 102435 w 419765"/>
                  <a:gd name="connsiteY4" fmla="*/ 1047906 h 1093293"/>
                  <a:gd name="connsiteX5" fmla="*/ 41 w 419765"/>
                  <a:gd name="connsiteY5" fmla="*/ 514506 h 1093293"/>
                  <a:gd name="connsiteX6" fmla="*/ 92910 w 419765"/>
                  <a:gd name="connsiteY6" fmla="*/ 43020 h 1093293"/>
                  <a:gd name="connsiteX7" fmla="*/ 295316 w 419765"/>
                  <a:gd name="connsiteY7" fmla="*/ 47782 h 1093293"/>
                  <a:gd name="connsiteX8" fmla="*/ 383423 w 419765"/>
                  <a:gd name="connsiteY8" fmla="*/ 274000 h 1093293"/>
                  <a:gd name="connsiteX9" fmla="*/ 309604 w 419765"/>
                  <a:gd name="connsiteY9" fmla="*/ 412113 h 1093293"/>
                  <a:gd name="connsiteX10" fmla="*/ 395329 w 419765"/>
                  <a:gd name="connsiteY10" fmla="*/ 335913 h 1093293"/>
                  <a:gd name="connsiteX11" fmla="*/ 395329 w 419765"/>
                  <a:gd name="connsiteY11" fmla="*/ 335913 h 1093293"/>
                  <a:gd name="connsiteX0" fmla="*/ 409607 w 436424"/>
                  <a:gd name="connsiteY0" fmla="*/ 418927 h 1093265"/>
                  <a:gd name="connsiteX1" fmla="*/ 345313 w 436424"/>
                  <a:gd name="connsiteY1" fmla="*/ 523702 h 1093265"/>
                  <a:gd name="connsiteX2" fmla="*/ 407225 w 436424"/>
                  <a:gd name="connsiteY2" fmla="*/ 716583 h 1093265"/>
                  <a:gd name="connsiteX3" fmla="*/ 414369 w 436424"/>
                  <a:gd name="connsiteY3" fmla="*/ 1028528 h 1093265"/>
                  <a:gd name="connsiteX4" fmla="*/ 119094 w 436424"/>
                  <a:gd name="connsiteY4" fmla="*/ 1049958 h 1093265"/>
                  <a:gd name="connsiteX5" fmla="*/ 31 w 436424"/>
                  <a:gd name="connsiteY5" fmla="*/ 545133 h 1093265"/>
                  <a:gd name="connsiteX6" fmla="*/ 109569 w 436424"/>
                  <a:gd name="connsiteY6" fmla="*/ 45072 h 1093265"/>
                  <a:gd name="connsiteX7" fmla="*/ 311975 w 436424"/>
                  <a:gd name="connsiteY7" fmla="*/ 49834 h 1093265"/>
                  <a:gd name="connsiteX8" fmla="*/ 400082 w 436424"/>
                  <a:gd name="connsiteY8" fmla="*/ 276052 h 1093265"/>
                  <a:gd name="connsiteX9" fmla="*/ 326263 w 436424"/>
                  <a:gd name="connsiteY9" fmla="*/ 414165 h 1093265"/>
                  <a:gd name="connsiteX10" fmla="*/ 411988 w 436424"/>
                  <a:gd name="connsiteY10" fmla="*/ 337965 h 1093265"/>
                  <a:gd name="connsiteX11" fmla="*/ 411988 w 436424"/>
                  <a:gd name="connsiteY11" fmla="*/ 337965 h 1093265"/>
                  <a:gd name="connsiteX0" fmla="*/ 409845 w 438777"/>
                  <a:gd name="connsiteY0" fmla="*/ 418927 h 1096697"/>
                  <a:gd name="connsiteX1" fmla="*/ 345551 w 438777"/>
                  <a:gd name="connsiteY1" fmla="*/ 523702 h 1096697"/>
                  <a:gd name="connsiteX2" fmla="*/ 407463 w 438777"/>
                  <a:gd name="connsiteY2" fmla="*/ 716583 h 1096697"/>
                  <a:gd name="connsiteX3" fmla="*/ 414607 w 438777"/>
                  <a:gd name="connsiteY3" fmla="*/ 1028528 h 1096697"/>
                  <a:gd name="connsiteX4" fmla="*/ 90757 w 438777"/>
                  <a:gd name="connsiteY4" fmla="*/ 1054721 h 1096697"/>
                  <a:gd name="connsiteX5" fmla="*/ 269 w 438777"/>
                  <a:gd name="connsiteY5" fmla="*/ 545133 h 1096697"/>
                  <a:gd name="connsiteX6" fmla="*/ 109807 w 438777"/>
                  <a:gd name="connsiteY6" fmla="*/ 45072 h 1096697"/>
                  <a:gd name="connsiteX7" fmla="*/ 312213 w 438777"/>
                  <a:gd name="connsiteY7" fmla="*/ 49834 h 1096697"/>
                  <a:gd name="connsiteX8" fmla="*/ 400320 w 438777"/>
                  <a:gd name="connsiteY8" fmla="*/ 276052 h 1096697"/>
                  <a:gd name="connsiteX9" fmla="*/ 326501 w 438777"/>
                  <a:gd name="connsiteY9" fmla="*/ 414165 h 1096697"/>
                  <a:gd name="connsiteX10" fmla="*/ 412226 w 438777"/>
                  <a:gd name="connsiteY10" fmla="*/ 337965 h 1096697"/>
                  <a:gd name="connsiteX11" fmla="*/ 412226 w 438777"/>
                  <a:gd name="connsiteY11" fmla="*/ 337965 h 1096697"/>
                  <a:gd name="connsiteX0" fmla="*/ 411199 w 440131"/>
                  <a:gd name="connsiteY0" fmla="*/ 404972 h 1082742"/>
                  <a:gd name="connsiteX1" fmla="*/ 346905 w 440131"/>
                  <a:gd name="connsiteY1" fmla="*/ 509747 h 1082742"/>
                  <a:gd name="connsiteX2" fmla="*/ 408817 w 440131"/>
                  <a:gd name="connsiteY2" fmla="*/ 702628 h 1082742"/>
                  <a:gd name="connsiteX3" fmla="*/ 415961 w 440131"/>
                  <a:gd name="connsiteY3" fmla="*/ 1014573 h 1082742"/>
                  <a:gd name="connsiteX4" fmla="*/ 92111 w 440131"/>
                  <a:gd name="connsiteY4" fmla="*/ 1040766 h 1082742"/>
                  <a:gd name="connsiteX5" fmla="*/ 1623 w 440131"/>
                  <a:gd name="connsiteY5" fmla="*/ 531178 h 1082742"/>
                  <a:gd name="connsiteX6" fmla="*/ 56392 w 440131"/>
                  <a:gd name="connsiteY6" fmla="*/ 52549 h 1082742"/>
                  <a:gd name="connsiteX7" fmla="*/ 313567 w 440131"/>
                  <a:gd name="connsiteY7" fmla="*/ 35879 h 1082742"/>
                  <a:gd name="connsiteX8" fmla="*/ 401674 w 440131"/>
                  <a:gd name="connsiteY8" fmla="*/ 262097 h 1082742"/>
                  <a:gd name="connsiteX9" fmla="*/ 327855 w 440131"/>
                  <a:gd name="connsiteY9" fmla="*/ 400210 h 1082742"/>
                  <a:gd name="connsiteX10" fmla="*/ 413580 w 440131"/>
                  <a:gd name="connsiteY10" fmla="*/ 324010 h 1082742"/>
                  <a:gd name="connsiteX11" fmla="*/ 413580 w 440131"/>
                  <a:gd name="connsiteY11" fmla="*/ 324010 h 1082742"/>
                  <a:gd name="connsiteX0" fmla="*/ 409673 w 438605"/>
                  <a:gd name="connsiteY0" fmla="*/ 404972 h 1082742"/>
                  <a:gd name="connsiteX1" fmla="*/ 345379 w 438605"/>
                  <a:gd name="connsiteY1" fmla="*/ 509747 h 1082742"/>
                  <a:gd name="connsiteX2" fmla="*/ 407291 w 438605"/>
                  <a:gd name="connsiteY2" fmla="*/ 702628 h 1082742"/>
                  <a:gd name="connsiteX3" fmla="*/ 414435 w 438605"/>
                  <a:gd name="connsiteY3" fmla="*/ 1014573 h 1082742"/>
                  <a:gd name="connsiteX4" fmla="*/ 90585 w 438605"/>
                  <a:gd name="connsiteY4" fmla="*/ 1040766 h 1082742"/>
                  <a:gd name="connsiteX5" fmla="*/ 97 w 438605"/>
                  <a:gd name="connsiteY5" fmla="*/ 531178 h 1082742"/>
                  <a:gd name="connsiteX6" fmla="*/ 78679 w 438605"/>
                  <a:gd name="connsiteY6" fmla="*/ 52549 h 1082742"/>
                  <a:gd name="connsiteX7" fmla="*/ 312041 w 438605"/>
                  <a:gd name="connsiteY7" fmla="*/ 35879 h 1082742"/>
                  <a:gd name="connsiteX8" fmla="*/ 400148 w 438605"/>
                  <a:gd name="connsiteY8" fmla="*/ 262097 h 1082742"/>
                  <a:gd name="connsiteX9" fmla="*/ 326329 w 438605"/>
                  <a:gd name="connsiteY9" fmla="*/ 400210 h 1082742"/>
                  <a:gd name="connsiteX10" fmla="*/ 412054 w 438605"/>
                  <a:gd name="connsiteY10" fmla="*/ 324010 h 1082742"/>
                  <a:gd name="connsiteX11" fmla="*/ 412054 w 438605"/>
                  <a:gd name="connsiteY11" fmla="*/ 324010 h 1082742"/>
                  <a:gd name="connsiteX0" fmla="*/ 409690 w 438622"/>
                  <a:gd name="connsiteY0" fmla="*/ 404972 h 1082742"/>
                  <a:gd name="connsiteX1" fmla="*/ 345396 w 438622"/>
                  <a:gd name="connsiteY1" fmla="*/ 509747 h 1082742"/>
                  <a:gd name="connsiteX2" fmla="*/ 407308 w 438622"/>
                  <a:gd name="connsiteY2" fmla="*/ 702628 h 1082742"/>
                  <a:gd name="connsiteX3" fmla="*/ 414452 w 438622"/>
                  <a:gd name="connsiteY3" fmla="*/ 1014573 h 1082742"/>
                  <a:gd name="connsiteX4" fmla="*/ 90602 w 438622"/>
                  <a:gd name="connsiteY4" fmla="*/ 1040766 h 1082742"/>
                  <a:gd name="connsiteX5" fmla="*/ 114 w 438622"/>
                  <a:gd name="connsiteY5" fmla="*/ 531178 h 1082742"/>
                  <a:gd name="connsiteX6" fmla="*/ 78696 w 438622"/>
                  <a:gd name="connsiteY6" fmla="*/ 52549 h 1082742"/>
                  <a:gd name="connsiteX7" fmla="*/ 340633 w 438622"/>
                  <a:gd name="connsiteY7" fmla="*/ 35879 h 1082742"/>
                  <a:gd name="connsiteX8" fmla="*/ 400165 w 438622"/>
                  <a:gd name="connsiteY8" fmla="*/ 262097 h 1082742"/>
                  <a:gd name="connsiteX9" fmla="*/ 326346 w 438622"/>
                  <a:gd name="connsiteY9" fmla="*/ 400210 h 1082742"/>
                  <a:gd name="connsiteX10" fmla="*/ 412071 w 438622"/>
                  <a:gd name="connsiteY10" fmla="*/ 324010 h 1082742"/>
                  <a:gd name="connsiteX11" fmla="*/ 412071 w 438622"/>
                  <a:gd name="connsiteY11" fmla="*/ 324010 h 1082742"/>
                  <a:gd name="connsiteX0" fmla="*/ 409690 w 438622"/>
                  <a:gd name="connsiteY0" fmla="*/ 405813 h 1083583"/>
                  <a:gd name="connsiteX1" fmla="*/ 345396 w 438622"/>
                  <a:gd name="connsiteY1" fmla="*/ 510588 h 1083583"/>
                  <a:gd name="connsiteX2" fmla="*/ 407308 w 438622"/>
                  <a:gd name="connsiteY2" fmla="*/ 703469 h 1083583"/>
                  <a:gd name="connsiteX3" fmla="*/ 414452 w 438622"/>
                  <a:gd name="connsiteY3" fmla="*/ 1015414 h 1083583"/>
                  <a:gd name="connsiteX4" fmla="*/ 90602 w 438622"/>
                  <a:gd name="connsiteY4" fmla="*/ 1041607 h 1083583"/>
                  <a:gd name="connsiteX5" fmla="*/ 114 w 438622"/>
                  <a:gd name="connsiteY5" fmla="*/ 532019 h 1083583"/>
                  <a:gd name="connsiteX6" fmla="*/ 78696 w 438622"/>
                  <a:gd name="connsiteY6" fmla="*/ 53390 h 1083583"/>
                  <a:gd name="connsiteX7" fmla="*/ 340633 w 438622"/>
                  <a:gd name="connsiteY7" fmla="*/ 36720 h 1083583"/>
                  <a:gd name="connsiteX8" fmla="*/ 378733 w 438622"/>
                  <a:gd name="connsiteY8" fmla="*/ 277226 h 1083583"/>
                  <a:gd name="connsiteX9" fmla="*/ 326346 w 438622"/>
                  <a:gd name="connsiteY9" fmla="*/ 401051 h 1083583"/>
                  <a:gd name="connsiteX10" fmla="*/ 412071 w 438622"/>
                  <a:gd name="connsiteY10" fmla="*/ 324851 h 1083583"/>
                  <a:gd name="connsiteX11" fmla="*/ 412071 w 438622"/>
                  <a:gd name="connsiteY11" fmla="*/ 324851 h 108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8622" h="1083583">
                    <a:moveTo>
                      <a:pt x="409690" y="405813"/>
                    </a:moveTo>
                    <a:cubicBezTo>
                      <a:pt x="376154" y="435777"/>
                      <a:pt x="345793" y="460979"/>
                      <a:pt x="345396" y="510588"/>
                    </a:cubicBezTo>
                    <a:cubicBezTo>
                      <a:pt x="344999" y="560197"/>
                      <a:pt x="395799" y="619331"/>
                      <a:pt x="407308" y="703469"/>
                    </a:cubicBezTo>
                    <a:cubicBezTo>
                      <a:pt x="418817" y="787607"/>
                      <a:pt x="467236" y="959058"/>
                      <a:pt x="414452" y="1015414"/>
                    </a:cubicBezTo>
                    <a:cubicBezTo>
                      <a:pt x="361668" y="1071770"/>
                      <a:pt x="159658" y="1122173"/>
                      <a:pt x="90602" y="1041607"/>
                    </a:cubicBezTo>
                    <a:cubicBezTo>
                      <a:pt x="21546" y="961041"/>
                      <a:pt x="2098" y="696722"/>
                      <a:pt x="114" y="532019"/>
                    </a:cubicBezTo>
                    <a:cubicBezTo>
                      <a:pt x="-1870" y="367316"/>
                      <a:pt x="21943" y="135940"/>
                      <a:pt x="78696" y="53390"/>
                    </a:cubicBezTo>
                    <a:cubicBezTo>
                      <a:pt x="135449" y="-29160"/>
                      <a:pt x="290627" y="-586"/>
                      <a:pt x="340633" y="36720"/>
                    </a:cubicBezTo>
                    <a:cubicBezTo>
                      <a:pt x="390639" y="74026"/>
                      <a:pt x="381114" y="216504"/>
                      <a:pt x="378733" y="277226"/>
                    </a:cubicBezTo>
                    <a:cubicBezTo>
                      <a:pt x="376352" y="337948"/>
                      <a:pt x="320790" y="393114"/>
                      <a:pt x="326346" y="401051"/>
                    </a:cubicBezTo>
                    <a:cubicBezTo>
                      <a:pt x="331902" y="408989"/>
                      <a:pt x="412071" y="324851"/>
                      <a:pt x="412071" y="324851"/>
                    </a:cubicBezTo>
                    <a:lnTo>
                      <a:pt x="412071" y="324851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43"/>
              <p:cNvSpPr/>
              <p:nvPr/>
            </p:nvSpPr>
            <p:spPr>
              <a:xfrm flipH="1">
                <a:off x="1370034" y="3305733"/>
                <a:ext cx="631759" cy="1560714"/>
              </a:xfrm>
              <a:custGeom>
                <a:avLst/>
                <a:gdLst>
                  <a:gd name="connsiteX0" fmla="*/ 416975 w 451560"/>
                  <a:gd name="connsiteY0" fmla="*/ 425866 h 1089257"/>
                  <a:gd name="connsiteX1" fmla="*/ 352681 w 451560"/>
                  <a:gd name="connsiteY1" fmla="*/ 530641 h 1089257"/>
                  <a:gd name="connsiteX2" fmla="*/ 433643 w 451560"/>
                  <a:gd name="connsiteY2" fmla="*/ 694947 h 1089257"/>
                  <a:gd name="connsiteX3" fmla="*/ 421737 w 451560"/>
                  <a:gd name="connsiteY3" fmla="*/ 992604 h 1089257"/>
                  <a:gd name="connsiteX4" fmla="*/ 126462 w 451560"/>
                  <a:gd name="connsiteY4" fmla="*/ 1056897 h 1089257"/>
                  <a:gd name="connsiteX5" fmla="*/ 256 w 451560"/>
                  <a:gd name="connsiteY5" fmla="*/ 518735 h 1089257"/>
                  <a:gd name="connsiteX6" fmla="*/ 102650 w 451560"/>
                  <a:gd name="connsiteY6" fmla="*/ 49629 h 1089257"/>
                  <a:gd name="connsiteX7" fmla="*/ 383637 w 451560"/>
                  <a:gd name="connsiteY7" fmla="*/ 40104 h 1089257"/>
                  <a:gd name="connsiteX8" fmla="*/ 407450 w 451560"/>
                  <a:gd name="connsiteY8" fmla="*/ 282991 h 1089257"/>
                  <a:gd name="connsiteX9" fmla="*/ 333631 w 451560"/>
                  <a:gd name="connsiteY9" fmla="*/ 421104 h 1089257"/>
                  <a:gd name="connsiteX10" fmla="*/ 419356 w 451560"/>
                  <a:gd name="connsiteY10" fmla="*/ 344904 h 1089257"/>
                  <a:gd name="connsiteX11" fmla="*/ 419356 w 451560"/>
                  <a:gd name="connsiteY11" fmla="*/ 344904 h 1089257"/>
                  <a:gd name="connsiteX0" fmla="*/ 416975 w 443792"/>
                  <a:gd name="connsiteY0" fmla="*/ 425866 h 1088408"/>
                  <a:gd name="connsiteX1" fmla="*/ 352681 w 443792"/>
                  <a:gd name="connsiteY1" fmla="*/ 530641 h 1088408"/>
                  <a:gd name="connsiteX2" fmla="*/ 414593 w 443792"/>
                  <a:gd name="connsiteY2" fmla="*/ 723522 h 1088408"/>
                  <a:gd name="connsiteX3" fmla="*/ 421737 w 443792"/>
                  <a:gd name="connsiteY3" fmla="*/ 992604 h 1088408"/>
                  <a:gd name="connsiteX4" fmla="*/ 126462 w 443792"/>
                  <a:gd name="connsiteY4" fmla="*/ 1056897 h 1088408"/>
                  <a:gd name="connsiteX5" fmla="*/ 256 w 443792"/>
                  <a:gd name="connsiteY5" fmla="*/ 518735 h 1088408"/>
                  <a:gd name="connsiteX6" fmla="*/ 102650 w 443792"/>
                  <a:gd name="connsiteY6" fmla="*/ 49629 h 1088408"/>
                  <a:gd name="connsiteX7" fmla="*/ 383637 w 443792"/>
                  <a:gd name="connsiteY7" fmla="*/ 40104 h 1088408"/>
                  <a:gd name="connsiteX8" fmla="*/ 407450 w 443792"/>
                  <a:gd name="connsiteY8" fmla="*/ 282991 h 1088408"/>
                  <a:gd name="connsiteX9" fmla="*/ 333631 w 443792"/>
                  <a:gd name="connsiteY9" fmla="*/ 421104 h 1088408"/>
                  <a:gd name="connsiteX10" fmla="*/ 419356 w 443792"/>
                  <a:gd name="connsiteY10" fmla="*/ 344904 h 1088408"/>
                  <a:gd name="connsiteX11" fmla="*/ 419356 w 443792"/>
                  <a:gd name="connsiteY11" fmla="*/ 344904 h 1088408"/>
                  <a:gd name="connsiteX0" fmla="*/ 416975 w 443792"/>
                  <a:gd name="connsiteY0" fmla="*/ 425866 h 1102631"/>
                  <a:gd name="connsiteX1" fmla="*/ 352681 w 443792"/>
                  <a:gd name="connsiteY1" fmla="*/ 530641 h 1102631"/>
                  <a:gd name="connsiteX2" fmla="*/ 414593 w 443792"/>
                  <a:gd name="connsiteY2" fmla="*/ 723522 h 1102631"/>
                  <a:gd name="connsiteX3" fmla="*/ 421737 w 443792"/>
                  <a:gd name="connsiteY3" fmla="*/ 1035467 h 1102631"/>
                  <a:gd name="connsiteX4" fmla="*/ 126462 w 443792"/>
                  <a:gd name="connsiteY4" fmla="*/ 1056897 h 1102631"/>
                  <a:gd name="connsiteX5" fmla="*/ 256 w 443792"/>
                  <a:gd name="connsiteY5" fmla="*/ 518735 h 1102631"/>
                  <a:gd name="connsiteX6" fmla="*/ 102650 w 443792"/>
                  <a:gd name="connsiteY6" fmla="*/ 49629 h 1102631"/>
                  <a:gd name="connsiteX7" fmla="*/ 383637 w 443792"/>
                  <a:gd name="connsiteY7" fmla="*/ 40104 h 1102631"/>
                  <a:gd name="connsiteX8" fmla="*/ 407450 w 443792"/>
                  <a:gd name="connsiteY8" fmla="*/ 282991 h 1102631"/>
                  <a:gd name="connsiteX9" fmla="*/ 333631 w 443792"/>
                  <a:gd name="connsiteY9" fmla="*/ 421104 h 1102631"/>
                  <a:gd name="connsiteX10" fmla="*/ 419356 w 443792"/>
                  <a:gd name="connsiteY10" fmla="*/ 344904 h 1102631"/>
                  <a:gd name="connsiteX11" fmla="*/ 419356 w 443792"/>
                  <a:gd name="connsiteY11" fmla="*/ 344904 h 1102631"/>
                  <a:gd name="connsiteX0" fmla="*/ 416753 w 443570"/>
                  <a:gd name="connsiteY0" fmla="*/ 424397 h 1101162"/>
                  <a:gd name="connsiteX1" fmla="*/ 352459 w 443570"/>
                  <a:gd name="connsiteY1" fmla="*/ 529172 h 1101162"/>
                  <a:gd name="connsiteX2" fmla="*/ 414371 w 443570"/>
                  <a:gd name="connsiteY2" fmla="*/ 722053 h 1101162"/>
                  <a:gd name="connsiteX3" fmla="*/ 421515 w 443570"/>
                  <a:gd name="connsiteY3" fmla="*/ 1033998 h 1101162"/>
                  <a:gd name="connsiteX4" fmla="*/ 126240 w 443570"/>
                  <a:gd name="connsiteY4" fmla="*/ 1055428 h 1101162"/>
                  <a:gd name="connsiteX5" fmla="*/ 34 w 443570"/>
                  <a:gd name="connsiteY5" fmla="*/ 517266 h 1101162"/>
                  <a:gd name="connsiteX6" fmla="*/ 116715 w 443570"/>
                  <a:gd name="connsiteY6" fmla="*/ 50542 h 1101162"/>
                  <a:gd name="connsiteX7" fmla="*/ 383415 w 443570"/>
                  <a:gd name="connsiteY7" fmla="*/ 38635 h 1101162"/>
                  <a:gd name="connsiteX8" fmla="*/ 407228 w 443570"/>
                  <a:gd name="connsiteY8" fmla="*/ 281522 h 1101162"/>
                  <a:gd name="connsiteX9" fmla="*/ 333409 w 443570"/>
                  <a:gd name="connsiteY9" fmla="*/ 419635 h 1101162"/>
                  <a:gd name="connsiteX10" fmla="*/ 419134 w 443570"/>
                  <a:gd name="connsiteY10" fmla="*/ 343435 h 1101162"/>
                  <a:gd name="connsiteX11" fmla="*/ 419134 w 443570"/>
                  <a:gd name="connsiteY11" fmla="*/ 343435 h 1101162"/>
                  <a:gd name="connsiteX0" fmla="*/ 416748 w 443565"/>
                  <a:gd name="connsiteY0" fmla="*/ 416535 h 1093300"/>
                  <a:gd name="connsiteX1" fmla="*/ 352454 w 443565"/>
                  <a:gd name="connsiteY1" fmla="*/ 521310 h 1093300"/>
                  <a:gd name="connsiteX2" fmla="*/ 414366 w 443565"/>
                  <a:gd name="connsiteY2" fmla="*/ 714191 h 1093300"/>
                  <a:gd name="connsiteX3" fmla="*/ 421510 w 443565"/>
                  <a:gd name="connsiteY3" fmla="*/ 1026136 h 1093300"/>
                  <a:gd name="connsiteX4" fmla="*/ 126235 w 443565"/>
                  <a:gd name="connsiteY4" fmla="*/ 1047566 h 1093300"/>
                  <a:gd name="connsiteX5" fmla="*/ 29 w 443565"/>
                  <a:gd name="connsiteY5" fmla="*/ 509404 h 1093300"/>
                  <a:gd name="connsiteX6" fmla="*/ 116710 w 443565"/>
                  <a:gd name="connsiteY6" fmla="*/ 42680 h 1093300"/>
                  <a:gd name="connsiteX7" fmla="*/ 319116 w 443565"/>
                  <a:gd name="connsiteY7" fmla="*/ 47442 h 1093300"/>
                  <a:gd name="connsiteX8" fmla="*/ 407223 w 443565"/>
                  <a:gd name="connsiteY8" fmla="*/ 273660 h 1093300"/>
                  <a:gd name="connsiteX9" fmla="*/ 333404 w 443565"/>
                  <a:gd name="connsiteY9" fmla="*/ 411773 h 1093300"/>
                  <a:gd name="connsiteX10" fmla="*/ 419129 w 443565"/>
                  <a:gd name="connsiteY10" fmla="*/ 335573 h 1093300"/>
                  <a:gd name="connsiteX11" fmla="*/ 419129 w 443565"/>
                  <a:gd name="connsiteY11" fmla="*/ 335573 h 1093300"/>
                  <a:gd name="connsiteX0" fmla="*/ 392948 w 419765"/>
                  <a:gd name="connsiteY0" fmla="*/ 416875 h 1093293"/>
                  <a:gd name="connsiteX1" fmla="*/ 328654 w 419765"/>
                  <a:gd name="connsiteY1" fmla="*/ 521650 h 1093293"/>
                  <a:gd name="connsiteX2" fmla="*/ 390566 w 419765"/>
                  <a:gd name="connsiteY2" fmla="*/ 714531 h 1093293"/>
                  <a:gd name="connsiteX3" fmla="*/ 397710 w 419765"/>
                  <a:gd name="connsiteY3" fmla="*/ 1026476 h 1093293"/>
                  <a:gd name="connsiteX4" fmla="*/ 102435 w 419765"/>
                  <a:gd name="connsiteY4" fmla="*/ 1047906 h 1093293"/>
                  <a:gd name="connsiteX5" fmla="*/ 41 w 419765"/>
                  <a:gd name="connsiteY5" fmla="*/ 514506 h 1093293"/>
                  <a:gd name="connsiteX6" fmla="*/ 92910 w 419765"/>
                  <a:gd name="connsiteY6" fmla="*/ 43020 h 1093293"/>
                  <a:gd name="connsiteX7" fmla="*/ 295316 w 419765"/>
                  <a:gd name="connsiteY7" fmla="*/ 47782 h 1093293"/>
                  <a:gd name="connsiteX8" fmla="*/ 383423 w 419765"/>
                  <a:gd name="connsiteY8" fmla="*/ 274000 h 1093293"/>
                  <a:gd name="connsiteX9" fmla="*/ 309604 w 419765"/>
                  <a:gd name="connsiteY9" fmla="*/ 412113 h 1093293"/>
                  <a:gd name="connsiteX10" fmla="*/ 395329 w 419765"/>
                  <a:gd name="connsiteY10" fmla="*/ 335913 h 1093293"/>
                  <a:gd name="connsiteX11" fmla="*/ 395329 w 419765"/>
                  <a:gd name="connsiteY11" fmla="*/ 335913 h 1093293"/>
                  <a:gd name="connsiteX0" fmla="*/ 409607 w 436424"/>
                  <a:gd name="connsiteY0" fmla="*/ 418927 h 1093265"/>
                  <a:gd name="connsiteX1" fmla="*/ 345313 w 436424"/>
                  <a:gd name="connsiteY1" fmla="*/ 523702 h 1093265"/>
                  <a:gd name="connsiteX2" fmla="*/ 407225 w 436424"/>
                  <a:gd name="connsiteY2" fmla="*/ 716583 h 1093265"/>
                  <a:gd name="connsiteX3" fmla="*/ 414369 w 436424"/>
                  <a:gd name="connsiteY3" fmla="*/ 1028528 h 1093265"/>
                  <a:gd name="connsiteX4" fmla="*/ 119094 w 436424"/>
                  <a:gd name="connsiteY4" fmla="*/ 1049958 h 1093265"/>
                  <a:gd name="connsiteX5" fmla="*/ 31 w 436424"/>
                  <a:gd name="connsiteY5" fmla="*/ 545133 h 1093265"/>
                  <a:gd name="connsiteX6" fmla="*/ 109569 w 436424"/>
                  <a:gd name="connsiteY6" fmla="*/ 45072 h 1093265"/>
                  <a:gd name="connsiteX7" fmla="*/ 311975 w 436424"/>
                  <a:gd name="connsiteY7" fmla="*/ 49834 h 1093265"/>
                  <a:gd name="connsiteX8" fmla="*/ 400082 w 436424"/>
                  <a:gd name="connsiteY8" fmla="*/ 276052 h 1093265"/>
                  <a:gd name="connsiteX9" fmla="*/ 326263 w 436424"/>
                  <a:gd name="connsiteY9" fmla="*/ 414165 h 1093265"/>
                  <a:gd name="connsiteX10" fmla="*/ 411988 w 436424"/>
                  <a:gd name="connsiteY10" fmla="*/ 337965 h 1093265"/>
                  <a:gd name="connsiteX11" fmla="*/ 411988 w 436424"/>
                  <a:gd name="connsiteY11" fmla="*/ 337965 h 1093265"/>
                  <a:gd name="connsiteX0" fmla="*/ 409845 w 438777"/>
                  <a:gd name="connsiteY0" fmla="*/ 418927 h 1096697"/>
                  <a:gd name="connsiteX1" fmla="*/ 345551 w 438777"/>
                  <a:gd name="connsiteY1" fmla="*/ 523702 h 1096697"/>
                  <a:gd name="connsiteX2" fmla="*/ 407463 w 438777"/>
                  <a:gd name="connsiteY2" fmla="*/ 716583 h 1096697"/>
                  <a:gd name="connsiteX3" fmla="*/ 414607 w 438777"/>
                  <a:gd name="connsiteY3" fmla="*/ 1028528 h 1096697"/>
                  <a:gd name="connsiteX4" fmla="*/ 90757 w 438777"/>
                  <a:gd name="connsiteY4" fmla="*/ 1054721 h 1096697"/>
                  <a:gd name="connsiteX5" fmla="*/ 269 w 438777"/>
                  <a:gd name="connsiteY5" fmla="*/ 545133 h 1096697"/>
                  <a:gd name="connsiteX6" fmla="*/ 109807 w 438777"/>
                  <a:gd name="connsiteY6" fmla="*/ 45072 h 1096697"/>
                  <a:gd name="connsiteX7" fmla="*/ 312213 w 438777"/>
                  <a:gd name="connsiteY7" fmla="*/ 49834 h 1096697"/>
                  <a:gd name="connsiteX8" fmla="*/ 400320 w 438777"/>
                  <a:gd name="connsiteY8" fmla="*/ 276052 h 1096697"/>
                  <a:gd name="connsiteX9" fmla="*/ 326501 w 438777"/>
                  <a:gd name="connsiteY9" fmla="*/ 414165 h 1096697"/>
                  <a:gd name="connsiteX10" fmla="*/ 412226 w 438777"/>
                  <a:gd name="connsiteY10" fmla="*/ 337965 h 1096697"/>
                  <a:gd name="connsiteX11" fmla="*/ 412226 w 438777"/>
                  <a:gd name="connsiteY11" fmla="*/ 337965 h 1096697"/>
                  <a:gd name="connsiteX0" fmla="*/ 411199 w 440131"/>
                  <a:gd name="connsiteY0" fmla="*/ 404972 h 1082742"/>
                  <a:gd name="connsiteX1" fmla="*/ 346905 w 440131"/>
                  <a:gd name="connsiteY1" fmla="*/ 509747 h 1082742"/>
                  <a:gd name="connsiteX2" fmla="*/ 408817 w 440131"/>
                  <a:gd name="connsiteY2" fmla="*/ 702628 h 1082742"/>
                  <a:gd name="connsiteX3" fmla="*/ 415961 w 440131"/>
                  <a:gd name="connsiteY3" fmla="*/ 1014573 h 1082742"/>
                  <a:gd name="connsiteX4" fmla="*/ 92111 w 440131"/>
                  <a:gd name="connsiteY4" fmla="*/ 1040766 h 1082742"/>
                  <a:gd name="connsiteX5" fmla="*/ 1623 w 440131"/>
                  <a:gd name="connsiteY5" fmla="*/ 531178 h 1082742"/>
                  <a:gd name="connsiteX6" fmla="*/ 56392 w 440131"/>
                  <a:gd name="connsiteY6" fmla="*/ 52549 h 1082742"/>
                  <a:gd name="connsiteX7" fmla="*/ 313567 w 440131"/>
                  <a:gd name="connsiteY7" fmla="*/ 35879 h 1082742"/>
                  <a:gd name="connsiteX8" fmla="*/ 401674 w 440131"/>
                  <a:gd name="connsiteY8" fmla="*/ 262097 h 1082742"/>
                  <a:gd name="connsiteX9" fmla="*/ 327855 w 440131"/>
                  <a:gd name="connsiteY9" fmla="*/ 400210 h 1082742"/>
                  <a:gd name="connsiteX10" fmla="*/ 413580 w 440131"/>
                  <a:gd name="connsiteY10" fmla="*/ 324010 h 1082742"/>
                  <a:gd name="connsiteX11" fmla="*/ 413580 w 440131"/>
                  <a:gd name="connsiteY11" fmla="*/ 324010 h 1082742"/>
                  <a:gd name="connsiteX0" fmla="*/ 409673 w 438605"/>
                  <a:gd name="connsiteY0" fmla="*/ 404972 h 1082742"/>
                  <a:gd name="connsiteX1" fmla="*/ 345379 w 438605"/>
                  <a:gd name="connsiteY1" fmla="*/ 509747 h 1082742"/>
                  <a:gd name="connsiteX2" fmla="*/ 407291 w 438605"/>
                  <a:gd name="connsiteY2" fmla="*/ 702628 h 1082742"/>
                  <a:gd name="connsiteX3" fmla="*/ 414435 w 438605"/>
                  <a:gd name="connsiteY3" fmla="*/ 1014573 h 1082742"/>
                  <a:gd name="connsiteX4" fmla="*/ 90585 w 438605"/>
                  <a:gd name="connsiteY4" fmla="*/ 1040766 h 1082742"/>
                  <a:gd name="connsiteX5" fmla="*/ 97 w 438605"/>
                  <a:gd name="connsiteY5" fmla="*/ 531178 h 1082742"/>
                  <a:gd name="connsiteX6" fmla="*/ 78679 w 438605"/>
                  <a:gd name="connsiteY6" fmla="*/ 52549 h 1082742"/>
                  <a:gd name="connsiteX7" fmla="*/ 312041 w 438605"/>
                  <a:gd name="connsiteY7" fmla="*/ 35879 h 1082742"/>
                  <a:gd name="connsiteX8" fmla="*/ 400148 w 438605"/>
                  <a:gd name="connsiteY8" fmla="*/ 262097 h 1082742"/>
                  <a:gd name="connsiteX9" fmla="*/ 326329 w 438605"/>
                  <a:gd name="connsiteY9" fmla="*/ 400210 h 1082742"/>
                  <a:gd name="connsiteX10" fmla="*/ 412054 w 438605"/>
                  <a:gd name="connsiteY10" fmla="*/ 324010 h 1082742"/>
                  <a:gd name="connsiteX11" fmla="*/ 412054 w 438605"/>
                  <a:gd name="connsiteY11" fmla="*/ 324010 h 1082742"/>
                  <a:gd name="connsiteX0" fmla="*/ 409690 w 438622"/>
                  <a:gd name="connsiteY0" fmla="*/ 404972 h 1082742"/>
                  <a:gd name="connsiteX1" fmla="*/ 345396 w 438622"/>
                  <a:gd name="connsiteY1" fmla="*/ 509747 h 1082742"/>
                  <a:gd name="connsiteX2" fmla="*/ 407308 w 438622"/>
                  <a:gd name="connsiteY2" fmla="*/ 702628 h 1082742"/>
                  <a:gd name="connsiteX3" fmla="*/ 414452 w 438622"/>
                  <a:gd name="connsiteY3" fmla="*/ 1014573 h 1082742"/>
                  <a:gd name="connsiteX4" fmla="*/ 90602 w 438622"/>
                  <a:gd name="connsiteY4" fmla="*/ 1040766 h 1082742"/>
                  <a:gd name="connsiteX5" fmla="*/ 114 w 438622"/>
                  <a:gd name="connsiteY5" fmla="*/ 531178 h 1082742"/>
                  <a:gd name="connsiteX6" fmla="*/ 78696 w 438622"/>
                  <a:gd name="connsiteY6" fmla="*/ 52549 h 1082742"/>
                  <a:gd name="connsiteX7" fmla="*/ 340633 w 438622"/>
                  <a:gd name="connsiteY7" fmla="*/ 35879 h 1082742"/>
                  <a:gd name="connsiteX8" fmla="*/ 400165 w 438622"/>
                  <a:gd name="connsiteY8" fmla="*/ 262097 h 1082742"/>
                  <a:gd name="connsiteX9" fmla="*/ 326346 w 438622"/>
                  <a:gd name="connsiteY9" fmla="*/ 400210 h 1082742"/>
                  <a:gd name="connsiteX10" fmla="*/ 412071 w 438622"/>
                  <a:gd name="connsiteY10" fmla="*/ 324010 h 1082742"/>
                  <a:gd name="connsiteX11" fmla="*/ 412071 w 438622"/>
                  <a:gd name="connsiteY11" fmla="*/ 324010 h 1082742"/>
                  <a:gd name="connsiteX0" fmla="*/ 409690 w 438622"/>
                  <a:gd name="connsiteY0" fmla="*/ 405813 h 1083583"/>
                  <a:gd name="connsiteX1" fmla="*/ 345396 w 438622"/>
                  <a:gd name="connsiteY1" fmla="*/ 510588 h 1083583"/>
                  <a:gd name="connsiteX2" fmla="*/ 407308 w 438622"/>
                  <a:gd name="connsiteY2" fmla="*/ 703469 h 1083583"/>
                  <a:gd name="connsiteX3" fmla="*/ 414452 w 438622"/>
                  <a:gd name="connsiteY3" fmla="*/ 1015414 h 1083583"/>
                  <a:gd name="connsiteX4" fmla="*/ 90602 w 438622"/>
                  <a:gd name="connsiteY4" fmla="*/ 1041607 h 1083583"/>
                  <a:gd name="connsiteX5" fmla="*/ 114 w 438622"/>
                  <a:gd name="connsiteY5" fmla="*/ 532019 h 1083583"/>
                  <a:gd name="connsiteX6" fmla="*/ 78696 w 438622"/>
                  <a:gd name="connsiteY6" fmla="*/ 53390 h 1083583"/>
                  <a:gd name="connsiteX7" fmla="*/ 340633 w 438622"/>
                  <a:gd name="connsiteY7" fmla="*/ 36720 h 1083583"/>
                  <a:gd name="connsiteX8" fmla="*/ 378733 w 438622"/>
                  <a:gd name="connsiteY8" fmla="*/ 277226 h 1083583"/>
                  <a:gd name="connsiteX9" fmla="*/ 326346 w 438622"/>
                  <a:gd name="connsiteY9" fmla="*/ 401051 h 1083583"/>
                  <a:gd name="connsiteX10" fmla="*/ 412071 w 438622"/>
                  <a:gd name="connsiteY10" fmla="*/ 324851 h 1083583"/>
                  <a:gd name="connsiteX11" fmla="*/ 412071 w 438622"/>
                  <a:gd name="connsiteY11" fmla="*/ 324851 h 108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8622" h="1083583">
                    <a:moveTo>
                      <a:pt x="409690" y="405813"/>
                    </a:moveTo>
                    <a:cubicBezTo>
                      <a:pt x="376154" y="435777"/>
                      <a:pt x="345793" y="460979"/>
                      <a:pt x="345396" y="510588"/>
                    </a:cubicBezTo>
                    <a:cubicBezTo>
                      <a:pt x="344999" y="560197"/>
                      <a:pt x="395799" y="619331"/>
                      <a:pt x="407308" y="703469"/>
                    </a:cubicBezTo>
                    <a:cubicBezTo>
                      <a:pt x="418817" y="787607"/>
                      <a:pt x="467236" y="959058"/>
                      <a:pt x="414452" y="1015414"/>
                    </a:cubicBezTo>
                    <a:cubicBezTo>
                      <a:pt x="361668" y="1071770"/>
                      <a:pt x="159658" y="1122173"/>
                      <a:pt x="90602" y="1041607"/>
                    </a:cubicBezTo>
                    <a:cubicBezTo>
                      <a:pt x="21546" y="961041"/>
                      <a:pt x="2098" y="696722"/>
                      <a:pt x="114" y="532019"/>
                    </a:cubicBezTo>
                    <a:cubicBezTo>
                      <a:pt x="-1870" y="367316"/>
                      <a:pt x="21943" y="135940"/>
                      <a:pt x="78696" y="53390"/>
                    </a:cubicBezTo>
                    <a:cubicBezTo>
                      <a:pt x="135449" y="-29160"/>
                      <a:pt x="290627" y="-586"/>
                      <a:pt x="340633" y="36720"/>
                    </a:cubicBezTo>
                    <a:cubicBezTo>
                      <a:pt x="390639" y="74026"/>
                      <a:pt x="381114" y="216504"/>
                      <a:pt x="378733" y="277226"/>
                    </a:cubicBezTo>
                    <a:cubicBezTo>
                      <a:pt x="376352" y="337948"/>
                      <a:pt x="320790" y="393114"/>
                      <a:pt x="326346" y="401051"/>
                    </a:cubicBezTo>
                    <a:cubicBezTo>
                      <a:pt x="331902" y="408989"/>
                      <a:pt x="412071" y="324851"/>
                      <a:pt x="412071" y="324851"/>
                    </a:cubicBezTo>
                    <a:lnTo>
                      <a:pt x="412071" y="324851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90"/>
              <p:cNvSpPr>
                <a:spLocks/>
              </p:cNvSpPr>
              <p:nvPr/>
            </p:nvSpPr>
            <p:spPr bwMode="auto">
              <a:xfrm>
                <a:off x="978976" y="1942460"/>
                <a:ext cx="685502" cy="602130"/>
              </a:xfrm>
              <a:custGeom>
                <a:avLst/>
                <a:gdLst>
                  <a:gd name="T0" fmla="*/ 0 w 148"/>
                  <a:gd name="T1" fmla="*/ 10 h 130"/>
                  <a:gd name="T2" fmla="*/ 46 w 148"/>
                  <a:gd name="T3" fmla="*/ 2 h 130"/>
                  <a:gd name="T4" fmla="*/ 112 w 148"/>
                  <a:gd name="T5" fmla="*/ 20 h 130"/>
                  <a:gd name="T6" fmla="*/ 145 w 148"/>
                  <a:gd name="T7" fmla="*/ 79 h 130"/>
                  <a:gd name="T8" fmla="*/ 129 w 148"/>
                  <a:gd name="T9" fmla="*/ 130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30"/>
                  <a:gd name="T17" fmla="*/ 148 w 148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30">
                    <a:moveTo>
                      <a:pt x="0" y="10"/>
                    </a:moveTo>
                    <a:cubicBezTo>
                      <a:pt x="8" y="9"/>
                      <a:pt x="27" y="0"/>
                      <a:pt x="46" y="2"/>
                    </a:cubicBezTo>
                    <a:cubicBezTo>
                      <a:pt x="65" y="4"/>
                      <a:pt x="96" y="7"/>
                      <a:pt x="112" y="20"/>
                    </a:cubicBezTo>
                    <a:cubicBezTo>
                      <a:pt x="128" y="33"/>
                      <a:pt x="142" y="61"/>
                      <a:pt x="145" y="79"/>
                    </a:cubicBezTo>
                    <a:cubicBezTo>
                      <a:pt x="148" y="97"/>
                      <a:pt x="132" y="120"/>
                      <a:pt x="129" y="130"/>
                    </a:cubicBezTo>
                  </a:path>
                </a:pathLst>
              </a:custGeom>
              <a:noFill/>
              <a:ln w="31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b="1" ker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grpSp>
            <p:nvGrpSpPr>
              <p:cNvPr id="146" name="Group 145"/>
              <p:cNvGrpSpPr/>
              <p:nvPr/>
            </p:nvGrpSpPr>
            <p:grpSpPr>
              <a:xfrm>
                <a:off x="1312649" y="3371060"/>
                <a:ext cx="109753" cy="2853576"/>
                <a:chOff x="2989049" y="3371060"/>
                <a:chExt cx="109753" cy="2853576"/>
              </a:xfrm>
            </p:grpSpPr>
            <p:sp>
              <p:nvSpPr>
                <p:cNvPr id="155" name="Rounded Rectangle 154"/>
                <p:cNvSpPr/>
                <p:nvPr/>
              </p:nvSpPr>
              <p:spPr>
                <a:xfrm>
                  <a:off x="2989049" y="4688095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6" name="Rounded Rectangle 155"/>
                <p:cNvSpPr/>
                <p:nvPr/>
              </p:nvSpPr>
              <p:spPr>
                <a:xfrm>
                  <a:off x="2989049" y="4797848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Rounded Rectangle 156"/>
                <p:cNvSpPr/>
                <p:nvPr/>
              </p:nvSpPr>
              <p:spPr>
                <a:xfrm>
                  <a:off x="2989049" y="4907601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8" name="Rounded Rectangle 157"/>
                <p:cNvSpPr/>
                <p:nvPr/>
              </p:nvSpPr>
              <p:spPr>
                <a:xfrm>
                  <a:off x="2989049" y="5017354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Rounded Rectangle 158"/>
                <p:cNvSpPr/>
                <p:nvPr/>
              </p:nvSpPr>
              <p:spPr>
                <a:xfrm>
                  <a:off x="2989049" y="5127107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0" name="Rounded Rectangle 199"/>
                <p:cNvSpPr/>
                <p:nvPr/>
              </p:nvSpPr>
              <p:spPr>
                <a:xfrm>
                  <a:off x="2989049" y="5236860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1" name="Rounded Rectangle 200"/>
                <p:cNvSpPr/>
                <p:nvPr/>
              </p:nvSpPr>
              <p:spPr>
                <a:xfrm>
                  <a:off x="2989049" y="5346613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2" name="Rounded Rectangle 201"/>
                <p:cNvSpPr/>
                <p:nvPr/>
              </p:nvSpPr>
              <p:spPr>
                <a:xfrm>
                  <a:off x="2989049" y="5456366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3" name="Rounded Rectangle 202"/>
                <p:cNvSpPr/>
                <p:nvPr/>
              </p:nvSpPr>
              <p:spPr>
                <a:xfrm>
                  <a:off x="2989049" y="5566118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4" name="Rounded Rectangle 203"/>
                <p:cNvSpPr/>
                <p:nvPr/>
              </p:nvSpPr>
              <p:spPr>
                <a:xfrm>
                  <a:off x="2989049" y="5675871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5" name="Rounded Rectangle 204"/>
                <p:cNvSpPr/>
                <p:nvPr/>
              </p:nvSpPr>
              <p:spPr>
                <a:xfrm>
                  <a:off x="2989049" y="5785624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6" name="Rounded Rectangle 205"/>
                <p:cNvSpPr/>
                <p:nvPr/>
              </p:nvSpPr>
              <p:spPr>
                <a:xfrm>
                  <a:off x="2989049" y="5895377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7" name="Rounded Rectangle 206"/>
                <p:cNvSpPr/>
                <p:nvPr/>
              </p:nvSpPr>
              <p:spPr>
                <a:xfrm>
                  <a:off x="2989049" y="6005130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8" name="Rounded Rectangle 207"/>
                <p:cNvSpPr/>
                <p:nvPr/>
              </p:nvSpPr>
              <p:spPr>
                <a:xfrm>
                  <a:off x="2989049" y="6114883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9" name="Rounded Rectangle 208"/>
                <p:cNvSpPr/>
                <p:nvPr/>
              </p:nvSpPr>
              <p:spPr>
                <a:xfrm>
                  <a:off x="2989049" y="4029578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0" name="Rounded Rectangle 209"/>
                <p:cNvSpPr/>
                <p:nvPr/>
              </p:nvSpPr>
              <p:spPr>
                <a:xfrm>
                  <a:off x="2989049" y="4139330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1" name="Rounded Rectangle 210"/>
                <p:cNvSpPr/>
                <p:nvPr/>
              </p:nvSpPr>
              <p:spPr>
                <a:xfrm>
                  <a:off x="2989049" y="4249083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2" name="Rounded Rectangle 211"/>
                <p:cNvSpPr/>
                <p:nvPr/>
              </p:nvSpPr>
              <p:spPr>
                <a:xfrm>
                  <a:off x="2989049" y="4358836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3" name="Rounded Rectangle 212"/>
                <p:cNvSpPr/>
                <p:nvPr/>
              </p:nvSpPr>
              <p:spPr>
                <a:xfrm>
                  <a:off x="2989049" y="4468589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4" name="Rounded Rectangle 213"/>
                <p:cNvSpPr/>
                <p:nvPr/>
              </p:nvSpPr>
              <p:spPr>
                <a:xfrm>
                  <a:off x="2989049" y="4578342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5" name="Rounded Rectangle 214"/>
                <p:cNvSpPr/>
                <p:nvPr/>
              </p:nvSpPr>
              <p:spPr>
                <a:xfrm>
                  <a:off x="2989049" y="3480813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6" name="Rounded Rectangle 215"/>
                <p:cNvSpPr/>
                <p:nvPr/>
              </p:nvSpPr>
              <p:spPr>
                <a:xfrm>
                  <a:off x="2989049" y="3590566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7" name="Rounded Rectangle 216"/>
                <p:cNvSpPr/>
                <p:nvPr/>
              </p:nvSpPr>
              <p:spPr>
                <a:xfrm>
                  <a:off x="2989049" y="3700319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8" name="Rounded Rectangle 217"/>
                <p:cNvSpPr/>
                <p:nvPr/>
              </p:nvSpPr>
              <p:spPr>
                <a:xfrm>
                  <a:off x="2989049" y="3810072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Rounded Rectangle 218"/>
                <p:cNvSpPr/>
                <p:nvPr/>
              </p:nvSpPr>
              <p:spPr>
                <a:xfrm>
                  <a:off x="2989049" y="3919825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0" name="Rounded Rectangle 219"/>
                <p:cNvSpPr/>
                <p:nvPr/>
              </p:nvSpPr>
              <p:spPr>
                <a:xfrm>
                  <a:off x="2989049" y="3371060"/>
                  <a:ext cx="109753" cy="109753"/>
                </a:xfrm>
                <a:prstGeom prst="roundRect">
                  <a:avLst>
                    <a:gd name="adj" fmla="val 26041"/>
                  </a:avLst>
                </a:prstGeom>
                <a:noFill/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47" name="Group 146"/>
              <p:cNvGrpSpPr/>
              <p:nvPr/>
            </p:nvGrpSpPr>
            <p:grpSpPr>
              <a:xfrm>
                <a:off x="856669" y="4036018"/>
                <a:ext cx="1109251" cy="1920606"/>
                <a:chOff x="1237669" y="4036018"/>
                <a:chExt cx="1109251" cy="1920606"/>
              </a:xfrm>
            </p:grpSpPr>
            <p:sp>
              <p:nvSpPr>
                <p:cNvPr id="148" name="Oval 147"/>
                <p:cNvSpPr>
                  <a:spLocks noChangeAspect="1"/>
                </p:cNvSpPr>
                <p:nvPr/>
              </p:nvSpPr>
              <p:spPr>
                <a:xfrm>
                  <a:off x="2237166" y="4036018"/>
                  <a:ext cx="109754" cy="109754"/>
                </a:xfrm>
                <a:prstGeom prst="ellipse">
                  <a:avLst/>
                </a:prstGeom>
                <a:solidFill>
                  <a:srgbClr val="B00022">
                    <a:alpha val="30588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Oval 148"/>
                <p:cNvSpPr>
                  <a:spLocks noChangeAspect="1"/>
                </p:cNvSpPr>
                <p:nvPr/>
              </p:nvSpPr>
              <p:spPr>
                <a:xfrm>
                  <a:off x="1676400" y="5483802"/>
                  <a:ext cx="109754" cy="109754"/>
                </a:xfrm>
                <a:prstGeom prst="ellipse">
                  <a:avLst/>
                </a:prstGeom>
                <a:solidFill>
                  <a:srgbClr val="B00022">
                    <a:alpha val="31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0" name="Oval 149"/>
                <p:cNvSpPr>
                  <a:spLocks noChangeAspect="1"/>
                </p:cNvSpPr>
                <p:nvPr/>
              </p:nvSpPr>
              <p:spPr>
                <a:xfrm>
                  <a:off x="1676400" y="5846870"/>
                  <a:ext cx="109754" cy="109754"/>
                </a:xfrm>
                <a:prstGeom prst="ellipse">
                  <a:avLst/>
                </a:prstGeom>
                <a:solidFill>
                  <a:srgbClr val="B00022">
                    <a:alpha val="31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Oval 150"/>
                <p:cNvSpPr>
                  <a:spLocks noChangeAspect="1"/>
                </p:cNvSpPr>
                <p:nvPr/>
              </p:nvSpPr>
              <p:spPr>
                <a:xfrm>
                  <a:off x="1320567" y="4352867"/>
                  <a:ext cx="109754" cy="109754"/>
                </a:xfrm>
                <a:prstGeom prst="ellipse">
                  <a:avLst/>
                </a:prstGeom>
                <a:solidFill>
                  <a:srgbClr val="B00022">
                    <a:alpha val="31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2" name="Oval 151"/>
                <p:cNvSpPr>
                  <a:spLocks noChangeAspect="1"/>
                </p:cNvSpPr>
                <p:nvPr/>
              </p:nvSpPr>
              <p:spPr>
                <a:xfrm>
                  <a:off x="1915756" y="4714106"/>
                  <a:ext cx="109754" cy="109754"/>
                </a:xfrm>
                <a:prstGeom prst="ellipse">
                  <a:avLst/>
                </a:prstGeom>
                <a:solidFill>
                  <a:srgbClr val="B00022">
                    <a:alpha val="31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3" name="Oval 152"/>
                <p:cNvSpPr>
                  <a:spLocks noChangeAspect="1"/>
                </p:cNvSpPr>
                <p:nvPr/>
              </p:nvSpPr>
              <p:spPr>
                <a:xfrm>
                  <a:off x="1237669" y="5435315"/>
                  <a:ext cx="109754" cy="109754"/>
                </a:xfrm>
                <a:prstGeom prst="ellipse">
                  <a:avLst/>
                </a:prstGeom>
                <a:solidFill>
                  <a:srgbClr val="B00022">
                    <a:alpha val="31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4" name="Oval 153"/>
                <p:cNvSpPr>
                  <a:spLocks noChangeAspect="1"/>
                </p:cNvSpPr>
                <p:nvPr/>
              </p:nvSpPr>
              <p:spPr>
                <a:xfrm>
                  <a:off x="1382691" y="5168782"/>
                  <a:ext cx="109754" cy="109754"/>
                </a:xfrm>
                <a:prstGeom prst="ellipse">
                  <a:avLst/>
                </a:prstGeom>
                <a:solidFill>
                  <a:srgbClr val="B00022">
                    <a:alpha val="31000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93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253" name="Oval 252"/>
          <p:cNvSpPr>
            <a:spLocks noChangeAspect="1"/>
          </p:cNvSpPr>
          <p:nvPr/>
        </p:nvSpPr>
        <p:spPr>
          <a:xfrm>
            <a:off x="8793741" y="4038600"/>
            <a:ext cx="109754" cy="109754"/>
          </a:xfrm>
          <a:prstGeom prst="ellipse">
            <a:avLst/>
          </a:prstGeom>
          <a:solidFill>
            <a:srgbClr val="FF2D5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254" name="Oval 253"/>
          <p:cNvSpPr>
            <a:spLocks noChangeAspect="1"/>
          </p:cNvSpPr>
          <p:nvPr/>
        </p:nvSpPr>
        <p:spPr>
          <a:xfrm>
            <a:off x="8230179" y="5486384"/>
            <a:ext cx="109754" cy="109754"/>
          </a:xfrm>
          <a:prstGeom prst="ellipse">
            <a:avLst/>
          </a:prstGeom>
          <a:solidFill>
            <a:srgbClr val="FF2D5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255" name="Oval 254"/>
          <p:cNvSpPr>
            <a:spLocks noChangeAspect="1"/>
          </p:cNvSpPr>
          <p:nvPr/>
        </p:nvSpPr>
        <p:spPr>
          <a:xfrm>
            <a:off x="8227798" y="5849452"/>
            <a:ext cx="109754" cy="109754"/>
          </a:xfrm>
          <a:prstGeom prst="ellipse">
            <a:avLst/>
          </a:prstGeom>
          <a:solidFill>
            <a:srgbClr val="FF2D5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256" name="Oval 255"/>
          <p:cNvSpPr>
            <a:spLocks noChangeAspect="1"/>
          </p:cNvSpPr>
          <p:nvPr/>
        </p:nvSpPr>
        <p:spPr>
          <a:xfrm>
            <a:off x="7874346" y="4355449"/>
            <a:ext cx="109754" cy="109754"/>
          </a:xfrm>
          <a:prstGeom prst="ellipse">
            <a:avLst/>
          </a:prstGeom>
          <a:solidFill>
            <a:srgbClr val="FF2D5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Oval 256"/>
          <p:cNvSpPr>
            <a:spLocks noChangeAspect="1"/>
          </p:cNvSpPr>
          <p:nvPr/>
        </p:nvSpPr>
        <p:spPr>
          <a:xfrm>
            <a:off x="8464773" y="4716688"/>
            <a:ext cx="109754" cy="109754"/>
          </a:xfrm>
          <a:prstGeom prst="ellipse">
            <a:avLst/>
          </a:prstGeom>
          <a:solidFill>
            <a:srgbClr val="FF2D5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258" name="Oval 257"/>
          <p:cNvSpPr>
            <a:spLocks noChangeAspect="1"/>
          </p:cNvSpPr>
          <p:nvPr/>
        </p:nvSpPr>
        <p:spPr>
          <a:xfrm>
            <a:off x="7789067" y="5437897"/>
            <a:ext cx="109754" cy="109754"/>
          </a:xfrm>
          <a:prstGeom prst="ellipse">
            <a:avLst/>
          </a:prstGeom>
          <a:solidFill>
            <a:srgbClr val="FF2D5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Oval 258"/>
          <p:cNvSpPr>
            <a:spLocks noChangeAspect="1"/>
          </p:cNvSpPr>
          <p:nvPr/>
        </p:nvSpPr>
        <p:spPr>
          <a:xfrm>
            <a:off x="7934089" y="5171364"/>
            <a:ext cx="109754" cy="109754"/>
          </a:xfrm>
          <a:prstGeom prst="ellipse">
            <a:avLst/>
          </a:prstGeom>
          <a:solidFill>
            <a:srgbClr val="FF2D5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45" name="Picture 5" descr="D:\Home Office\IgG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2290">
            <a:off x="4602718" y="454776"/>
            <a:ext cx="1454491" cy="197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7628" y="5925235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cs typeface="Arial" charset="0"/>
              </a:rPr>
              <a:t>HER2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 bwMode="auto">
          <a:xfrm>
            <a:off x="4800600" y="4495800"/>
            <a:ext cx="213360" cy="21336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4" name="Picture 5" descr="D:\Home Office\IgG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825646" flipH="1">
            <a:off x="3751775" y="1824830"/>
            <a:ext cx="1454491" cy="197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534734" y="5195888"/>
            <a:ext cx="2961067" cy="789128"/>
            <a:chOff x="1110337" y="5073470"/>
            <a:chExt cx="2961067" cy="789128"/>
          </a:xfrm>
        </p:grpSpPr>
        <p:sp>
          <p:nvSpPr>
            <p:cNvPr id="344" name="TextBox 343"/>
            <p:cNvSpPr txBox="1"/>
            <p:nvPr/>
          </p:nvSpPr>
          <p:spPr>
            <a:xfrm>
              <a:off x="1110337" y="5073470"/>
              <a:ext cx="26404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 kern="0" dirty="0" err="1">
                  <a:solidFill>
                    <a:srgbClr val="FFFFFF"/>
                  </a:solidFill>
                </a:rPr>
                <a:t>Rabindran</a:t>
              </a:r>
              <a:r>
                <a:rPr lang="en-US" sz="900" kern="0" dirty="0">
                  <a:solidFill>
                    <a:srgbClr val="FFFFFF"/>
                  </a:solidFill>
                </a:rPr>
                <a:t> et al, Cancer Res 2004; 64: 3958-65.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1110337" y="5250766"/>
              <a:ext cx="29610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 kern="0" dirty="0" err="1">
                  <a:solidFill>
                    <a:srgbClr val="FFFFFF"/>
                  </a:solidFill>
                </a:rPr>
                <a:t>Minkovsky</a:t>
              </a:r>
              <a:r>
                <a:rPr lang="en-US" sz="1000" kern="0" dirty="0">
                  <a:solidFill>
                    <a:srgbClr val="FFFFFF"/>
                  </a:solidFill>
                </a:rPr>
                <a:t> et al,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Curr</a:t>
              </a:r>
              <a:r>
                <a:rPr lang="en-US" sz="1000" kern="0" dirty="0">
                  <a:solidFill>
                    <a:srgbClr val="FFFFFF"/>
                  </a:solidFill>
                </a:rPr>
                <a:t> Op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Inv</a:t>
              </a:r>
              <a:r>
                <a:rPr lang="en-US" sz="1000" kern="0" dirty="0">
                  <a:solidFill>
                    <a:srgbClr val="FFFFFF"/>
                  </a:solidFill>
                </a:rPr>
                <a:t> Drugs 2008; 9: 1336.</a:t>
              </a:r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1110337" y="5631766"/>
              <a:ext cx="28520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 kern="0" dirty="0" err="1">
                  <a:solidFill>
                    <a:srgbClr val="FFFFFF"/>
                  </a:solidFill>
                </a:rPr>
                <a:t>Gendreau</a:t>
              </a:r>
              <a:r>
                <a:rPr lang="en-US" sz="900" kern="0" dirty="0">
                  <a:solidFill>
                    <a:srgbClr val="FFFFFF"/>
                  </a:solidFill>
                </a:rPr>
                <a:t> et al, </a:t>
              </a:r>
              <a:r>
                <a:rPr lang="en-US" sz="900" kern="0" dirty="0" err="1">
                  <a:solidFill>
                    <a:srgbClr val="FFFFFF"/>
                  </a:solidFill>
                </a:rPr>
                <a:t>Clin</a:t>
              </a:r>
              <a:r>
                <a:rPr lang="en-US" sz="900" kern="0" dirty="0">
                  <a:solidFill>
                    <a:srgbClr val="FFFFFF"/>
                  </a:solidFill>
                </a:rPr>
                <a:t> Cancer Res 2007; 13: 3713-23.</a:t>
              </a: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1110337" y="5456032"/>
              <a:ext cx="25378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 kern="0" dirty="0">
                  <a:solidFill>
                    <a:srgbClr val="FFFFFF"/>
                  </a:solidFill>
                </a:rPr>
                <a:t>Schaefer et al, Cancer Res 2007; 67: 1228-38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19601" y="4611758"/>
            <a:ext cx="947437" cy="1408042"/>
            <a:chOff x="2895600" y="4611758"/>
            <a:chExt cx="947437" cy="1408042"/>
          </a:xfrm>
        </p:grpSpPr>
        <p:sp>
          <p:nvSpPr>
            <p:cNvPr id="357" name="Rounded Rectangular Callout 356"/>
            <p:cNvSpPr/>
            <p:nvPr/>
          </p:nvSpPr>
          <p:spPr>
            <a:xfrm>
              <a:off x="2903356" y="4611758"/>
              <a:ext cx="906644" cy="1408042"/>
            </a:xfrm>
            <a:custGeom>
              <a:avLst/>
              <a:gdLst>
                <a:gd name="connsiteX0" fmla="*/ 0 w 906644"/>
                <a:gd name="connsiteY0" fmla="*/ 143080 h 858463"/>
                <a:gd name="connsiteX1" fmla="*/ 143080 w 906644"/>
                <a:gd name="connsiteY1" fmla="*/ 0 h 858463"/>
                <a:gd name="connsiteX2" fmla="*/ 528876 w 906644"/>
                <a:gd name="connsiteY2" fmla="*/ 0 h 858463"/>
                <a:gd name="connsiteX3" fmla="*/ 500776 w 906644"/>
                <a:gd name="connsiteY3" fmla="*/ -549579 h 858463"/>
                <a:gd name="connsiteX4" fmla="*/ 755537 w 906644"/>
                <a:gd name="connsiteY4" fmla="*/ 0 h 858463"/>
                <a:gd name="connsiteX5" fmla="*/ 763564 w 906644"/>
                <a:gd name="connsiteY5" fmla="*/ 0 h 858463"/>
                <a:gd name="connsiteX6" fmla="*/ 906644 w 906644"/>
                <a:gd name="connsiteY6" fmla="*/ 143080 h 858463"/>
                <a:gd name="connsiteX7" fmla="*/ 906644 w 906644"/>
                <a:gd name="connsiteY7" fmla="*/ 143077 h 858463"/>
                <a:gd name="connsiteX8" fmla="*/ 906644 w 906644"/>
                <a:gd name="connsiteY8" fmla="*/ 143077 h 858463"/>
                <a:gd name="connsiteX9" fmla="*/ 906644 w 906644"/>
                <a:gd name="connsiteY9" fmla="*/ 357693 h 858463"/>
                <a:gd name="connsiteX10" fmla="*/ 906644 w 906644"/>
                <a:gd name="connsiteY10" fmla="*/ 715383 h 858463"/>
                <a:gd name="connsiteX11" fmla="*/ 763564 w 906644"/>
                <a:gd name="connsiteY11" fmla="*/ 858463 h 858463"/>
                <a:gd name="connsiteX12" fmla="*/ 755537 w 906644"/>
                <a:gd name="connsiteY12" fmla="*/ 858463 h 858463"/>
                <a:gd name="connsiteX13" fmla="*/ 528876 w 906644"/>
                <a:gd name="connsiteY13" fmla="*/ 858463 h 858463"/>
                <a:gd name="connsiteX14" fmla="*/ 528876 w 906644"/>
                <a:gd name="connsiteY14" fmla="*/ 858463 h 858463"/>
                <a:gd name="connsiteX15" fmla="*/ 143080 w 906644"/>
                <a:gd name="connsiteY15" fmla="*/ 858463 h 858463"/>
                <a:gd name="connsiteX16" fmla="*/ 0 w 906644"/>
                <a:gd name="connsiteY16" fmla="*/ 715383 h 858463"/>
                <a:gd name="connsiteX17" fmla="*/ 0 w 906644"/>
                <a:gd name="connsiteY17" fmla="*/ 357693 h 858463"/>
                <a:gd name="connsiteX18" fmla="*/ 0 w 906644"/>
                <a:gd name="connsiteY18" fmla="*/ 143077 h 858463"/>
                <a:gd name="connsiteX19" fmla="*/ 0 w 906644"/>
                <a:gd name="connsiteY19" fmla="*/ 143077 h 858463"/>
                <a:gd name="connsiteX20" fmla="*/ 0 w 906644"/>
                <a:gd name="connsiteY20" fmla="*/ 143080 h 858463"/>
                <a:gd name="connsiteX0" fmla="*/ 0 w 906644"/>
                <a:gd name="connsiteY0" fmla="*/ 692659 h 1408042"/>
                <a:gd name="connsiteX1" fmla="*/ 143080 w 906644"/>
                <a:gd name="connsiteY1" fmla="*/ 549579 h 1408042"/>
                <a:gd name="connsiteX2" fmla="*/ 528876 w 906644"/>
                <a:gd name="connsiteY2" fmla="*/ 549579 h 1408042"/>
                <a:gd name="connsiteX3" fmla="*/ 500776 w 906644"/>
                <a:gd name="connsiteY3" fmla="*/ 0 h 1408042"/>
                <a:gd name="connsiteX4" fmla="*/ 710293 w 906644"/>
                <a:gd name="connsiteY4" fmla="*/ 547198 h 1408042"/>
                <a:gd name="connsiteX5" fmla="*/ 763564 w 906644"/>
                <a:gd name="connsiteY5" fmla="*/ 549579 h 1408042"/>
                <a:gd name="connsiteX6" fmla="*/ 906644 w 906644"/>
                <a:gd name="connsiteY6" fmla="*/ 692659 h 1408042"/>
                <a:gd name="connsiteX7" fmla="*/ 906644 w 906644"/>
                <a:gd name="connsiteY7" fmla="*/ 692656 h 1408042"/>
                <a:gd name="connsiteX8" fmla="*/ 906644 w 906644"/>
                <a:gd name="connsiteY8" fmla="*/ 692656 h 1408042"/>
                <a:gd name="connsiteX9" fmla="*/ 906644 w 906644"/>
                <a:gd name="connsiteY9" fmla="*/ 907272 h 1408042"/>
                <a:gd name="connsiteX10" fmla="*/ 906644 w 906644"/>
                <a:gd name="connsiteY10" fmla="*/ 1264962 h 1408042"/>
                <a:gd name="connsiteX11" fmla="*/ 763564 w 906644"/>
                <a:gd name="connsiteY11" fmla="*/ 1408042 h 1408042"/>
                <a:gd name="connsiteX12" fmla="*/ 755537 w 906644"/>
                <a:gd name="connsiteY12" fmla="*/ 1408042 h 1408042"/>
                <a:gd name="connsiteX13" fmla="*/ 528876 w 906644"/>
                <a:gd name="connsiteY13" fmla="*/ 1408042 h 1408042"/>
                <a:gd name="connsiteX14" fmla="*/ 528876 w 906644"/>
                <a:gd name="connsiteY14" fmla="*/ 1408042 h 1408042"/>
                <a:gd name="connsiteX15" fmla="*/ 143080 w 906644"/>
                <a:gd name="connsiteY15" fmla="*/ 1408042 h 1408042"/>
                <a:gd name="connsiteX16" fmla="*/ 0 w 906644"/>
                <a:gd name="connsiteY16" fmla="*/ 1264962 h 1408042"/>
                <a:gd name="connsiteX17" fmla="*/ 0 w 906644"/>
                <a:gd name="connsiteY17" fmla="*/ 907272 h 1408042"/>
                <a:gd name="connsiteX18" fmla="*/ 0 w 906644"/>
                <a:gd name="connsiteY18" fmla="*/ 692656 h 1408042"/>
                <a:gd name="connsiteX19" fmla="*/ 0 w 906644"/>
                <a:gd name="connsiteY19" fmla="*/ 692656 h 1408042"/>
                <a:gd name="connsiteX20" fmla="*/ 0 w 906644"/>
                <a:gd name="connsiteY20" fmla="*/ 692659 h 1408042"/>
                <a:gd name="connsiteX0" fmla="*/ 0 w 906644"/>
                <a:gd name="connsiteY0" fmla="*/ 692659 h 1408042"/>
                <a:gd name="connsiteX1" fmla="*/ 143080 w 906644"/>
                <a:gd name="connsiteY1" fmla="*/ 549579 h 1408042"/>
                <a:gd name="connsiteX2" fmla="*/ 528876 w 906644"/>
                <a:gd name="connsiteY2" fmla="*/ 549579 h 1408042"/>
                <a:gd name="connsiteX3" fmla="*/ 500776 w 906644"/>
                <a:gd name="connsiteY3" fmla="*/ 0 h 1408042"/>
                <a:gd name="connsiteX4" fmla="*/ 648381 w 906644"/>
                <a:gd name="connsiteY4" fmla="*/ 544817 h 1408042"/>
                <a:gd name="connsiteX5" fmla="*/ 763564 w 906644"/>
                <a:gd name="connsiteY5" fmla="*/ 549579 h 1408042"/>
                <a:gd name="connsiteX6" fmla="*/ 906644 w 906644"/>
                <a:gd name="connsiteY6" fmla="*/ 692659 h 1408042"/>
                <a:gd name="connsiteX7" fmla="*/ 906644 w 906644"/>
                <a:gd name="connsiteY7" fmla="*/ 692656 h 1408042"/>
                <a:gd name="connsiteX8" fmla="*/ 906644 w 906644"/>
                <a:gd name="connsiteY8" fmla="*/ 692656 h 1408042"/>
                <a:gd name="connsiteX9" fmla="*/ 906644 w 906644"/>
                <a:gd name="connsiteY9" fmla="*/ 907272 h 1408042"/>
                <a:gd name="connsiteX10" fmla="*/ 906644 w 906644"/>
                <a:gd name="connsiteY10" fmla="*/ 1264962 h 1408042"/>
                <a:gd name="connsiteX11" fmla="*/ 763564 w 906644"/>
                <a:gd name="connsiteY11" fmla="*/ 1408042 h 1408042"/>
                <a:gd name="connsiteX12" fmla="*/ 755537 w 906644"/>
                <a:gd name="connsiteY12" fmla="*/ 1408042 h 1408042"/>
                <a:gd name="connsiteX13" fmla="*/ 528876 w 906644"/>
                <a:gd name="connsiteY13" fmla="*/ 1408042 h 1408042"/>
                <a:gd name="connsiteX14" fmla="*/ 528876 w 906644"/>
                <a:gd name="connsiteY14" fmla="*/ 1408042 h 1408042"/>
                <a:gd name="connsiteX15" fmla="*/ 143080 w 906644"/>
                <a:gd name="connsiteY15" fmla="*/ 1408042 h 1408042"/>
                <a:gd name="connsiteX16" fmla="*/ 0 w 906644"/>
                <a:gd name="connsiteY16" fmla="*/ 1264962 h 1408042"/>
                <a:gd name="connsiteX17" fmla="*/ 0 w 906644"/>
                <a:gd name="connsiteY17" fmla="*/ 907272 h 1408042"/>
                <a:gd name="connsiteX18" fmla="*/ 0 w 906644"/>
                <a:gd name="connsiteY18" fmla="*/ 692656 h 1408042"/>
                <a:gd name="connsiteX19" fmla="*/ 0 w 906644"/>
                <a:gd name="connsiteY19" fmla="*/ 692656 h 1408042"/>
                <a:gd name="connsiteX20" fmla="*/ 0 w 906644"/>
                <a:gd name="connsiteY20" fmla="*/ 692659 h 1408042"/>
                <a:gd name="connsiteX0" fmla="*/ 0 w 906644"/>
                <a:gd name="connsiteY0" fmla="*/ 692659 h 1408042"/>
                <a:gd name="connsiteX1" fmla="*/ 143080 w 906644"/>
                <a:gd name="connsiteY1" fmla="*/ 549579 h 1408042"/>
                <a:gd name="connsiteX2" fmla="*/ 459820 w 906644"/>
                <a:gd name="connsiteY2" fmla="*/ 547198 h 1408042"/>
                <a:gd name="connsiteX3" fmla="*/ 500776 w 906644"/>
                <a:gd name="connsiteY3" fmla="*/ 0 h 1408042"/>
                <a:gd name="connsiteX4" fmla="*/ 648381 w 906644"/>
                <a:gd name="connsiteY4" fmla="*/ 544817 h 1408042"/>
                <a:gd name="connsiteX5" fmla="*/ 763564 w 906644"/>
                <a:gd name="connsiteY5" fmla="*/ 549579 h 1408042"/>
                <a:gd name="connsiteX6" fmla="*/ 906644 w 906644"/>
                <a:gd name="connsiteY6" fmla="*/ 692659 h 1408042"/>
                <a:gd name="connsiteX7" fmla="*/ 906644 w 906644"/>
                <a:gd name="connsiteY7" fmla="*/ 692656 h 1408042"/>
                <a:gd name="connsiteX8" fmla="*/ 906644 w 906644"/>
                <a:gd name="connsiteY8" fmla="*/ 692656 h 1408042"/>
                <a:gd name="connsiteX9" fmla="*/ 906644 w 906644"/>
                <a:gd name="connsiteY9" fmla="*/ 907272 h 1408042"/>
                <a:gd name="connsiteX10" fmla="*/ 906644 w 906644"/>
                <a:gd name="connsiteY10" fmla="*/ 1264962 h 1408042"/>
                <a:gd name="connsiteX11" fmla="*/ 763564 w 906644"/>
                <a:gd name="connsiteY11" fmla="*/ 1408042 h 1408042"/>
                <a:gd name="connsiteX12" fmla="*/ 755537 w 906644"/>
                <a:gd name="connsiteY12" fmla="*/ 1408042 h 1408042"/>
                <a:gd name="connsiteX13" fmla="*/ 528876 w 906644"/>
                <a:gd name="connsiteY13" fmla="*/ 1408042 h 1408042"/>
                <a:gd name="connsiteX14" fmla="*/ 528876 w 906644"/>
                <a:gd name="connsiteY14" fmla="*/ 1408042 h 1408042"/>
                <a:gd name="connsiteX15" fmla="*/ 143080 w 906644"/>
                <a:gd name="connsiteY15" fmla="*/ 1408042 h 1408042"/>
                <a:gd name="connsiteX16" fmla="*/ 0 w 906644"/>
                <a:gd name="connsiteY16" fmla="*/ 1264962 h 1408042"/>
                <a:gd name="connsiteX17" fmla="*/ 0 w 906644"/>
                <a:gd name="connsiteY17" fmla="*/ 907272 h 1408042"/>
                <a:gd name="connsiteX18" fmla="*/ 0 w 906644"/>
                <a:gd name="connsiteY18" fmla="*/ 692656 h 1408042"/>
                <a:gd name="connsiteX19" fmla="*/ 0 w 906644"/>
                <a:gd name="connsiteY19" fmla="*/ 692656 h 1408042"/>
                <a:gd name="connsiteX20" fmla="*/ 0 w 906644"/>
                <a:gd name="connsiteY20" fmla="*/ 692659 h 1408042"/>
                <a:gd name="connsiteX0" fmla="*/ 0 w 906644"/>
                <a:gd name="connsiteY0" fmla="*/ 692659 h 1408042"/>
                <a:gd name="connsiteX1" fmla="*/ 143080 w 906644"/>
                <a:gd name="connsiteY1" fmla="*/ 549579 h 1408042"/>
                <a:gd name="connsiteX2" fmla="*/ 459820 w 906644"/>
                <a:gd name="connsiteY2" fmla="*/ 547198 h 1408042"/>
                <a:gd name="connsiteX3" fmla="*/ 500776 w 906644"/>
                <a:gd name="connsiteY3" fmla="*/ 0 h 1408042"/>
                <a:gd name="connsiteX4" fmla="*/ 572181 w 906644"/>
                <a:gd name="connsiteY4" fmla="*/ 544817 h 1408042"/>
                <a:gd name="connsiteX5" fmla="*/ 763564 w 906644"/>
                <a:gd name="connsiteY5" fmla="*/ 549579 h 1408042"/>
                <a:gd name="connsiteX6" fmla="*/ 906644 w 906644"/>
                <a:gd name="connsiteY6" fmla="*/ 692659 h 1408042"/>
                <a:gd name="connsiteX7" fmla="*/ 906644 w 906644"/>
                <a:gd name="connsiteY7" fmla="*/ 692656 h 1408042"/>
                <a:gd name="connsiteX8" fmla="*/ 906644 w 906644"/>
                <a:gd name="connsiteY8" fmla="*/ 692656 h 1408042"/>
                <a:gd name="connsiteX9" fmla="*/ 906644 w 906644"/>
                <a:gd name="connsiteY9" fmla="*/ 907272 h 1408042"/>
                <a:gd name="connsiteX10" fmla="*/ 906644 w 906644"/>
                <a:gd name="connsiteY10" fmla="*/ 1264962 h 1408042"/>
                <a:gd name="connsiteX11" fmla="*/ 763564 w 906644"/>
                <a:gd name="connsiteY11" fmla="*/ 1408042 h 1408042"/>
                <a:gd name="connsiteX12" fmla="*/ 755537 w 906644"/>
                <a:gd name="connsiteY12" fmla="*/ 1408042 h 1408042"/>
                <a:gd name="connsiteX13" fmla="*/ 528876 w 906644"/>
                <a:gd name="connsiteY13" fmla="*/ 1408042 h 1408042"/>
                <a:gd name="connsiteX14" fmla="*/ 528876 w 906644"/>
                <a:gd name="connsiteY14" fmla="*/ 1408042 h 1408042"/>
                <a:gd name="connsiteX15" fmla="*/ 143080 w 906644"/>
                <a:gd name="connsiteY15" fmla="*/ 1408042 h 1408042"/>
                <a:gd name="connsiteX16" fmla="*/ 0 w 906644"/>
                <a:gd name="connsiteY16" fmla="*/ 1264962 h 1408042"/>
                <a:gd name="connsiteX17" fmla="*/ 0 w 906644"/>
                <a:gd name="connsiteY17" fmla="*/ 907272 h 1408042"/>
                <a:gd name="connsiteX18" fmla="*/ 0 w 906644"/>
                <a:gd name="connsiteY18" fmla="*/ 692656 h 1408042"/>
                <a:gd name="connsiteX19" fmla="*/ 0 w 906644"/>
                <a:gd name="connsiteY19" fmla="*/ 692656 h 1408042"/>
                <a:gd name="connsiteX20" fmla="*/ 0 w 906644"/>
                <a:gd name="connsiteY20" fmla="*/ 692659 h 140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6644" h="1408042">
                  <a:moveTo>
                    <a:pt x="0" y="692659"/>
                  </a:moveTo>
                  <a:cubicBezTo>
                    <a:pt x="0" y="613638"/>
                    <a:pt x="64059" y="549579"/>
                    <a:pt x="143080" y="549579"/>
                  </a:cubicBezTo>
                  <a:lnTo>
                    <a:pt x="459820" y="547198"/>
                  </a:lnTo>
                  <a:lnTo>
                    <a:pt x="500776" y="0"/>
                  </a:lnTo>
                  <a:lnTo>
                    <a:pt x="572181" y="544817"/>
                  </a:lnTo>
                  <a:cubicBezTo>
                    <a:pt x="574857" y="544817"/>
                    <a:pt x="760888" y="549579"/>
                    <a:pt x="763564" y="549579"/>
                  </a:cubicBezTo>
                  <a:cubicBezTo>
                    <a:pt x="842585" y="549579"/>
                    <a:pt x="906644" y="613638"/>
                    <a:pt x="906644" y="692659"/>
                  </a:cubicBezTo>
                  <a:lnTo>
                    <a:pt x="906644" y="692656"/>
                  </a:lnTo>
                  <a:lnTo>
                    <a:pt x="906644" y="692656"/>
                  </a:lnTo>
                  <a:lnTo>
                    <a:pt x="906644" y="907272"/>
                  </a:lnTo>
                  <a:lnTo>
                    <a:pt x="906644" y="1264962"/>
                  </a:lnTo>
                  <a:cubicBezTo>
                    <a:pt x="906644" y="1343983"/>
                    <a:pt x="842585" y="1408042"/>
                    <a:pt x="763564" y="1408042"/>
                  </a:cubicBezTo>
                  <a:lnTo>
                    <a:pt x="755537" y="1408042"/>
                  </a:lnTo>
                  <a:lnTo>
                    <a:pt x="528876" y="1408042"/>
                  </a:lnTo>
                  <a:lnTo>
                    <a:pt x="528876" y="1408042"/>
                  </a:lnTo>
                  <a:lnTo>
                    <a:pt x="143080" y="1408042"/>
                  </a:lnTo>
                  <a:cubicBezTo>
                    <a:pt x="64059" y="1408042"/>
                    <a:pt x="0" y="1343983"/>
                    <a:pt x="0" y="1264962"/>
                  </a:cubicBezTo>
                  <a:lnTo>
                    <a:pt x="0" y="907272"/>
                  </a:lnTo>
                  <a:lnTo>
                    <a:pt x="0" y="692656"/>
                  </a:lnTo>
                  <a:lnTo>
                    <a:pt x="0" y="692656"/>
                  </a:lnTo>
                  <a:lnTo>
                    <a:pt x="0" y="692659"/>
                  </a:lnTo>
                  <a:close/>
                </a:path>
              </a:pathLst>
            </a:custGeom>
            <a:solidFill>
              <a:srgbClr val="4BACC6">
                <a:lumMod val="40000"/>
                <a:lumOff val="60000"/>
              </a:srgbClr>
            </a:solidFill>
            <a:ln w="317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2903356" y="5161337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b="1" kern="0" dirty="0" err="1">
                  <a:solidFill>
                    <a:srgbClr val="000000"/>
                  </a:solidFill>
                </a:rPr>
                <a:t>neratinib</a:t>
              </a:r>
              <a:endParaRPr lang="en-US" sz="1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2895600" y="5348907"/>
              <a:ext cx="8194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b="1" kern="0" dirty="0" err="1">
                  <a:solidFill>
                    <a:srgbClr val="000000"/>
                  </a:solidFill>
                </a:rPr>
                <a:t>afatinib</a:t>
              </a:r>
              <a:endParaRPr lang="en-US" sz="1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60" name="TextBox 359"/>
            <p:cNvSpPr txBox="1"/>
            <p:nvPr/>
          </p:nvSpPr>
          <p:spPr>
            <a:xfrm>
              <a:off x="2895600" y="5535303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b="1" kern="0" dirty="0" err="1">
                  <a:solidFill>
                    <a:srgbClr val="000000"/>
                  </a:solidFill>
                </a:rPr>
                <a:t>erlotinib</a:t>
              </a:r>
              <a:endParaRPr lang="en-US" sz="14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2895600" y="5742801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srgbClr val="000000"/>
                  </a:solidFill>
                </a:rPr>
                <a:t>XL647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0" y="3868580"/>
            <a:ext cx="28055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000" dirty="0" err="1">
                <a:solidFill>
                  <a:srgbClr val="FFFFFF"/>
                </a:solidFill>
              </a:rPr>
              <a:t>Rusnak</a:t>
            </a:r>
            <a:r>
              <a:rPr lang="en-US" sz="1000" dirty="0">
                <a:solidFill>
                  <a:srgbClr val="FFFFFF"/>
                </a:solidFill>
              </a:rPr>
              <a:t> et al, </a:t>
            </a:r>
            <a:r>
              <a:rPr lang="en-US" sz="1000" dirty="0" err="1">
                <a:solidFill>
                  <a:srgbClr val="FFFFFF"/>
                </a:solidFill>
              </a:rPr>
              <a:t>Mol</a:t>
            </a:r>
            <a:r>
              <a:rPr lang="en-US" sz="1000" dirty="0">
                <a:solidFill>
                  <a:srgbClr val="FFFFFF"/>
                </a:solidFill>
              </a:rPr>
              <a:t> Cancer </a:t>
            </a:r>
            <a:r>
              <a:rPr lang="en-US" sz="1000" dirty="0" err="1">
                <a:solidFill>
                  <a:srgbClr val="FFFFFF"/>
                </a:solidFill>
              </a:rPr>
              <a:t>Ther</a:t>
            </a:r>
            <a:r>
              <a:rPr lang="en-US" sz="1000" dirty="0">
                <a:solidFill>
                  <a:srgbClr val="FFFFFF"/>
                </a:solidFill>
              </a:rPr>
              <a:t> 2001; 1: 85-94.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522875" y="4079806"/>
            <a:ext cx="1154843" cy="338554"/>
            <a:chOff x="5562600" y="6125851"/>
            <a:chExt cx="1154843" cy="338554"/>
          </a:xfrm>
        </p:grpSpPr>
        <p:sp>
          <p:nvSpPr>
            <p:cNvPr id="40" name="Rounded Rectangular Callout 39"/>
            <p:cNvSpPr/>
            <p:nvPr/>
          </p:nvSpPr>
          <p:spPr bwMode="auto">
            <a:xfrm>
              <a:off x="5562600" y="6165979"/>
              <a:ext cx="1154843" cy="284357"/>
            </a:xfrm>
            <a:prstGeom prst="wedgeRoundRectCallout">
              <a:avLst>
                <a:gd name="adj1" fmla="val 154771"/>
                <a:gd name="adj2" fmla="val 117711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23448" y="6125851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err="1">
                  <a:solidFill>
                    <a:srgbClr val="000000"/>
                  </a:solidFill>
                  <a:cs typeface="Arial" charset="0"/>
                </a:rPr>
                <a:t>lapatinib</a:t>
              </a:r>
              <a:endParaRPr lang="en-US" sz="16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04312" y="1235676"/>
            <a:ext cx="1691489" cy="369332"/>
            <a:chOff x="6842910" y="5865510"/>
            <a:chExt cx="1691489" cy="369332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6842910" y="5925235"/>
              <a:ext cx="1691489" cy="304800"/>
            </a:xfrm>
            <a:prstGeom prst="roundRect">
              <a:avLst>
                <a:gd name="adj" fmla="val 3832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940963" y="5865510"/>
              <a:ext cx="155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rgbClr val="000000"/>
                  </a:solidFill>
                  <a:cs typeface="Arial" charset="0"/>
                </a:rPr>
                <a:t>pertuzumab</a:t>
              </a:r>
              <a:endParaRPr lang="en-US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29205" y="1971602"/>
            <a:ext cx="1691489" cy="369332"/>
            <a:chOff x="6781800" y="5336199"/>
            <a:chExt cx="1691489" cy="369332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6781800" y="5382868"/>
              <a:ext cx="1691489" cy="300681"/>
            </a:xfrm>
            <a:prstGeom prst="roundRect">
              <a:avLst>
                <a:gd name="adj" fmla="val 3561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79853" y="5336199"/>
              <a:ext cx="155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rgbClr val="000000"/>
                  </a:solidFill>
                  <a:cs typeface="Arial" charset="0"/>
                </a:rPr>
                <a:t>trastuzumab</a:t>
              </a:r>
              <a:endParaRPr lang="en-US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44964" y="4084821"/>
            <a:ext cx="1808636" cy="693295"/>
            <a:chOff x="6420964" y="4084820"/>
            <a:chExt cx="1808636" cy="693295"/>
          </a:xfrm>
        </p:grpSpPr>
        <p:cxnSp>
          <p:nvCxnSpPr>
            <p:cNvPr id="6" name="Straight Connector 5"/>
            <p:cNvCxnSpPr/>
            <p:nvPr/>
          </p:nvCxnSpPr>
          <p:spPr bwMode="auto">
            <a:xfrm flipH="1">
              <a:off x="6420964" y="4289685"/>
              <a:ext cx="1808636" cy="1167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" name="Straight Connector 192"/>
            <p:cNvCxnSpPr/>
            <p:nvPr/>
          </p:nvCxnSpPr>
          <p:spPr bwMode="auto">
            <a:xfrm flipH="1" flipV="1">
              <a:off x="7315200" y="4084820"/>
              <a:ext cx="908356" cy="1648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" name="Straight Connector 198"/>
            <p:cNvCxnSpPr/>
            <p:nvPr/>
          </p:nvCxnSpPr>
          <p:spPr bwMode="auto">
            <a:xfrm flipH="1">
              <a:off x="7010400" y="4343400"/>
              <a:ext cx="1219200" cy="4347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extBox 11"/>
          <p:cNvSpPr txBox="1"/>
          <p:nvPr/>
        </p:nvSpPr>
        <p:spPr>
          <a:xfrm>
            <a:off x="9708630" y="4144781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200" i="1" dirty="0">
                <a:solidFill>
                  <a:srgbClr val="FFFFFF"/>
                </a:solidFill>
              </a:rPr>
              <a:t>tumors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0893" y="2627155"/>
            <a:ext cx="3581400" cy="35552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8846" y="1828800"/>
            <a:ext cx="1204307" cy="125555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94" y="2169954"/>
            <a:ext cx="1204307" cy="1255554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7987" y="2627154"/>
            <a:ext cx="1204307" cy="125555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5494" y="3160554"/>
            <a:ext cx="1204307" cy="125555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7894" y="3693954"/>
            <a:ext cx="1204307" cy="125555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1339" y="2398554"/>
            <a:ext cx="1204307" cy="1255554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6987" y="2739708"/>
            <a:ext cx="1204307" cy="125555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0480" y="3196908"/>
            <a:ext cx="1204307" cy="125555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7987" y="3730308"/>
            <a:ext cx="1204307" cy="125555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0387" y="4263708"/>
            <a:ext cx="1204307" cy="12555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5294" y="2706846"/>
            <a:ext cx="1204307" cy="125555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0942" y="3048000"/>
            <a:ext cx="1204307" cy="125555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435" y="3505200"/>
            <a:ext cx="1204307" cy="12555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942" y="4038600"/>
            <a:ext cx="1204307" cy="12555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4342" y="4572000"/>
            <a:ext cx="1204307" cy="125555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Contact mark.moasser@ucsf.edu for permission to reprint and/or distribute.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81200" y="1600201"/>
            <a:ext cx="2395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1000" dirty="0">
                <a:solidFill>
                  <a:srgbClr val="FFFFFF"/>
                </a:solidFill>
              </a:rPr>
              <a:t>Franklin et al, Cancer Cell 2004; 5:317.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57401" y="2362201"/>
            <a:ext cx="2029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93"/>
            <a:r>
              <a:rPr lang="en-US" sz="1000" dirty="0">
                <a:solidFill>
                  <a:srgbClr val="FFFFFF"/>
                </a:solidFill>
                <a:cs typeface="Arial" pitchFamily="34" charset="0"/>
              </a:rPr>
              <a:t>Cho et al, Nature 2003; 421:756.</a:t>
            </a:r>
          </a:p>
        </p:txBody>
      </p:sp>
      <p:grpSp>
        <p:nvGrpSpPr>
          <p:cNvPr id="190" name="Group 189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191" name="Rectangle 190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</a:rPr>
                <a:t>San Antonio Breast Cancer Symposium, December 9-13, 2014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362200" y="1219200"/>
            <a:ext cx="3581400" cy="4800600"/>
            <a:chOff x="2743200" y="838200"/>
            <a:chExt cx="3581400" cy="4800600"/>
          </a:xfrm>
        </p:grpSpPr>
        <p:sp>
          <p:nvSpPr>
            <p:cNvPr id="60" name="Rounded Rectangle 59"/>
            <p:cNvSpPr/>
            <p:nvPr/>
          </p:nvSpPr>
          <p:spPr>
            <a:xfrm>
              <a:off x="2743200" y="838200"/>
              <a:ext cx="3581400" cy="4800600"/>
            </a:xfrm>
            <a:prstGeom prst="roundRect">
              <a:avLst>
                <a:gd name="adj" fmla="val 10280"/>
              </a:avLst>
            </a:prstGeom>
            <a:solidFill>
              <a:srgbClr val="00001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276600" y="914400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dirty="0">
                  <a:solidFill>
                    <a:srgbClr val="FFFFFF"/>
                  </a:solidFill>
                </a:rPr>
                <a:t>89Zr-trastuzumab PET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819400" y="5181600"/>
              <a:ext cx="3440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 err="1">
                  <a:solidFill>
                    <a:srgbClr val="FFFFFF"/>
                  </a:solidFill>
                </a:rPr>
                <a:t>Dijkers</a:t>
              </a:r>
              <a:r>
                <a:rPr lang="en-US" sz="1200" dirty="0">
                  <a:solidFill>
                    <a:srgbClr val="FFFFFF"/>
                  </a:solidFill>
                </a:rPr>
                <a:t> et al, </a:t>
              </a:r>
              <a:r>
                <a:rPr lang="en-US" sz="1200" dirty="0" err="1">
                  <a:solidFill>
                    <a:srgbClr val="FFFFFF"/>
                  </a:solidFill>
                </a:rPr>
                <a:t>Clin</a:t>
              </a:r>
              <a:r>
                <a:rPr lang="en-US" sz="1200" dirty="0">
                  <a:solidFill>
                    <a:srgbClr val="FFFFFF"/>
                  </a:solidFill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</a:rPr>
                <a:t>Pharmacol</a:t>
              </a:r>
              <a:r>
                <a:rPr lang="en-US" sz="1200" dirty="0">
                  <a:solidFill>
                    <a:srgbClr val="FFFFFF"/>
                  </a:solidFill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</a:rPr>
                <a:t>Ther</a:t>
              </a:r>
              <a:r>
                <a:rPr lang="en-US" sz="1200" dirty="0">
                  <a:solidFill>
                    <a:srgbClr val="FFFFFF"/>
                  </a:solidFill>
                </a:rPr>
                <a:t>. 2010; 87:586</a:t>
              </a:r>
            </a:p>
          </p:txBody>
        </p:sp>
      </p:grpSp>
      <p:pic>
        <p:nvPicPr>
          <p:cNvPr id="5" name="ZrTrastuzumab P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725188" y="1752600"/>
            <a:ext cx="2837412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6479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25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25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500" fill="hold"/>
                                        <p:tgtEl>
                                          <p:spTgt spid="25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500" fill="hold"/>
                                        <p:tgtEl>
                                          <p:spTgt spid="25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" presetClass="emp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25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3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3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3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3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3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3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3" grpId="0" animBg="1"/>
      <p:bldP spid="10" grpId="0"/>
      <p:bldP spid="12" grpId="0"/>
      <p:bldP spid="53" grpId="0"/>
      <p:bldP spid="5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83403" cy="65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04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487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/>
          <p:cNvGrpSpPr/>
          <p:nvPr/>
        </p:nvGrpSpPr>
        <p:grpSpPr>
          <a:xfrm>
            <a:off x="7086601" y="1748615"/>
            <a:ext cx="2503365" cy="4748846"/>
            <a:chOff x="3842815" y="741539"/>
            <a:chExt cx="2862785" cy="5430661"/>
          </a:xfrm>
        </p:grpSpPr>
        <p:sp>
          <p:nvSpPr>
            <p:cNvPr id="149" name="Freeform 89"/>
            <p:cNvSpPr>
              <a:spLocks/>
            </p:cNvSpPr>
            <p:nvPr/>
          </p:nvSpPr>
          <p:spPr bwMode="auto">
            <a:xfrm>
              <a:off x="3842815" y="741539"/>
              <a:ext cx="2862785" cy="5430661"/>
            </a:xfrm>
            <a:custGeom>
              <a:avLst/>
              <a:gdLst>
                <a:gd name="T0" fmla="*/ 300 w 545"/>
                <a:gd name="T1" fmla="*/ 238 h 1966"/>
                <a:gd name="T2" fmla="*/ 322 w 545"/>
                <a:gd name="T3" fmla="*/ 191 h 1966"/>
                <a:gd name="T4" fmla="*/ 343 w 545"/>
                <a:gd name="T5" fmla="*/ 88 h 1966"/>
                <a:gd name="T6" fmla="*/ 309 w 545"/>
                <a:gd name="T7" fmla="*/ 22 h 1966"/>
                <a:gd name="T8" fmla="*/ 205 w 545"/>
                <a:gd name="T9" fmla="*/ 11 h 1966"/>
                <a:gd name="T10" fmla="*/ 174 w 545"/>
                <a:gd name="T11" fmla="*/ 89 h 1966"/>
                <a:gd name="T12" fmla="*/ 195 w 545"/>
                <a:gd name="T13" fmla="*/ 193 h 1966"/>
                <a:gd name="T14" fmla="*/ 213 w 545"/>
                <a:gd name="T15" fmla="*/ 238 h 1966"/>
                <a:gd name="T16" fmla="*/ 205 w 545"/>
                <a:gd name="T17" fmla="*/ 293 h 1966"/>
                <a:gd name="T18" fmla="*/ 144 w 545"/>
                <a:gd name="T19" fmla="*/ 340 h 1966"/>
                <a:gd name="T20" fmla="*/ 52 w 545"/>
                <a:gd name="T21" fmla="*/ 419 h 1966"/>
                <a:gd name="T22" fmla="*/ 4 w 545"/>
                <a:gd name="T23" fmla="*/ 683 h 1966"/>
                <a:gd name="T24" fmla="*/ 26 w 545"/>
                <a:gd name="T25" fmla="*/ 917 h 1966"/>
                <a:gd name="T26" fmla="*/ 6 w 545"/>
                <a:gd name="T27" fmla="*/ 995 h 1966"/>
                <a:gd name="T28" fmla="*/ 42 w 545"/>
                <a:gd name="T29" fmla="*/ 1015 h 1966"/>
                <a:gd name="T30" fmla="*/ 72 w 545"/>
                <a:gd name="T31" fmla="*/ 981 h 1966"/>
                <a:gd name="T32" fmla="*/ 74 w 545"/>
                <a:gd name="T33" fmla="*/ 929 h 1966"/>
                <a:gd name="T34" fmla="*/ 76 w 545"/>
                <a:gd name="T35" fmla="*/ 691 h 1966"/>
                <a:gd name="T36" fmla="*/ 99 w 545"/>
                <a:gd name="T37" fmla="*/ 531 h 1966"/>
                <a:gd name="T38" fmla="*/ 135 w 545"/>
                <a:gd name="T39" fmla="*/ 660 h 1966"/>
                <a:gd name="T40" fmla="*/ 132 w 545"/>
                <a:gd name="T41" fmla="*/ 811 h 1966"/>
                <a:gd name="T42" fmla="*/ 100 w 545"/>
                <a:gd name="T43" fmla="*/ 953 h 1966"/>
                <a:gd name="T44" fmla="*/ 91 w 545"/>
                <a:gd name="T45" fmla="*/ 1121 h 1966"/>
                <a:gd name="T46" fmla="*/ 112 w 545"/>
                <a:gd name="T47" fmla="*/ 1417 h 1966"/>
                <a:gd name="T48" fmla="*/ 108 w 545"/>
                <a:gd name="T49" fmla="*/ 1623 h 1966"/>
                <a:gd name="T50" fmla="*/ 135 w 545"/>
                <a:gd name="T51" fmla="*/ 1837 h 1966"/>
                <a:gd name="T52" fmla="*/ 102 w 545"/>
                <a:gd name="T53" fmla="*/ 1917 h 1966"/>
                <a:gd name="T54" fmla="*/ 156 w 545"/>
                <a:gd name="T55" fmla="*/ 1964 h 1966"/>
                <a:gd name="T56" fmla="*/ 201 w 545"/>
                <a:gd name="T57" fmla="*/ 1906 h 1966"/>
                <a:gd name="T58" fmla="*/ 204 w 545"/>
                <a:gd name="T59" fmla="*/ 1845 h 1966"/>
                <a:gd name="T60" fmla="*/ 195 w 545"/>
                <a:gd name="T61" fmla="*/ 1787 h 1966"/>
                <a:gd name="T62" fmla="*/ 234 w 545"/>
                <a:gd name="T63" fmla="*/ 1493 h 1966"/>
                <a:gd name="T64" fmla="*/ 231 w 545"/>
                <a:gd name="T65" fmla="*/ 1234 h 1966"/>
                <a:gd name="T66" fmla="*/ 265 w 545"/>
                <a:gd name="T67" fmla="*/ 1031 h 1966"/>
                <a:gd name="T68" fmla="*/ 306 w 545"/>
                <a:gd name="T69" fmla="*/ 1250 h 1966"/>
                <a:gd name="T70" fmla="*/ 306 w 545"/>
                <a:gd name="T71" fmla="*/ 1499 h 1966"/>
                <a:gd name="T72" fmla="*/ 342 w 545"/>
                <a:gd name="T73" fmla="*/ 1811 h 1966"/>
                <a:gd name="T74" fmla="*/ 336 w 545"/>
                <a:gd name="T75" fmla="*/ 1895 h 1966"/>
                <a:gd name="T76" fmla="*/ 402 w 545"/>
                <a:gd name="T77" fmla="*/ 1946 h 1966"/>
                <a:gd name="T78" fmla="*/ 438 w 545"/>
                <a:gd name="T79" fmla="*/ 1885 h 1966"/>
                <a:gd name="T80" fmla="*/ 417 w 545"/>
                <a:gd name="T81" fmla="*/ 1803 h 1966"/>
                <a:gd name="T82" fmla="*/ 429 w 545"/>
                <a:gd name="T83" fmla="*/ 1583 h 1966"/>
                <a:gd name="T84" fmla="*/ 411 w 545"/>
                <a:gd name="T85" fmla="*/ 1427 h 1966"/>
                <a:gd name="T86" fmla="*/ 451 w 545"/>
                <a:gd name="T87" fmla="*/ 1130 h 1966"/>
                <a:gd name="T88" fmla="*/ 454 w 545"/>
                <a:gd name="T89" fmla="*/ 974 h 1966"/>
                <a:gd name="T90" fmla="*/ 411 w 545"/>
                <a:gd name="T91" fmla="*/ 826 h 1966"/>
                <a:gd name="T92" fmla="*/ 402 w 545"/>
                <a:gd name="T93" fmla="*/ 655 h 1966"/>
                <a:gd name="T94" fmla="*/ 429 w 545"/>
                <a:gd name="T95" fmla="*/ 538 h 1966"/>
                <a:gd name="T96" fmla="*/ 460 w 545"/>
                <a:gd name="T97" fmla="*/ 717 h 1966"/>
                <a:gd name="T98" fmla="*/ 480 w 545"/>
                <a:gd name="T99" fmla="*/ 935 h 1966"/>
                <a:gd name="T100" fmla="*/ 474 w 545"/>
                <a:gd name="T101" fmla="*/ 997 h 1966"/>
                <a:gd name="T102" fmla="*/ 524 w 545"/>
                <a:gd name="T103" fmla="*/ 1025 h 1966"/>
                <a:gd name="T104" fmla="*/ 544 w 545"/>
                <a:gd name="T105" fmla="*/ 993 h 1966"/>
                <a:gd name="T106" fmla="*/ 530 w 545"/>
                <a:gd name="T107" fmla="*/ 933 h 1966"/>
                <a:gd name="T108" fmla="*/ 530 w 545"/>
                <a:gd name="T109" fmla="*/ 669 h 1966"/>
                <a:gd name="T110" fmla="*/ 462 w 545"/>
                <a:gd name="T111" fmla="*/ 407 h 1966"/>
                <a:gd name="T112" fmla="*/ 369 w 545"/>
                <a:gd name="T113" fmla="*/ 332 h 1966"/>
                <a:gd name="T114" fmla="*/ 304 w 545"/>
                <a:gd name="T115" fmla="*/ 290 h 1966"/>
                <a:gd name="T116" fmla="*/ 300 w 545"/>
                <a:gd name="T117" fmla="*/ 238 h 19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5"/>
                <a:gd name="T178" fmla="*/ 0 h 1966"/>
                <a:gd name="T179" fmla="*/ 545 w 545"/>
                <a:gd name="T180" fmla="*/ 1966 h 1966"/>
                <a:gd name="connsiteX0" fmla="*/ 5440 w 9917"/>
                <a:gd name="connsiteY0" fmla="*/ 1181 h 9960"/>
                <a:gd name="connsiteX1" fmla="*/ 5843 w 9917"/>
                <a:gd name="connsiteY1" fmla="*/ 942 h 9960"/>
                <a:gd name="connsiteX2" fmla="*/ 6229 w 9917"/>
                <a:gd name="connsiteY2" fmla="*/ 418 h 9960"/>
                <a:gd name="connsiteX3" fmla="*/ 5605 w 9917"/>
                <a:gd name="connsiteY3" fmla="*/ 82 h 9960"/>
                <a:gd name="connsiteX4" fmla="*/ 3696 w 9917"/>
                <a:gd name="connsiteY4" fmla="*/ 26 h 9960"/>
                <a:gd name="connsiteX5" fmla="*/ 3128 w 9917"/>
                <a:gd name="connsiteY5" fmla="*/ 423 h 9960"/>
                <a:gd name="connsiteX6" fmla="*/ 3513 w 9917"/>
                <a:gd name="connsiteY6" fmla="*/ 952 h 9960"/>
                <a:gd name="connsiteX7" fmla="*/ 3843 w 9917"/>
                <a:gd name="connsiteY7" fmla="*/ 1181 h 9960"/>
                <a:gd name="connsiteX8" fmla="*/ 3696 w 9917"/>
                <a:gd name="connsiteY8" fmla="*/ 1460 h 9960"/>
                <a:gd name="connsiteX9" fmla="*/ 2577 w 9917"/>
                <a:gd name="connsiteY9" fmla="*/ 1699 h 9960"/>
                <a:gd name="connsiteX10" fmla="*/ 889 w 9917"/>
                <a:gd name="connsiteY10" fmla="*/ 2101 h 9960"/>
                <a:gd name="connsiteX11" fmla="*/ 8 w 9917"/>
                <a:gd name="connsiteY11" fmla="*/ 3444 h 9960"/>
                <a:gd name="connsiteX12" fmla="*/ 412 w 9917"/>
                <a:gd name="connsiteY12" fmla="*/ 4634 h 9960"/>
                <a:gd name="connsiteX13" fmla="*/ 45 w 9917"/>
                <a:gd name="connsiteY13" fmla="*/ 5031 h 9960"/>
                <a:gd name="connsiteX14" fmla="*/ 706 w 9917"/>
                <a:gd name="connsiteY14" fmla="*/ 5133 h 9960"/>
                <a:gd name="connsiteX15" fmla="*/ 1256 w 9917"/>
                <a:gd name="connsiteY15" fmla="*/ 4960 h 9960"/>
                <a:gd name="connsiteX16" fmla="*/ 1293 w 9917"/>
                <a:gd name="connsiteY16" fmla="*/ 4695 h 9960"/>
                <a:gd name="connsiteX17" fmla="*/ 1329 w 9917"/>
                <a:gd name="connsiteY17" fmla="*/ 3485 h 9960"/>
                <a:gd name="connsiteX18" fmla="*/ 1752 w 9917"/>
                <a:gd name="connsiteY18" fmla="*/ 2671 h 9960"/>
                <a:gd name="connsiteX19" fmla="*/ 2412 w 9917"/>
                <a:gd name="connsiteY19" fmla="*/ 3327 h 9960"/>
                <a:gd name="connsiteX20" fmla="*/ 2357 w 9917"/>
                <a:gd name="connsiteY20" fmla="*/ 4095 h 9960"/>
                <a:gd name="connsiteX21" fmla="*/ 1770 w 9917"/>
                <a:gd name="connsiteY21" fmla="*/ 4817 h 9960"/>
                <a:gd name="connsiteX22" fmla="*/ 1605 w 9917"/>
                <a:gd name="connsiteY22" fmla="*/ 5672 h 9960"/>
                <a:gd name="connsiteX23" fmla="*/ 1990 w 9917"/>
                <a:gd name="connsiteY23" fmla="*/ 7178 h 9960"/>
                <a:gd name="connsiteX24" fmla="*/ 1917 w 9917"/>
                <a:gd name="connsiteY24" fmla="*/ 8225 h 9960"/>
                <a:gd name="connsiteX25" fmla="*/ 2412 w 9917"/>
                <a:gd name="connsiteY25" fmla="*/ 9314 h 9960"/>
                <a:gd name="connsiteX26" fmla="*/ 1807 w 9917"/>
                <a:gd name="connsiteY26" fmla="*/ 9721 h 9960"/>
                <a:gd name="connsiteX27" fmla="*/ 2797 w 9917"/>
                <a:gd name="connsiteY27" fmla="*/ 9960 h 9960"/>
                <a:gd name="connsiteX28" fmla="*/ 3678 w 9917"/>
                <a:gd name="connsiteY28" fmla="*/ 9355 h 9960"/>
                <a:gd name="connsiteX29" fmla="*/ 3513 w 9917"/>
                <a:gd name="connsiteY29" fmla="*/ 9060 h 9960"/>
                <a:gd name="connsiteX30" fmla="*/ 4229 w 9917"/>
                <a:gd name="connsiteY30" fmla="*/ 7564 h 9960"/>
                <a:gd name="connsiteX31" fmla="*/ 4174 w 9917"/>
                <a:gd name="connsiteY31" fmla="*/ 6247 h 9960"/>
                <a:gd name="connsiteX32" fmla="*/ 4797 w 9917"/>
                <a:gd name="connsiteY32" fmla="*/ 5214 h 9960"/>
                <a:gd name="connsiteX33" fmla="*/ 5550 w 9917"/>
                <a:gd name="connsiteY33" fmla="*/ 6328 h 9960"/>
                <a:gd name="connsiteX34" fmla="*/ 5550 w 9917"/>
                <a:gd name="connsiteY34" fmla="*/ 7595 h 9960"/>
                <a:gd name="connsiteX35" fmla="*/ 6210 w 9917"/>
                <a:gd name="connsiteY35" fmla="*/ 9182 h 9960"/>
                <a:gd name="connsiteX36" fmla="*/ 6100 w 9917"/>
                <a:gd name="connsiteY36" fmla="*/ 9609 h 9960"/>
                <a:gd name="connsiteX37" fmla="*/ 7311 w 9917"/>
                <a:gd name="connsiteY37" fmla="*/ 9868 h 9960"/>
                <a:gd name="connsiteX38" fmla="*/ 7972 w 9917"/>
                <a:gd name="connsiteY38" fmla="*/ 9558 h 9960"/>
                <a:gd name="connsiteX39" fmla="*/ 7586 w 9917"/>
                <a:gd name="connsiteY39" fmla="*/ 9141 h 9960"/>
                <a:gd name="connsiteX40" fmla="*/ 7807 w 9917"/>
                <a:gd name="connsiteY40" fmla="*/ 8022 h 9960"/>
                <a:gd name="connsiteX41" fmla="*/ 7476 w 9917"/>
                <a:gd name="connsiteY41" fmla="*/ 7228 h 9960"/>
                <a:gd name="connsiteX42" fmla="*/ 8210 w 9917"/>
                <a:gd name="connsiteY42" fmla="*/ 5718 h 9960"/>
                <a:gd name="connsiteX43" fmla="*/ 8265 w 9917"/>
                <a:gd name="connsiteY43" fmla="*/ 4924 h 9960"/>
                <a:gd name="connsiteX44" fmla="*/ 7476 w 9917"/>
                <a:gd name="connsiteY44" fmla="*/ 4171 h 9960"/>
                <a:gd name="connsiteX45" fmla="*/ 7311 w 9917"/>
                <a:gd name="connsiteY45" fmla="*/ 3302 h 9960"/>
                <a:gd name="connsiteX46" fmla="*/ 7807 w 9917"/>
                <a:gd name="connsiteY46" fmla="*/ 2707 h 9960"/>
                <a:gd name="connsiteX47" fmla="*/ 8375 w 9917"/>
                <a:gd name="connsiteY47" fmla="*/ 3617 h 9960"/>
                <a:gd name="connsiteX48" fmla="*/ 8742 w 9917"/>
                <a:gd name="connsiteY48" fmla="*/ 4726 h 9960"/>
                <a:gd name="connsiteX49" fmla="*/ 8632 w 9917"/>
                <a:gd name="connsiteY49" fmla="*/ 5041 h 9960"/>
                <a:gd name="connsiteX50" fmla="*/ 9550 w 9917"/>
                <a:gd name="connsiteY50" fmla="*/ 5184 h 9960"/>
                <a:gd name="connsiteX51" fmla="*/ 9917 w 9917"/>
                <a:gd name="connsiteY51" fmla="*/ 5021 h 9960"/>
                <a:gd name="connsiteX52" fmla="*/ 9660 w 9917"/>
                <a:gd name="connsiteY52" fmla="*/ 4716 h 9960"/>
                <a:gd name="connsiteX53" fmla="*/ 9660 w 9917"/>
                <a:gd name="connsiteY53" fmla="*/ 3373 h 9960"/>
                <a:gd name="connsiteX54" fmla="*/ 8412 w 9917"/>
                <a:gd name="connsiteY54" fmla="*/ 2040 h 9960"/>
                <a:gd name="connsiteX55" fmla="*/ 6706 w 9917"/>
                <a:gd name="connsiteY55" fmla="*/ 1659 h 9960"/>
                <a:gd name="connsiteX56" fmla="*/ 5513 w 9917"/>
                <a:gd name="connsiteY56" fmla="*/ 1445 h 9960"/>
                <a:gd name="connsiteX57" fmla="*/ 5440 w 9917"/>
                <a:gd name="connsiteY57" fmla="*/ 1181 h 9960"/>
                <a:gd name="connsiteX0" fmla="*/ 5486 w 10000"/>
                <a:gd name="connsiteY0" fmla="*/ 1186 h 10000"/>
                <a:gd name="connsiteX1" fmla="*/ 5892 w 10000"/>
                <a:gd name="connsiteY1" fmla="*/ 946 h 10000"/>
                <a:gd name="connsiteX2" fmla="*/ 6281 w 10000"/>
                <a:gd name="connsiteY2" fmla="*/ 420 h 10000"/>
                <a:gd name="connsiteX3" fmla="*/ 5652 w 10000"/>
                <a:gd name="connsiteY3" fmla="*/ 82 h 10000"/>
                <a:gd name="connsiteX4" fmla="*/ 3727 w 10000"/>
                <a:gd name="connsiteY4" fmla="*/ 26 h 10000"/>
                <a:gd name="connsiteX5" fmla="*/ 3154 w 10000"/>
                <a:gd name="connsiteY5" fmla="*/ 425 h 10000"/>
                <a:gd name="connsiteX6" fmla="*/ 3542 w 10000"/>
                <a:gd name="connsiteY6" fmla="*/ 956 h 10000"/>
                <a:gd name="connsiteX7" fmla="*/ 3875 w 10000"/>
                <a:gd name="connsiteY7" fmla="*/ 1186 h 10000"/>
                <a:gd name="connsiteX8" fmla="*/ 3727 w 10000"/>
                <a:gd name="connsiteY8" fmla="*/ 1466 h 10000"/>
                <a:gd name="connsiteX9" fmla="*/ 2599 w 10000"/>
                <a:gd name="connsiteY9" fmla="*/ 1706 h 10000"/>
                <a:gd name="connsiteX10" fmla="*/ 896 w 10000"/>
                <a:gd name="connsiteY10" fmla="*/ 2109 h 10000"/>
                <a:gd name="connsiteX11" fmla="*/ 8 w 10000"/>
                <a:gd name="connsiteY11" fmla="*/ 3458 h 10000"/>
                <a:gd name="connsiteX12" fmla="*/ 415 w 10000"/>
                <a:gd name="connsiteY12" fmla="*/ 4653 h 10000"/>
                <a:gd name="connsiteX13" fmla="*/ 45 w 10000"/>
                <a:gd name="connsiteY13" fmla="*/ 5051 h 10000"/>
                <a:gd name="connsiteX14" fmla="*/ 712 w 10000"/>
                <a:gd name="connsiteY14" fmla="*/ 5154 h 10000"/>
                <a:gd name="connsiteX15" fmla="*/ 1267 w 10000"/>
                <a:gd name="connsiteY15" fmla="*/ 4980 h 10000"/>
                <a:gd name="connsiteX16" fmla="*/ 1304 w 10000"/>
                <a:gd name="connsiteY16" fmla="*/ 4714 h 10000"/>
                <a:gd name="connsiteX17" fmla="*/ 1340 w 10000"/>
                <a:gd name="connsiteY17" fmla="*/ 3499 h 10000"/>
                <a:gd name="connsiteX18" fmla="*/ 1767 w 10000"/>
                <a:gd name="connsiteY18" fmla="*/ 2682 h 10000"/>
                <a:gd name="connsiteX19" fmla="*/ 2432 w 10000"/>
                <a:gd name="connsiteY19" fmla="*/ 3340 h 10000"/>
                <a:gd name="connsiteX20" fmla="*/ 2377 w 10000"/>
                <a:gd name="connsiteY20" fmla="*/ 4111 h 10000"/>
                <a:gd name="connsiteX21" fmla="*/ 1785 w 10000"/>
                <a:gd name="connsiteY21" fmla="*/ 4836 h 10000"/>
                <a:gd name="connsiteX22" fmla="*/ 1618 w 10000"/>
                <a:gd name="connsiteY22" fmla="*/ 5695 h 10000"/>
                <a:gd name="connsiteX23" fmla="*/ 2007 w 10000"/>
                <a:gd name="connsiteY23" fmla="*/ 7207 h 10000"/>
                <a:gd name="connsiteX24" fmla="*/ 1933 w 10000"/>
                <a:gd name="connsiteY24" fmla="*/ 8258 h 10000"/>
                <a:gd name="connsiteX25" fmla="*/ 2432 w 10000"/>
                <a:gd name="connsiteY25" fmla="*/ 9351 h 10000"/>
                <a:gd name="connsiteX26" fmla="*/ 1822 w 10000"/>
                <a:gd name="connsiteY26" fmla="*/ 9760 h 10000"/>
                <a:gd name="connsiteX27" fmla="*/ 2820 w 10000"/>
                <a:gd name="connsiteY27" fmla="*/ 10000 h 10000"/>
                <a:gd name="connsiteX28" fmla="*/ 3542 w 10000"/>
                <a:gd name="connsiteY28" fmla="*/ 9096 h 10000"/>
                <a:gd name="connsiteX29" fmla="*/ 4264 w 10000"/>
                <a:gd name="connsiteY29" fmla="*/ 7594 h 10000"/>
                <a:gd name="connsiteX30" fmla="*/ 4209 w 10000"/>
                <a:gd name="connsiteY30" fmla="*/ 6272 h 10000"/>
                <a:gd name="connsiteX31" fmla="*/ 4837 w 10000"/>
                <a:gd name="connsiteY31" fmla="*/ 5235 h 10000"/>
                <a:gd name="connsiteX32" fmla="*/ 5596 w 10000"/>
                <a:gd name="connsiteY32" fmla="*/ 6353 h 10000"/>
                <a:gd name="connsiteX33" fmla="*/ 5596 w 10000"/>
                <a:gd name="connsiteY33" fmla="*/ 7626 h 10000"/>
                <a:gd name="connsiteX34" fmla="*/ 6262 w 10000"/>
                <a:gd name="connsiteY34" fmla="*/ 9219 h 10000"/>
                <a:gd name="connsiteX35" fmla="*/ 6151 w 10000"/>
                <a:gd name="connsiteY35" fmla="*/ 9648 h 10000"/>
                <a:gd name="connsiteX36" fmla="*/ 7372 w 10000"/>
                <a:gd name="connsiteY36" fmla="*/ 9908 h 10000"/>
                <a:gd name="connsiteX37" fmla="*/ 8039 w 10000"/>
                <a:gd name="connsiteY37" fmla="*/ 9596 h 10000"/>
                <a:gd name="connsiteX38" fmla="*/ 7649 w 10000"/>
                <a:gd name="connsiteY38" fmla="*/ 9178 h 10000"/>
                <a:gd name="connsiteX39" fmla="*/ 7872 w 10000"/>
                <a:gd name="connsiteY39" fmla="*/ 8054 h 10000"/>
                <a:gd name="connsiteX40" fmla="*/ 7539 w 10000"/>
                <a:gd name="connsiteY40" fmla="*/ 7257 h 10000"/>
                <a:gd name="connsiteX41" fmla="*/ 8279 w 10000"/>
                <a:gd name="connsiteY41" fmla="*/ 5741 h 10000"/>
                <a:gd name="connsiteX42" fmla="*/ 8334 w 10000"/>
                <a:gd name="connsiteY42" fmla="*/ 4944 h 10000"/>
                <a:gd name="connsiteX43" fmla="*/ 7539 w 10000"/>
                <a:gd name="connsiteY43" fmla="*/ 4188 h 10000"/>
                <a:gd name="connsiteX44" fmla="*/ 7372 w 10000"/>
                <a:gd name="connsiteY44" fmla="*/ 3315 h 10000"/>
                <a:gd name="connsiteX45" fmla="*/ 7872 w 10000"/>
                <a:gd name="connsiteY45" fmla="*/ 2718 h 10000"/>
                <a:gd name="connsiteX46" fmla="*/ 8445 w 10000"/>
                <a:gd name="connsiteY46" fmla="*/ 3632 h 10000"/>
                <a:gd name="connsiteX47" fmla="*/ 8815 w 10000"/>
                <a:gd name="connsiteY47" fmla="*/ 4745 h 10000"/>
                <a:gd name="connsiteX48" fmla="*/ 8704 w 10000"/>
                <a:gd name="connsiteY48" fmla="*/ 5061 h 10000"/>
                <a:gd name="connsiteX49" fmla="*/ 9630 w 10000"/>
                <a:gd name="connsiteY49" fmla="*/ 5205 h 10000"/>
                <a:gd name="connsiteX50" fmla="*/ 10000 w 10000"/>
                <a:gd name="connsiteY50" fmla="*/ 5041 h 10000"/>
                <a:gd name="connsiteX51" fmla="*/ 9741 w 10000"/>
                <a:gd name="connsiteY51" fmla="*/ 4735 h 10000"/>
                <a:gd name="connsiteX52" fmla="*/ 9741 w 10000"/>
                <a:gd name="connsiteY52" fmla="*/ 3387 h 10000"/>
                <a:gd name="connsiteX53" fmla="*/ 8482 w 10000"/>
                <a:gd name="connsiteY53" fmla="*/ 2048 h 10000"/>
                <a:gd name="connsiteX54" fmla="*/ 6762 w 10000"/>
                <a:gd name="connsiteY54" fmla="*/ 1666 h 10000"/>
                <a:gd name="connsiteX55" fmla="*/ 5559 w 10000"/>
                <a:gd name="connsiteY55" fmla="*/ 1451 h 10000"/>
                <a:gd name="connsiteX56" fmla="*/ 5486 w 10000"/>
                <a:gd name="connsiteY56" fmla="*/ 1186 h 10000"/>
                <a:gd name="connsiteX0" fmla="*/ 5486 w 10000"/>
                <a:gd name="connsiteY0" fmla="*/ 1186 h 9910"/>
                <a:gd name="connsiteX1" fmla="*/ 5892 w 10000"/>
                <a:gd name="connsiteY1" fmla="*/ 946 h 9910"/>
                <a:gd name="connsiteX2" fmla="*/ 6281 w 10000"/>
                <a:gd name="connsiteY2" fmla="*/ 420 h 9910"/>
                <a:gd name="connsiteX3" fmla="*/ 5652 w 10000"/>
                <a:gd name="connsiteY3" fmla="*/ 82 h 9910"/>
                <a:gd name="connsiteX4" fmla="*/ 3727 w 10000"/>
                <a:gd name="connsiteY4" fmla="*/ 26 h 9910"/>
                <a:gd name="connsiteX5" fmla="*/ 3154 w 10000"/>
                <a:gd name="connsiteY5" fmla="*/ 425 h 9910"/>
                <a:gd name="connsiteX6" fmla="*/ 3542 w 10000"/>
                <a:gd name="connsiteY6" fmla="*/ 956 h 9910"/>
                <a:gd name="connsiteX7" fmla="*/ 3875 w 10000"/>
                <a:gd name="connsiteY7" fmla="*/ 1186 h 9910"/>
                <a:gd name="connsiteX8" fmla="*/ 3727 w 10000"/>
                <a:gd name="connsiteY8" fmla="*/ 1466 h 9910"/>
                <a:gd name="connsiteX9" fmla="*/ 2599 w 10000"/>
                <a:gd name="connsiteY9" fmla="*/ 1706 h 9910"/>
                <a:gd name="connsiteX10" fmla="*/ 896 w 10000"/>
                <a:gd name="connsiteY10" fmla="*/ 2109 h 9910"/>
                <a:gd name="connsiteX11" fmla="*/ 8 w 10000"/>
                <a:gd name="connsiteY11" fmla="*/ 3458 h 9910"/>
                <a:gd name="connsiteX12" fmla="*/ 415 w 10000"/>
                <a:gd name="connsiteY12" fmla="*/ 4653 h 9910"/>
                <a:gd name="connsiteX13" fmla="*/ 45 w 10000"/>
                <a:gd name="connsiteY13" fmla="*/ 5051 h 9910"/>
                <a:gd name="connsiteX14" fmla="*/ 712 w 10000"/>
                <a:gd name="connsiteY14" fmla="*/ 5154 h 9910"/>
                <a:gd name="connsiteX15" fmla="*/ 1267 w 10000"/>
                <a:gd name="connsiteY15" fmla="*/ 4980 h 9910"/>
                <a:gd name="connsiteX16" fmla="*/ 1304 w 10000"/>
                <a:gd name="connsiteY16" fmla="*/ 4714 h 9910"/>
                <a:gd name="connsiteX17" fmla="*/ 1340 w 10000"/>
                <a:gd name="connsiteY17" fmla="*/ 3499 h 9910"/>
                <a:gd name="connsiteX18" fmla="*/ 1767 w 10000"/>
                <a:gd name="connsiteY18" fmla="*/ 2682 h 9910"/>
                <a:gd name="connsiteX19" fmla="*/ 2432 w 10000"/>
                <a:gd name="connsiteY19" fmla="*/ 3340 h 9910"/>
                <a:gd name="connsiteX20" fmla="*/ 2377 w 10000"/>
                <a:gd name="connsiteY20" fmla="*/ 4111 h 9910"/>
                <a:gd name="connsiteX21" fmla="*/ 1785 w 10000"/>
                <a:gd name="connsiteY21" fmla="*/ 4836 h 9910"/>
                <a:gd name="connsiteX22" fmla="*/ 1618 w 10000"/>
                <a:gd name="connsiteY22" fmla="*/ 5695 h 9910"/>
                <a:gd name="connsiteX23" fmla="*/ 2007 w 10000"/>
                <a:gd name="connsiteY23" fmla="*/ 7207 h 9910"/>
                <a:gd name="connsiteX24" fmla="*/ 1933 w 10000"/>
                <a:gd name="connsiteY24" fmla="*/ 8258 h 9910"/>
                <a:gd name="connsiteX25" fmla="*/ 2432 w 10000"/>
                <a:gd name="connsiteY25" fmla="*/ 9351 h 9910"/>
                <a:gd name="connsiteX26" fmla="*/ 1822 w 10000"/>
                <a:gd name="connsiteY26" fmla="*/ 9760 h 9910"/>
                <a:gd name="connsiteX27" fmla="*/ 3542 w 10000"/>
                <a:gd name="connsiteY27" fmla="*/ 9096 h 9910"/>
                <a:gd name="connsiteX28" fmla="*/ 4264 w 10000"/>
                <a:gd name="connsiteY28" fmla="*/ 7594 h 9910"/>
                <a:gd name="connsiteX29" fmla="*/ 4209 w 10000"/>
                <a:gd name="connsiteY29" fmla="*/ 6272 h 9910"/>
                <a:gd name="connsiteX30" fmla="*/ 4837 w 10000"/>
                <a:gd name="connsiteY30" fmla="*/ 5235 h 9910"/>
                <a:gd name="connsiteX31" fmla="*/ 5596 w 10000"/>
                <a:gd name="connsiteY31" fmla="*/ 6353 h 9910"/>
                <a:gd name="connsiteX32" fmla="*/ 5596 w 10000"/>
                <a:gd name="connsiteY32" fmla="*/ 7626 h 9910"/>
                <a:gd name="connsiteX33" fmla="*/ 6262 w 10000"/>
                <a:gd name="connsiteY33" fmla="*/ 9219 h 9910"/>
                <a:gd name="connsiteX34" fmla="*/ 6151 w 10000"/>
                <a:gd name="connsiteY34" fmla="*/ 9648 h 9910"/>
                <a:gd name="connsiteX35" fmla="*/ 7372 w 10000"/>
                <a:gd name="connsiteY35" fmla="*/ 9908 h 9910"/>
                <a:gd name="connsiteX36" fmla="*/ 8039 w 10000"/>
                <a:gd name="connsiteY36" fmla="*/ 9596 h 9910"/>
                <a:gd name="connsiteX37" fmla="*/ 7649 w 10000"/>
                <a:gd name="connsiteY37" fmla="*/ 9178 h 9910"/>
                <a:gd name="connsiteX38" fmla="*/ 7872 w 10000"/>
                <a:gd name="connsiteY38" fmla="*/ 8054 h 9910"/>
                <a:gd name="connsiteX39" fmla="*/ 7539 w 10000"/>
                <a:gd name="connsiteY39" fmla="*/ 7257 h 9910"/>
                <a:gd name="connsiteX40" fmla="*/ 8279 w 10000"/>
                <a:gd name="connsiteY40" fmla="*/ 5741 h 9910"/>
                <a:gd name="connsiteX41" fmla="*/ 8334 w 10000"/>
                <a:gd name="connsiteY41" fmla="*/ 4944 h 9910"/>
                <a:gd name="connsiteX42" fmla="*/ 7539 w 10000"/>
                <a:gd name="connsiteY42" fmla="*/ 4188 h 9910"/>
                <a:gd name="connsiteX43" fmla="*/ 7372 w 10000"/>
                <a:gd name="connsiteY43" fmla="*/ 3315 h 9910"/>
                <a:gd name="connsiteX44" fmla="*/ 7872 w 10000"/>
                <a:gd name="connsiteY44" fmla="*/ 2718 h 9910"/>
                <a:gd name="connsiteX45" fmla="*/ 8445 w 10000"/>
                <a:gd name="connsiteY45" fmla="*/ 3632 h 9910"/>
                <a:gd name="connsiteX46" fmla="*/ 8815 w 10000"/>
                <a:gd name="connsiteY46" fmla="*/ 4745 h 9910"/>
                <a:gd name="connsiteX47" fmla="*/ 8704 w 10000"/>
                <a:gd name="connsiteY47" fmla="*/ 5061 h 9910"/>
                <a:gd name="connsiteX48" fmla="*/ 9630 w 10000"/>
                <a:gd name="connsiteY48" fmla="*/ 5205 h 9910"/>
                <a:gd name="connsiteX49" fmla="*/ 10000 w 10000"/>
                <a:gd name="connsiteY49" fmla="*/ 5041 h 9910"/>
                <a:gd name="connsiteX50" fmla="*/ 9741 w 10000"/>
                <a:gd name="connsiteY50" fmla="*/ 4735 h 9910"/>
                <a:gd name="connsiteX51" fmla="*/ 9741 w 10000"/>
                <a:gd name="connsiteY51" fmla="*/ 3387 h 9910"/>
                <a:gd name="connsiteX52" fmla="*/ 8482 w 10000"/>
                <a:gd name="connsiteY52" fmla="*/ 2048 h 9910"/>
                <a:gd name="connsiteX53" fmla="*/ 6762 w 10000"/>
                <a:gd name="connsiteY53" fmla="*/ 1666 h 9910"/>
                <a:gd name="connsiteX54" fmla="*/ 5559 w 10000"/>
                <a:gd name="connsiteY54" fmla="*/ 1451 h 9910"/>
                <a:gd name="connsiteX55" fmla="*/ 5486 w 10000"/>
                <a:gd name="connsiteY55" fmla="*/ 1186 h 991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1933 w 10000"/>
                <a:gd name="connsiteY24" fmla="*/ 8333 h 10000"/>
                <a:gd name="connsiteX25" fmla="*/ 2432 w 10000"/>
                <a:gd name="connsiteY25" fmla="*/ 9436 h 10000"/>
                <a:gd name="connsiteX26" fmla="*/ 3542 w 10000"/>
                <a:gd name="connsiteY26" fmla="*/ 9179 h 10000"/>
                <a:gd name="connsiteX27" fmla="*/ 4264 w 10000"/>
                <a:gd name="connsiteY27" fmla="*/ 7663 h 10000"/>
                <a:gd name="connsiteX28" fmla="*/ 4209 w 10000"/>
                <a:gd name="connsiteY28" fmla="*/ 6329 h 10000"/>
                <a:gd name="connsiteX29" fmla="*/ 4837 w 10000"/>
                <a:gd name="connsiteY29" fmla="*/ 5283 h 10000"/>
                <a:gd name="connsiteX30" fmla="*/ 5596 w 10000"/>
                <a:gd name="connsiteY30" fmla="*/ 6411 h 10000"/>
                <a:gd name="connsiteX31" fmla="*/ 5596 w 10000"/>
                <a:gd name="connsiteY31" fmla="*/ 7695 h 10000"/>
                <a:gd name="connsiteX32" fmla="*/ 6262 w 10000"/>
                <a:gd name="connsiteY32" fmla="*/ 9303 h 10000"/>
                <a:gd name="connsiteX33" fmla="*/ 6151 w 10000"/>
                <a:gd name="connsiteY33" fmla="*/ 9736 h 10000"/>
                <a:gd name="connsiteX34" fmla="*/ 7372 w 10000"/>
                <a:gd name="connsiteY34" fmla="*/ 9998 h 10000"/>
                <a:gd name="connsiteX35" fmla="*/ 8039 w 10000"/>
                <a:gd name="connsiteY35" fmla="*/ 9683 h 10000"/>
                <a:gd name="connsiteX36" fmla="*/ 7649 w 10000"/>
                <a:gd name="connsiteY36" fmla="*/ 9261 h 10000"/>
                <a:gd name="connsiteX37" fmla="*/ 7872 w 10000"/>
                <a:gd name="connsiteY37" fmla="*/ 8127 h 10000"/>
                <a:gd name="connsiteX38" fmla="*/ 7539 w 10000"/>
                <a:gd name="connsiteY38" fmla="*/ 7323 h 10000"/>
                <a:gd name="connsiteX39" fmla="*/ 8279 w 10000"/>
                <a:gd name="connsiteY39" fmla="*/ 5793 h 10000"/>
                <a:gd name="connsiteX40" fmla="*/ 8334 w 10000"/>
                <a:gd name="connsiteY40" fmla="*/ 4989 h 10000"/>
                <a:gd name="connsiteX41" fmla="*/ 7539 w 10000"/>
                <a:gd name="connsiteY41" fmla="*/ 4226 h 10000"/>
                <a:gd name="connsiteX42" fmla="*/ 7372 w 10000"/>
                <a:gd name="connsiteY42" fmla="*/ 3345 h 10000"/>
                <a:gd name="connsiteX43" fmla="*/ 7872 w 10000"/>
                <a:gd name="connsiteY43" fmla="*/ 2743 h 10000"/>
                <a:gd name="connsiteX44" fmla="*/ 8445 w 10000"/>
                <a:gd name="connsiteY44" fmla="*/ 3665 h 10000"/>
                <a:gd name="connsiteX45" fmla="*/ 8815 w 10000"/>
                <a:gd name="connsiteY45" fmla="*/ 4788 h 10000"/>
                <a:gd name="connsiteX46" fmla="*/ 8704 w 10000"/>
                <a:gd name="connsiteY46" fmla="*/ 5107 h 10000"/>
                <a:gd name="connsiteX47" fmla="*/ 9630 w 10000"/>
                <a:gd name="connsiteY47" fmla="*/ 5252 h 10000"/>
                <a:gd name="connsiteX48" fmla="*/ 10000 w 10000"/>
                <a:gd name="connsiteY48" fmla="*/ 5087 h 10000"/>
                <a:gd name="connsiteX49" fmla="*/ 9741 w 10000"/>
                <a:gd name="connsiteY49" fmla="*/ 4778 h 10000"/>
                <a:gd name="connsiteX50" fmla="*/ 9741 w 10000"/>
                <a:gd name="connsiteY50" fmla="*/ 3418 h 10000"/>
                <a:gd name="connsiteX51" fmla="*/ 8482 w 10000"/>
                <a:gd name="connsiteY51" fmla="*/ 2067 h 10000"/>
                <a:gd name="connsiteX52" fmla="*/ 6762 w 10000"/>
                <a:gd name="connsiteY52" fmla="*/ 1681 h 10000"/>
                <a:gd name="connsiteX53" fmla="*/ 5559 w 10000"/>
                <a:gd name="connsiteY53" fmla="*/ 1464 h 10000"/>
                <a:gd name="connsiteX54" fmla="*/ 5486 w 10000"/>
                <a:gd name="connsiteY54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1933 w 10000"/>
                <a:gd name="connsiteY24" fmla="*/ 8333 h 10000"/>
                <a:gd name="connsiteX25" fmla="*/ 3542 w 10000"/>
                <a:gd name="connsiteY25" fmla="*/ 9179 h 10000"/>
                <a:gd name="connsiteX26" fmla="*/ 4264 w 10000"/>
                <a:gd name="connsiteY26" fmla="*/ 7663 h 10000"/>
                <a:gd name="connsiteX27" fmla="*/ 4209 w 10000"/>
                <a:gd name="connsiteY27" fmla="*/ 6329 h 10000"/>
                <a:gd name="connsiteX28" fmla="*/ 4837 w 10000"/>
                <a:gd name="connsiteY28" fmla="*/ 5283 h 10000"/>
                <a:gd name="connsiteX29" fmla="*/ 5596 w 10000"/>
                <a:gd name="connsiteY29" fmla="*/ 6411 h 10000"/>
                <a:gd name="connsiteX30" fmla="*/ 5596 w 10000"/>
                <a:gd name="connsiteY30" fmla="*/ 7695 h 10000"/>
                <a:gd name="connsiteX31" fmla="*/ 6262 w 10000"/>
                <a:gd name="connsiteY31" fmla="*/ 9303 h 10000"/>
                <a:gd name="connsiteX32" fmla="*/ 6151 w 10000"/>
                <a:gd name="connsiteY32" fmla="*/ 9736 h 10000"/>
                <a:gd name="connsiteX33" fmla="*/ 7372 w 10000"/>
                <a:gd name="connsiteY33" fmla="*/ 9998 h 10000"/>
                <a:gd name="connsiteX34" fmla="*/ 8039 w 10000"/>
                <a:gd name="connsiteY34" fmla="*/ 9683 h 10000"/>
                <a:gd name="connsiteX35" fmla="*/ 7649 w 10000"/>
                <a:gd name="connsiteY35" fmla="*/ 9261 h 10000"/>
                <a:gd name="connsiteX36" fmla="*/ 7872 w 10000"/>
                <a:gd name="connsiteY36" fmla="*/ 8127 h 10000"/>
                <a:gd name="connsiteX37" fmla="*/ 7539 w 10000"/>
                <a:gd name="connsiteY37" fmla="*/ 7323 h 10000"/>
                <a:gd name="connsiteX38" fmla="*/ 8279 w 10000"/>
                <a:gd name="connsiteY38" fmla="*/ 5793 h 10000"/>
                <a:gd name="connsiteX39" fmla="*/ 8334 w 10000"/>
                <a:gd name="connsiteY39" fmla="*/ 4989 h 10000"/>
                <a:gd name="connsiteX40" fmla="*/ 7539 w 10000"/>
                <a:gd name="connsiteY40" fmla="*/ 4226 h 10000"/>
                <a:gd name="connsiteX41" fmla="*/ 7372 w 10000"/>
                <a:gd name="connsiteY41" fmla="*/ 3345 h 10000"/>
                <a:gd name="connsiteX42" fmla="*/ 7872 w 10000"/>
                <a:gd name="connsiteY42" fmla="*/ 2743 h 10000"/>
                <a:gd name="connsiteX43" fmla="*/ 8445 w 10000"/>
                <a:gd name="connsiteY43" fmla="*/ 3665 h 10000"/>
                <a:gd name="connsiteX44" fmla="*/ 8815 w 10000"/>
                <a:gd name="connsiteY44" fmla="*/ 4788 h 10000"/>
                <a:gd name="connsiteX45" fmla="*/ 8704 w 10000"/>
                <a:gd name="connsiteY45" fmla="*/ 5107 h 10000"/>
                <a:gd name="connsiteX46" fmla="*/ 9630 w 10000"/>
                <a:gd name="connsiteY46" fmla="*/ 5252 h 10000"/>
                <a:gd name="connsiteX47" fmla="*/ 10000 w 10000"/>
                <a:gd name="connsiteY47" fmla="*/ 5087 h 10000"/>
                <a:gd name="connsiteX48" fmla="*/ 9741 w 10000"/>
                <a:gd name="connsiteY48" fmla="*/ 4778 h 10000"/>
                <a:gd name="connsiteX49" fmla="*/ 9741 w 10000"/>
                <a:gd name="connsiteY49" fmla="*/ 3418 h 10000"/>
                <a:gd name="connsiteX50" fmla="*/ 8482 w 10000"/>
                <a:gd name="connsiteY50" fmla="*/ 2067 h 10000"/>
                <a:gd name="connsiteX51" fmla="*/ 6762 w 10000"/>
                <a:gd name="connsiteY51" fmla="*/ 1681 h 10000"/>
                <a:gd name="connsiteX52" fmla="*/ 5559 w 10000"/>
                <a:gd name="connsiteY52" fmla="*/ 1464 h 10000"/>
                <a:gd name="connsiteX53" fmla="*/ 5486 w 10000"/>
                <a:gd name="connsiteY53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1933 w 10000"/>
                <a:gd name="connsiteY24" fmla="*/ 8333 h 10000"/>
                <a:gd name="connsiteX25" fmla="*/ 4264 w 10000"/>
                <a:gd name="connsiteY25" fmla="*/ 7663 h 10000"/>
                <a:gd name="connsiteX26" fmla="*/ 4209 w 10000"/>
                <a:gd name="connsiteY26" fmla="*/ 6329 h 10000"/>
                <a:gd name="connsiteX27" fmla="*/ 4837 w 10000"/>
                <a:gd name="connsiteY27" fmla="*/ 5283 h 10000"/>
                <a:gd name="connsiteX28" fmla="*/ 5596 w 10000"/>
                <a:gd name="connsiteY28" fmla="*/ 6411 h 10000"/>
                <a:gd name="connsiteX29" fmla="*/ 5596 w 10000"/>
                <a:gd name="connsiteY29" fmla="*/ 7695 h 10000"/>
                <a:gd name="connsiteX30" fmla="*/ 6262 w 10000"/>
                <a:gd name="connsiteY30" fmla="*/ 9303 h 10000"/>
                <a:gd name="connsiteX31" fmla="*/ 6151 w 10000"/>
                <a:gd name="connsiteY31" fmla="*/ 9736 h 10000"/>
                <a:gd name="connsiteX32" fmla="*/ 7372 w 10000"/>
                <a:gd name="connsiteY32" fmla="*/ 9998 h 10000"/>
                <a:gd name="connsiteX33" fmla="*/ 8039 w 10000"/>
                <a:gd name="connsiteY33" fmla="*/ 9683 h 10000"/>
                <a:gd name="connsiteX34" fmla="*/ 7649 w 10000"/>
                <a:gd name="connsiteY34" fmla="*/ 9261 h 10000"/>
                <a:gd name="connsiteX35" fmla="*/ 7872 w 10000"/>
                <a:gd name="connsiteY35" fmla="*/ 8127 h 10000"/>
                <a:gd name="connsiteX36" fmla="*/ 7539 w 10000"/>
                <a:gd name="connsiteY36" fmla="*/ 7323 h 10000"/>
                <a:gd name="connsiteX37" fmla="*/ 8279 w 10000"/>
                <a:gd name="connsiteY37" fmla="*/ 5793 h 10000"/>
                <a:gd name="connsiteX38" fmla="*/ 8334 w 10000"/>
                <a:gd name="connsiteY38" fmla="*/ 4989 h 10000"/>
                <a:gd name="connsiteX39" fmla="*/ 7539 w 10000"/>
                <a:gd name="connsiteY39" fmla="*/ 4226 h 10000"/>
                <a:gd name="connsiteX40" fmla="*/ 7372 w 10000"/>
                <a:gd name="connsiteY40" fmla="*/ 3345 h 10000"/>
                <a:gd name="connsiteX41" fmla="*/ 7872 w 10000"/>
                <a:gd name="connsiteY41" fmla="*/ 2743 h 10000"/>
                <a:gd name="connsiteX42" fmla="*/ 8445 w 10000"/>
                <a:gd name="connsiteY42" fmla="*/ 3665 h 10000"/>
                <a:gd name="connsiteX43" fmla="*/ 8815 w 10000"/>
                <a:gd name="connsiteY43" fmla="*/ 4788 h 10000"/>
                <a:gd name="connsiteX44" fmla="*/ 8704 w 10000"/>
                <a:gd name="connsiteY44" fmla="*/ 5107 h 10000"/>
                <a:gd name="connsiteX45" fmla="*/ 9630 w 10000"/>
                <a:gd name="connsiteY45" fmla="*/ 5252 h 10000"/>
                <a:gd name="connsiteX46" fmla="*/ 10000 w 10000"/>
                <a:gd name="connsiteY46" fmla="*/ 5087 h 10000"/>
                <a:gd name="connsiteX47" fmla="*/ 9741 w 10000"/>
                <a:gd name="connsiteY47" fmla="*/ 4778 h 10000"/>
                <a:gd name="connsiteX48" fmla="*/ 9741 w 10000"/>
                <a:gd name="connsiteY48" fmla="*/ 3418 h 10000"/>
                <a:gd name="connsiteX49" fmla="*/ 8482 w 10000"/>
                <a:gd name="connsiteY49" fmla="*/ 2067 h 10000"/>
                <a:gd name="connsiteX50" fmla="*/ 6762 w 10000"/>
                <a:gd name="connsiteY50" fmla="*/ 1681 h 10000"/>
                <a:gd name="connsiteX51" fmla="*/ 5559 w 10000"/>
                <a:gd name="connsiteY51" fmla="*/ 1464 h 10000"/>
                <a:gd name="connsiteX52" fmla="*/ 5486 w 10000"/>
                <a:gd name="connsiteY52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4264 w 10000"/>
                <a:gd name="connsiteY24" fmla="*/ 7663 h 10000"/>
                <a:gd name="connsiteX25" fmla="*/ 4209 w 10000"/>
                <a:gd name="connsiteY25" fmla="*/ 6329 h 10000"/>
                <a:gd name="connsiteX26" fmla="*/ 4837 w 10000"/>
                <a:gd name="connsiteY26" fmla="*/ 5283 h 10000"/>
                <a:gd name="connsiteX27" fmla="*/ 5596 w 10000"/>
                <a:gd name="connsiteY27" fmla="*/ 6411 h 10000"/>
                <a:gd name="connsiteX28" fmla="*/ 5596 w 10000"/>
                <a:gd name="connsiteY28" fmla="*/ 7695 h 10000"/>
                <a:gd name="connsiteX29" fmla="*/ 6262 w 10000"/>
                <a:gd name="connsiteY29" fmla="*/ 9303 h 10000"/>
                <a:gd name="connsiteX30" fmla="*/ 6151 w 10000"/>
                <a:gd name="connsiteY30" fmla="*/ 9736 h 10000"/>
                <a:gd name="connsiteX31" fmla="*/ 7372 w 10000"/>
                <a:gd name="connsiteY31" fmla="*/ 9998 h 10000"/>
                <a:gd name="connsiteX32" fmla="*/ 8039 w 10000"/>
                <a:gd name="connsiteY32" fmla="*/ 9683 h 10000"/>
                <a:gd name="connsiteX33" fmla="*/ 7649 w 10000"/>
                <a:gd name="connsiteY33" fmla="*/ 9261 h 10000"/>
                <a:gd name="connsiteX34" fmla="*/ 7872 w 10000"/>
                <a:gd name="connsiteY34" fmla="*/ 8127 h 10000"/>
                <a:gd name="connsiteX35" fmla="*/ 7539 w 10000"/>
                <a:gd name="connsiteY35" fmla="*/ 7323 h 10000"/>
                <a:gd name="connsiteX36" fmla="*/ 8279 w 10000"/>
                <a:gd name="connsiteY36" fmla="*/ 5793 h 10000"/>
                <a:gd name="connsiteX37" fmla="*/ 8334 w 10000"/>
                <a:gd name="connsiteY37" fmla="*/ 4989 h 10000"/>
                <a:gd name="connsiteX38" fmla="*/ 7539 w 10000"/>
                <a:gd name="connsiteY38" fmla="*/ 4226 h 10000"/>
                <a:gd name="connsiteX39" fmla="*/ 7372 w 10000"/>
                <a:gd name="connsiteY39" fmla="*/ 3345 h 10000"/>
                <a:gd name="connsiteX40" fmla="*/ 7872 w 10000"/>
                <a:gd name="connsiteY40" fmla="*/ 2743 h 10000"/>
                <a:gd name="connsiteX41" fmla="*/ 8445 w 10000"/>
                <a:gd name="connsiteY41" fmla="*/ 3665 h 10000"/>
                <a:gd name="connsiteX42" fmla="*/ 8815 w 10000"/>
                <a:gd name="connsiteY42" fmla="*/ 4788 h 10000"/>
                <a:gd name="connsiteX43" fmla="*/ 8704 w 10000"/>
                <a:gd name="connsiteY43" fmla="*/ 5107 h 10000"/>
                <a:gd name="connsiteX44" fmla="*/ 9630 w 10000"/>
                <a:gd name="connsiteY44" fmla="*/ 5252 h 10000"/>
                <a:gd name="connsiteX45" fmla="*/ 10000 w 10000"/>
                <a:gd name="connsiteY45" fmla="*/ 5087 h 10000"/>
                <a:gd name="connsiteX46" fmla="*/ 9741 w 10000"/>
                <a:gd name="connsiteY46" fmla="*/ 4778 h 10000"/>
                <a:gd name="connsiteX47" fmla="*/ 9741 w 10000"/>
                <a:gd name="connsiteY47" fmla="*/ 3418 h 10000"/>
                <a:gd name="connsiteX48" fmla="*/ 8482 w 10000"/>
                <a:gd name="connsiteY48" fmla="*/ 2067 h 10000"/>
                <a:gd name="connsiteX49" fmla="*/ 6762 w 10000"/>
                <a:gd name="connsiteY49" fmla="*/ 1681 h 10000"/>
                <a:gd name="connsiteX50" fmla="*/ 5559 w 10000"/>
                <a:gd name="connsiteY50" fmla="*/ 1464 h 10000"/>
                <a:gd name="connsiteX51" fmla="*/ 5486 w 10000"/>
                <a:gd name="connsiteY51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2007 w 10000"/>
                <a:gd name="connsiteY23" fmla="*/ 7272 h 10000"/>
                <a:gd name="connsiteX24" fmla="*/ 4209 w 10000"/>
                <a:gd name="connsiteY24" fmla="*/ 6329 h 10000"/>
                <a:gd name="connsiteX25" fmla="*/ 4837 w 10000"/>
                <a:gd name="connsiteY25" fmla="*/ 5283 h 10000"/>
                <a:gd name="connsiteX26" fmla="*/ 5596 w 10000"/>
                <a:gd name="connsiteY26" fmla="*/ 6411 h 10000"/>
                <a:gd name="connsiteX27" fmla="*/ 5596 w 10000"/>
                <a:gd name="connsiteY27" fmla="*/ 7695 h 10000"/>
                <a:gd name="connsiteX28" fmla="*/ 6262 w 10000"/>
                <a:gd name="connsiteY28" fmla="*/ 9303 h 10000"/>
                <a:gd name="connsiteX29" fmla="*/ 6151 w 10000"/>
                <a:gd name="connsiteY29" fmla="*/ 9736 h 10000"/>
                <a:gd name="connsiteX30" fmla="*/ 7372 w 10000"/>
                <a:gd name="connsiteY30" fmla="*/ 9998 h 10000"/>
                <a:gd name="connsiteX31" fmla="*/ 8039 w 10000"/>
                <a:gd name="connsiteY31" fmla="*/ 9683 h 10000"/>
                <a:gd name="connsiteX32" fmla="*/ 7649 w 10000"/>
                <a:gd name="connsiteY32" fmla="*/ 9261 h 10000"/>
                <a:gd name="connsiteX33" fmla="*/ 7872 w 10000"/>
                <a:gd name="connsiteY33" fmla="*/ 8127 h 10000"/>
                <a:gd name="connsiteX34" fmla="*/ 7539 w 10000"/>
                <a:gd name="connsiteY34" fmla="*/ 7323 h 10000"/>
                <a:gd name="connsiteX35" fmla="*/ 8279 w 10000"/>
                <a:gd name="connsiteY35" fmla="*/ 5793 h 10000"/>
                <a:gd name="connsiteX36" fmla="*/ 8334 w 10000"/>
                <a:gd name="connsiteY36" fmla="*/ 4989 h 10000"/>
                <a:gd name="connsiteX37" fmla="*/ 7539 w 10000"/>
                <a:gd name="connsiteY37" fmla="*/ 4226 h 10000"/>
                <a:gd name="connsiteX38" fmla="*/ 7372 w 10000"/>
                <a:gd name="connsiteY38" fmla="*/ 3345 h 10000"/>
                <a:gd name="connsiteX39" fmla="*/ 7872 w 10000"/>
                <a:gd name="connsiteY39" fmla="*/ 2743 h 10000"/>
                <a:gd name="connsiteX40" fmla="*/ 8445 w 10000"/>
                <a:gd name="connsiteY40" fmla="*/ 3665 h 10000"/>
                <a:gd name="connsiteX41" fmla="*/ 8815 w 10000"/>
                <a:gd name="connsiteY41" fmla="*/ 4788 h 10000"/>
                <a:gd name="connsiteX42" fmla="*/ 8704 w 10000"/>
                <a:gd name="connsiteY42" fmla="*/ 5107 h 10000"/>
                <a:gd name="connsiteX43" fmla="*/ 9630 w 10000"/>
                <a:gd name="connsiteY43" fmla="*/ 5252 h 10000"/>
                <a:gd name="connsiteX44" fmla="*/ 10000 w 10000"/>
                <a:gd name="connsiteY44" fmla="*/ 5087 h 10000"/>
                <a:gd name="connsiteX45" fmla="*/ 9741 w 10000"/>
                <a:gd name="connsiteY45" fmla="*/ 4778 h 10000"/>
                <a:gd name="connsiteX46" fmla="*/ 9741 w 10000"/>
                <a:gd name="connsiteY46" fmla="*/ 3418 h 10000"/>
                <a:gd name="connsiteX47" fmla="*/ 8482 w 10000"/>
                <a:gd name="connsiteY47" fmla="*/ 2067 h 10000"/>
                <a:gd name="connsiteX48" fmla="*/ 6762 w 10000"/>
                <a:gd name="connsiteY48" fmla="*/ 1681 h 10000"/>
                <a:gd name="connsiteX49" fmla="*/ 5559 w 10000"/>
                <a:gd name="connsiteY49" fmla="*/ 1464 h 10000"/>
                <a:gd name="connsiteX50" fmla="*/ 5486 w 10000"/>
                <a:gd name="connsiteY50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4209 w 10000"/>
                <a:gd name="connsiteY23" fmla="*/ 6329 h 10000"/>
                <a:gd name="connsiteX24" fmla="*/ 4837 w 10000"/>
                <a:gd name="connsiteY24" fmla="*/ 5283 h 10000"/>
                <a:gd name="connsiteX25" fmla="*/ 5596 w 10000"/>
                <a:gd name="connsiteY25" fmla="*/ 6411 h 10000"/>
                <a:gd name="connsiteX26" fmla="*/ 5596 w 10000"/>
                <a:gd name="connsiteY26" fmla="*/ 7695 h 10000"/>
                <a:gd name="connsiteX27" fmla="*/ 6262 w 10000"/>
                <a:gd name="connsiteY27" fmla="*/ 9303 h 10000"/>
                <a:gd name="connsiteX28" fmla="*/ 6151 w 10000"/>
                <a:gd name="connsiteY28" fmla="*/ 9736 h 10000"/>
                <a:gd name="connsiteX29" fmla="*/ 7372 w 10000"/>
                <a:gd name="connsiteY29" fmla="*/ 9998 h 10000"/>
                <a:gd name="connsiteX30" fmla="*/ 8039 w 10000"/>
                <a:gd name="connsiteY30" fmla="*/ 9683 h 10000"/>
                <a:gd name="connsiteX31" fmla="*/ 7649 w 10000"/>
                <a:gd name="connsiteY31" fmla="*/ 9261 h 10000"/>
                <a:gd name="connsiteX32" fmla="*/ 7872 w 10000"/>
                <a:gd name="connsiteY32" fmla="*/ 8127 h 10000"/>
                <a:gd name="connsiteX33" fmla="*/ 7539 w 10000"/>
                <a:gd name="connsiteY33" fmla="*/ 7323 h 10000"/>
                <a:gd name="connsiteX34" fmla="*/ 8279 w 10000"/>
                <a:gd name="connsiteY34" fmla="*/ 5793 h 10000"/>
                <a:gd name="connsiteX35" fmla="*/ 8334 w 10000"/>
                <a:gd name="connsiteY35" fmla="*/ 4989 h 10000"/>
                <a:gd name="connsiteX36" fmla="*/ 7539 w 10000"/>
                <a:gd name="connsiteY36" fmla="*/ 4226 h 10000"/>
                <a:gd name="connsiteX37" fmla="*/ 7372 w 10000"/>
                <a:gd name="connsiteY37" fmla="*/ 3345 h 10000"/>
                <a:gd name="connsiteX38" fmla="*/ 7872 w 10000"/>
                <a:gd name="connsiteY38" fmla="*/ 2743 h 10000"/>
                <a:gd name="connsiteX39" fmla="*/ 8445 w 10000"/>
                <a:gd name="connsiteY39" fmla="*/ 3665 h 10000"/>
                <a:gd name="connsiteX40" fmla="*/ 8815 w 10000"/>
                <a:gd name="connsiteY40" fmla="*/ 4788 h 10000"/>
                <a:gd name="connsiteX41" fmla="*/ 8704 w 10000"/>
                <a:gd name="connsiteY41" fmla="*/ 5107 h 10000"/>
                <a:gd name="connsiteX42" fmla="*/ 9630 w 10000"/>
                <a:gd name="connsiteY42" fmla="*/ 5252 h 10000"/>
                <a:gd name="connsiteX43" fmla="*/ 10000 w 10000"/>
                <a:gd name="connsiteY43" fmla="*/ 5087 h 10000"/>
                <a:gd name="connsiteX44" fmla="*/ 9741 w 10000"/>
                <a:gd name="connsiteY44" fmla="*/ 4778 h 10000"/>
                <a:gd name="connsiteX45" fmla="*/ 9741 w 10000"/>
                <a:gd name="connsiteY45" fmla="*/ 3418 h 10000"/>
                <a:gd name="connsiteX46" fmla="*/ 8482 w 10000"/>
                <a:gd name="connsiteY46" fmla="*/ 2067 h 10000"/>
                <a:gd name="connsiteX47" fmla="*/ 6762 w 10000"/>
                <a:gd name="connsiteY47" fmla="*/ 1681 h 10000"/>
                <a:gd name="connsiteX48" fmla="*/ 5559 w 10000"/>
                <a:gd name="connsiteY48" fmla="*/ 1464 h 10000"/>
                <a:gd name="connsiteX49" fmla="*/ 5486 w 10000"/>
                <a:gd name="connsiteY49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4209 w 10000"/>
                <a:gd name="connsiteY23" fmla="*/ 6329 h 10000"/>
                <a:gd name="connsiteX24" fmla="*/ 4837 w 10000"/>
                <a:gd name="connsiteY24" fmla="*/ 5283 h 10000"/>
                <a:gd name="connsiteX25" fmla="*/ 5596 w 10000"/>
                <a:gd name="connsiteY25" fmla="*/ 6411 h 10000"/>
                <a:gd name="connsiteX26" fmla="*/ 5596 w 10000"/>
                <a:gd name="connsiteY26" fmla="*/ 7695 h 10000"/>
                <a:gd name="connsiteX27" fmla="*/ 6262 w 10000"/>
                <a:gd name="connsiteY27" fmla="*/ 9303 h 10000"/>
                <a:gd name="connsiteX28" fmla="*/ 6151 w 10000"/>
                <a:gd name="connsiteY28" fmla="*/ 9736 h 10000"/>
                <a:gd name="connsiteX29" fmla="*/ 7372 w 10000"/>
                <a:gd name="connsiteY29" fmla="*/ 9998 h 10000"/>
                <a:gd name="connsiteX30" fmla="*/ 8039 w 10000"/>
                <a:gd name="connsiteY30" fmla="*/ 9683 h 10000"/>
                <a:gd name="connsiteX31" fmla="*/ 7649 w 10000"/>
                <a:gd name="connsiteY31" fmla="*/ 9261 h 10000"/>
                <a:gd name="connsiteX32" fmla="*/ 7872 w 10000"/>
                <a:gd name="connsiteY32" fmla="*/ 8127 h 10000"/>
                <a:gd name="connsiteX33" fmla="*/ 7539 w 10000"/>
                <a:gd name="connsiteY33" fmla="*/ 7323 h 10000"/>
                <a:gd name="connsiteX34" fmla="*/ 8279 w 10000"/>
                <a:gd name="connsiteY34" fmla="*/ 5793 h 10000"/>
                <a:gd name="connsiteX35" fmla="*/ 8334 w 10000"/>
                <a:gd name="connsiteY35" fmla="*/ 4989 h 10000"/>
                <a:gd name="connsiteX36" fmla="*/ 7539 w 10000"/>
                <a:gd name="connsiteY36" fmla="*/ 4226 h 10000"/>
                <a:gd name="connsiteX37" fmla="*/ 7372 w 10000"/>
                <a:gd name="connsiteY37" fmla="*/ 3345 h 10000"/>
                <a:gd name="connsiteX38" fmla="*/ 7872 w 10000"/>
                <a:gd name="connsiteY38" fmla="*/ 2743 h 10000"/>
                <a:gd name="connsiteX39" fmla="*/ 8445 w 10000"/>
                <a:gd name="connsiteY39" fmla="*/ 3665 h 10000"/>
                <a:gd name="connsiteX40" fmla="*/ 8815 w 10000"/>
                <a:gd name="connsiteY40" fmla="*/ 4788 h 10000"/>
                <a:gd name="connsiteX41" fmla="*/ 8704 w 10000"/>
                <a:gd name="connsiteY41" fmla="*/ 5107 h 10000"/>
                <a:gd name="connsiteX42" fmla="*/ 9630 w 10000"/>
                <a:gd name="connsiteY42" fmla="*/ 5252 h 10000"/>
                <a:gd name="connsiteX43" fmla="*/ 10000 w 10000"/>
                <a:gd name="connsiteY43" fmla="*/ 5087 h 10000"/>
                <a:gd name="connsiteX44" fmla="*/ 9741 w 10000"/>
                <a:gd name="connsiteY44" fmla="*/ 4778 h 10000"/>
                <a:gd name="connsiteX45" fmla="*/ 9741 w 10000"/>
                <a:gd name="connsiteY45" fmla="*/ 3418 h 10000"/>
                <a:gd name="connsiteX46" fmla="*/ 8482 w 10000"/>
                <a:gd name="connsiteY46" fmla="*/ 2067 h 10000"/>
                <a:gd name="connsiteX47" fmla="*/ 6762 w 10000"/>
                <a:gd name="connsiteY47" fmla="*/ 1681 h 10000"/>
                <a:gd name="connsiteX48" fmla="*/ 5559 w 10000"/>
                <a:gd name="connsiteY48" fmla="*/ 1464 h 10000"/>
                <a:gd name="connsiteX49" fmla="*/ 5486 w 10000"/>
                <a:gd name="connsiteY49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1618 w 10000"/>
                <a:gd name="connsiteY22" fmla="*/ 5747 h 10000"/>
                <a:gd name="connsiteX23" fmla="*/ 4837 w 10000"/>
                <a:gd name="connsiteY23" fmla="*/ 5283 h 10000"/>
                <a:gd name="connsiteX24" fmla="*/ 5596 w 10000"/>
                <a:gd name="connsiteY24" fmla="*/ 6411 h 10000"/>
                <a:gd name="connsiteX25" fmla="*/ 5596 w 10000"/>
                <a:gd name="connsiteY25" fmla="*/ 7695 h 10000"/>
                <a:gd name="connsiteX26" fmla="*/ 6262 w 10000"/>
                <a:gd name="connsiteY26" fmla="*/ 9303 h 10000"/>
                <a:gd name="connsiteX27" fmla="*/ 6151 w 10000"/>
                <a:gd name="connsiteY27" fmla="*/ 9736 h 10000"/>
                <a:gd name="connsiteX28" fmla="*/ 7372 w 10000"/>
                <a:gd name="connsiteY28" fmla="*/ 9998 h 10000"/>
                <a:gd name="connsiteX29" fmla="*/ 8039 w 10000"/>
                <a:gd name="connsiteY29" fmla="*/ 9683 h 10000"/>
                <a:gd name="connsiteX30" fmla="*/ 7649 w 10000"/>
                <a:gd name="connsiteY30" fmla="*/ 9261 h 10000"/>
                <a:gd name="connsiteX31" fmla="*/ 7872 w 10000"/>
                <a:gd name="connsiteY31" fmla="*/ 8127 h 10000"/>
                <a:gd name="connsiteX32" fmla="*/ 7539 w 10000"/>
                <a:gd name="connsiteY32" fmla="*/ 7323 h 10000"/>
                <a:gd name="connsiteX33" fmla="*/ 8279 w 10000"/>
                <a:gd name="connsiteY33" fmla="*/ 5793 h 10000"/>
                <a:gd name="connsiteX34" fmla="*/ 8334 w 10000"/>
                <a:gd name="connsiteY34" fmla="*/ 4989 h 10000"/>
                <a:gd name="connsiteX35" fmla="*/ 7539 w 10000"/>
                <a:gd name="connsiteY35" fmla="*/ 4226 h 10000"/>
                <a:gd name="connsiteX36" fmla="*/ 7372 w 10000"/>
                <a:gd name="connsiteY36" fmla="*/ 3345 h 10000"/>
                <a:gd name="connsiteX37" fmla="*/ 7872 w 10000"/>
                <a:gd name="connsiteY37" fmla="*/ 2743 h 10000"/>
                <a:gd name="connsiteX38" fmla="*/ 8445 w 10000"/>
                <a:gd name="connsiteY38" fmla="*/ 3665 h 10000"/>
                <a:gd name="connsiteX39" fmla="*/ 8815 w 10000"/>
                <a:gd name="connsiteY39" fmla="*/ 4788 h 10000"/>
                <a:gd name="connsiteX40" fmla="*/ 8704 w 10000"/>
                <a:gd name="connsiteY40" fmla="*/ 5107 h 10000"/>
                <a:gd name="connsiteX41" fmla="*/ 9630 w 10000"/>
                <a:gd name="connsiteY41" fmla="*/ 5252 h 10000"/>
                <a:gd name="connsiteX42" fmla="*/ 10000 w 10000"/>
                <a:gd name="connsiteY42" fmla="*/ 5087 h 10000"/>
                <a:gd name="connsiteX43" fmla="*/ 9741 w 10000"/>
                <a:gd name="connsiteY43" fmla="*/ 4778 h 10000"/>
                <a:gd name="connsiteX44" fmla="*/ 9741 w 10000"/>
                <a:gd name="connsiteY44" fmla="*/ 3418 h 10000"/>
                <a:gd name="connsiteX45" fmla="*/ 8482 w 10000"/>
                <a:gd name="connsiteY45" fmla="*/ 2067 h 10000"/>
                <a:gd name="connsiteX46" fmla="*/ 6762 w 10000"/>
                <a:gd name="connsiteY46" fmla="*/ 1681 h 10000"/>
                <a:gd name="connsiteX47" fmla="*/ 5559 w 10000"/>
                <a:gd name="connsiteY47" fmla="*/ 1464 h 10000"/>
                <a:gd name="connsiteX48" fmla="*/ 5486 w 10000"/>
                <a:gd name="connsiteY48" fmla="*/ 1197 h 10000"/>
                <a:gd name="connsiteX0" fmla="*/ 5486 w 10000"/>
                <a:gd name="connsiteY0" fmla="*/ 1197 h 10000"/>
                <a:gd name="connsiteX1" fmla="*/ 5892 w 10000"/>
                <a:gd name="connsiteY1" fmla="*/ 955 h 10000"/>
                <a:gd name="connsiteX2" fmla="*/ 6281 w 10000"/>
                <a:gd name="connsiteY2" fmla="*/ 424 h 10000"/>
                <a:gd name="connsiteX3" fmla="*/ 5652 w 10000"/>
                <a:gd name="connsiteY3" fmla="*/ 83 h 10000"/>
                <a:gd name="connsiteX4" fmla="*/ 3727 w 10000"/>
                <a:gd name="connsiteY4" fmla="*/ 26 h 10000"/>
                <a:gd name="connsiteX5" fmla="*/ 3154 w 10000"/>
                <a:gd name="connsiteY5" fmla="*/ 429 h 10000"/>
                <a:gd name="connsiteX6" fmla="*/ 3542 w 10000"/>
                <a:gd name="connsiteY6" fmla="*/ 965 h 10000"/>
                <a:gd name="connsiteX7" fmla="*/ 3875 w 10000"/>
                <a:gd name="connsiteY7" fmla="*/ 1197 h 10000"/>
                <a:gd name="connsiteX8" fmla="*/ 3727 w 10000"/>
                <a:gd name="connsiteY8" fmla="*/ 1479 h 10000"/>
                <a:gd name="connsiteX9" fmla="*/ 2599 w 10000"/>
                <a:gd name="connsiteY9" fmla="*/ 1721 h 10000"/>
                <a:gd name="connsiteX10" fmla="*/ 896 w 10000"/>
                <a:gd name="connsiteY10" fmla="*/ 2128 h 10000"/>
                <a:gd name="connsiteX11" fmla="*/ 8 w 10000"/>
                <a:gd name="connsiteY11" fmla="*/ 3489 h 10000"/>
                <a:gd name="connsiteX12" fmla="*/ 415 w 10000"/>
                <a:gd name="connsiteY12" fmla="*/ 4695 h 10000"/>
                <a:gd name="connsiteX13" fmla="*/ 45 w 10000"/>
                <a:gd name="connsiteY13" fmla="*/ 5097 h 10000"/>
                <a:gd name="connsiteX14" fmla="*/ 712 w 10000"/>
                <a:gd name="connsiteY14" fmla="*/ 5201 h 10000"/>
                <a:gd name="connsiteX15" fmla="*/ 1267 w 10000"/>
                <a:gd name="connsiteY15" fmla="*/ 5025 h 10000"/>
                <a:gd name="connsiteX16" fmla="*/ 1304 w 10000"/>
                <a:gd name="connsiteY16" fmla="*/ 4757 h 10000"/>
                <a:gd name="connsiteX17" fmla="*/ 1340 w 10000"/>
                <a:gd name="connsiteY17" fmla="*/ 3531 h 10000"/>
                <a:gd name="connsiteX18" fmla="*/ 1767 w 10000"/>
                <a:gd name="connsiteY18" fmla="*/ 2706 h 10000"/>
                <a:gd name="connsiteX19" fmla="*/ 2432 w 10000"/>
                <a:gd name="connsiteY19" fmla="*/ 3370 h 10000"/>
                <a:gd name="connsiteX20" fmla="*/ 2377 w 10000"/>
                <a:gd name="connsiteY20" fmla="*/ 4148 h 10000"/>
                <a:gd name="connsiteX21" fmla="*/ 1785 w 10000"/>
                <a:gd name="connsiteY21" fmla="*/ 4880 h 10000"/>
                <a:gd name="connsiteX22" fmla="*/ 2189 w 10000"/>
                <a:gd name="connsiteY22" fmla="*/ 5384 h 10000"/>
                <a:gd name="connsiteX23" fmla="*/ 4837 w 10000"/>
                <a:gd name="connsiteY23" fmla="*/ 5283 h 10000"/>
                <a:gd name="connsiteX24" fmla="*/ 5596 w 10000"/>
                <a:gd name="connsiteY24" fmla="*/ 6411 h 10000"/>
                <a:gd name="connsiteX25" fmla="*/ 5596 w 10000"/>
                <a:gd name="connsiteY25" fmla="*/ 7695 h 10000"/>
                <a:gd name="connsiteX26" fmla="*/ 6262 w 10000"/>
                <a:gd name="connsiteY26" fmla="*/ 9303 h 10000"/>
                <a:gd name="connsiteX27" fmla="*/ 6151 w 10000"/>
                <a:gd name="connsiteY27" fmla="*/ 9736 h 10000"/>
                <a:gd name="connsiteX28" fmla="*/ 7372 w 10000"/>
                <a:gd name="connsiteY28" fmla="*/ 9998 h 10000"/>
                <a:gd name="connsiteX29" fmla="*/ 8039 w 10000"/>
                <a:gd name="connsiteY29" fmla="*/ 9683 h 10000"/>
                <a:gd name="connsiteX30" fmla="*/ 7649 w 10000"/>
                <a:gd name="connsiteY30" fmla="*/ 9261 h 10000"/>
                <a:gd name="connsiteX31" fmla="*/ 7872 w 10000"/>
                <a:gd name="connsiteY31" fmla="*/ 8127 h 10000"/>
                <a:gd name="connsiteX32" fmla="*/ 7539 w 10000"/>
                <a:gd name="connsiteY32" fmla="*/ 7323 h 10000"/>
                <a:gd name="connsiteX33" fmla="*/ 8279 w 10000"/>
                <a:gd name="connsiteY33" fmla="*/ 5793 h 10000"/>
                <a:gd name="connsiteX34" fmla="*/ 8334 w 10000"/>
                <a:gd name="connsiteY34" fmla="*/ 4989 h 10000"/>
                <a:gd name="connsiteX35" fmla="*/ 7539 w 10000"/>
                <a:gd name="connsiteY35" fmla="*/ 4226 h 10000"/>
                <a:gd name="connsiteX36" fmla="*/ 7372 w 10000"/>
                <a:gd name="connsiteY36" fmla="*/ 3345 h 10000"/>
                <a:gd name="connsiteX37" fmla="*/ 7872 w 10000"/>
                <a:gd name="connsiteY37" fmla="*/ 2743 h 10000"/>
                <a:gd name="connsiteX38" fmla="*/ 8445 w 10000"/>
                <a:gd name="connsiteY38" fmla="*/ 3665 h 10000"/>
                <a:gd name="connsiteX39" fmla="*/ 8815 w 10000"/>
                <a:gd name="connsiteY39" fmla="*/ 4788 h 10000"/>
                <a:gd name="connsiteX40" fmla="*/ 8704 w 10000"/>
                <a:gd name="connsiteY40" fmla="*/ 5107 h 10000"/>
                <a:gd name="connsiteX41" fmla="*/ 9630 w 10000"/>
                <a:gd name="connsiteY41" fmla="*/ 5252 h 10000"/>
                <a:gd name="connsiteX42" fmla="*/ 10000 w 10000"/>
                <a:gd name="connsiteY42" fmla="*/ 5087 h 10000"/>
                <a:gd name="connsiteX43" fmla="*/ 9741 w 10000"/>
                <a:gd name="connsiteY43" fmla="*/ 4778 h 10000"/>
                <a:gd name="connsiteX44" fmla="*/ 9741 w 10000"/>
                <a:gd name="connsiteY44" fmla="*/ 3418 h 10000"/>
                <a:gd name="connsiteX45" fmla="*/ 8482 w 10000"/>
                <a:gd name="connsiteY45" fmla="*/ 2067 h 10000"/>
                <a:gd name="connsiteX46" fmla="*/ 6762 w 10000"/>
                <a:gd name="connsiteY46" fmla="*/ 1681 h 10000"/>
                <a:gd name="connsiteX47" fmla="*/ 5559 w 10000"/>
                <a:gd name="connsiteY47" fmla="*/ 1464 h 10000"/>
                <a:gd name="connsiteX48" fmla="*/ 5486 w 10000"/>
                <a:gd name="connsiteY48" fmla="*/ 1197 h 10000"/>
                <a:gd name="connsiteX0" fmla="*/ 5486 w 10000"/>
                <a:gd name="connsiteY0" fmla="*/ 1197 h 9767"/>
                <a:gd name="connsiteX1" fmla="*/ 5892 w 10000"/>
                <a:gd name="connsiteY1" fmla="*/ 955 h 9767"/>
                <a:gd name="connsiteX2" fmla="*/ 6281 w 10000"/>
                <a:gd name="connsiteY2" fmla="*/ 424 h 9767"/>
                <a:gd name="connsiteX3" fmla="*/ 5652 w 10000"/>
                <a:gd name="connsiteY3" fmla="*/ 83 h 9767"/>
                <a:gd name="connsiteX4" fmla="*/ 3727 w 10000"/>
                <a:gd name="connsiteY4" fmla="*/ 26 h 9767"/>
                <a:gd name="connsiteX5" fmla="*/ 3154 w 10000"/>
                <a:gd name="connsiteY5" fmla="*/ 429 h 9767"/>
                <a:gd name="connsiteX6" fmla="*/ 3542 w 10000"/>
                <a:gd name="connsiteY6" fmla="*/ 965 h 9767"/>
                <a:gd name="connsiteX7" fmla="*/ 3875 w 10000"/>
                <a:gd name="connsiteY7" fmla="*/ 1197 h 9767"/>
                <a:gd name="connsiteX8" fmla="*/ 3727 w 10000"/>
                <a:gd name="connsiteY8" fmla="*/ 1479 h 9767"/>
                <a:gd name="connsiteX9" fmla="*/ 2599 w 10000"/>
                <a:gd name="connsiteY9" fmla="*/ 1721 h 9767"/>
                <a:gd name="connsiteX10" fmla="*/ 896 w 10000"/>
                <a:gd name="connsiteY10" fmla="*/ 2128 h 9767"/>
                <a:gd name="connsiteX11" fmla="*/ 8 w 10000"/>
                <a:gd name="connsiteY11" fmla="*/ 3489 h 9767"/>
                <a:gd name="connsiteX12" fmla="*/ 415 w 10000"/>
                <a:gd name="connsiteY12" fmla="*/ 4695 h 9767"/>
                <a:gd name="connsiteX13" fmla="*/ 45 w 10000"/>
                <a:gd name="connsiteY13" fmla="*/ 5097 h 9767"/>
                <a:gd name="connsiteX14" fmla="*/ 712 w 10000"/>
                <a:gd name="connsiteY14" fmla="*/ 5201 h 9767"/>
                <a:gd name="connsiteX15" fmla="*/ 1267 w 10000"/>
                <a:gd name="connsiteY15" fmla="*/ 5025 h 9767"/>
                <a:gd name="connsiteX16" fmla="*/ 1304 w 10000"/>
                <a:gd name="connsiteY16" fmla="*/ 4757 h 9767"/>
                <a:gd name="connsiteX17" fmla="*/ 1340 w 10000"/>
                <a:gd name="connsiteY17" fmla="*/ 3531 h 9767"/>
                <a:gd name="connsiteX18" fmla="*/ 1767 w 10000"/>
                <a:gd name="connsiteY18" fmla="*/ 2706 h 9767"/>
                <a:gd name="connsiteX19" fmla="*/ 2432 w 10000"/>
                <a:gd name="connsiteY19" fmla="*/ 3370 h 9767"/>
                <a:gd name="connsiteX20" fmla="*/ 2377 w 10000"/>
                <a:gd name="connsiteY20" fmla="*/ 4148 h 9767"/>
                <a:gd name="connsiteX21" fmla="*/ 1785 w 10000"/>
                <a:gd name="connsiteY21" fmla="*/ 4880 h 9767"/>
                <a:gd name="connsiteX22" fmla="*/ 2189 w 10000"/>
                <a:gd name="connsiteY22" fmla="*/ 5384 h 9767"/>
                <a:gd name="connsiteX23" fmla="*/ 4837 w 10000"/>
                <a:gd name="connsiteY23" fmla="*/ 5283 h 9767"/>
                <a:gd name="connsiteX24" fmla="*/ 5596 w 10000"/>
                <a:gd name="connsiteY24" fmla="*/ 6411 h 9767"/>
                <a:gd name="connsiteX25" fmla="*/ 5596 w 10000"/>
                <a:gd name="connsiteY25" fmla="*/ 7695 h 9767"/>
                <a:gd name="connsiteX26" fmla="*/ 6262 w 10000"/>
                <a:gd name="connsiteY26" fmla="*/ 9303 h 9767"/>
                <a:gd name="connsiteX27" fmla="*/ 6151 w 10000"/>
                <a:gd name="connsiteY27" fmla="*/ 9736 h 9767"/>
                <a:gd name="connsiteX28" fmla="*/ 8039 w 10000"/>
                <a:gd name="connsiteY28" fmla="*/ 9683 h 9767"/>
                <a:gd name="connsiteX29" fmla="*/ 7649 w 10000"/>
                <a:gd name="connsiteY29" fmla="*/ 9261 h 9767"/>
                <a:gd name="connsiteX30" fmla="*/ 7872 w 10000"/>
                <a:gd name="connsiteY30" fmla="*/ 8127 h 9767"/>
                <a:gd name="connsiteX31" fmla="*/ 7539 w 10000"/>
                <a:gd name="connsiteY31" fmla="*/ 7323 h 9767"/>
                <a:gd name="connsiteX32" fmla="*/ 8279 w 10000"/>
                <a:gd name="connsiteY32" fmla="*/ 5793 h 9767"/>
                <a:gd name="connsiteX33" fmla="*/ 8334 w 10000"/>
                <a:gd name="connsiteY33" fmla="*/ 4989 h 9767"/>
                <a:gd name="connsiteX34" fmla="*/ 7539 w 10000"/>
                <a:gd name="connsiteY34" fmla="*/ 4226 h 9767"/>
                <a:gd name="connsiteX35" fmla="*/ 7372 w 10000"/>
                <a:gd name="connsiteY35" fmla="*/ 3345 h 9767"/>
                <a:gd name="connsiteX36" fmla="*/ 7872 w 10000"/>
                <a:gd name="connsiteY36" fmla="*/ 2743 h 9767"/>
                <a:gd name="connsiteX37" fmla="*/ 8445 w 10000"/>
                <a:gd name="connsiteY37" fmla="*/ 3665 h 9767"/>
                <a:gd name="connsiteX38" fmla="*/ 8815 w 10000"/>
                <a:gd name="connsiteY38" fmla="*/ 4788 h 9767"/>
                <a:gd name="connsiteX39" fmla="*/ 8704 w 10000"/>
                <a:gd name="connsiteY39" fmla="*/ 5107 h 9767"/>
                <a:gd name="connsiteX40" fmla="*/ 9630 w 10000"/>
                <a:gd name="connsiteY40" fmla="*/ 5252 h 9767"/>
                <a:gd name="connsiteX41" fmla="*/ 10000 w 10000"/>
                <a:gd name="connsiteY41" fmla="*/ 5087 h 9767"/>
                <a:gd name="connsiteX42" fmla="*/ 9741 w 10000"/>
                <a:gd name="connsiteY42" fmla="*/ 4778 h 9767"/>
                <a:gd name="connsiteX43" fmla="*/ 9741 w 10000"/>
                <a:gd name="connsiteY43" fmla="*/ 3418 h 9767"/>
                <a:gd name="connsiteX44" fmla="*/ 8482 w 10000"/>
                <a:gd name="connsiteY44" fmla="*/ 2067 h 9767"/>
                <a:gd name="connsiteX45" fmla="*/ 6762 w 10000"/>
                <a:gd name="connsiteY45" fmla="*/ 1681 h 9767"/>
                <a:gd name="connsiteX46" fmla="*/ 5559 w 10000"/>
                <a:gd name="connsiteY46" fmla="*/ 1464 h 9767"/>
                <a:gd name="connsiteX47" fmla="*/ 5486 w 10000"/>
                <a:gd name="connsiteY47" fmla="*/ 1197 h 9767"/>
                <a:gd name="connsiteX0" fmla="*/ 5486 w 10000"/>
                <a:gd name="connsiteY0" fmla="*/ 1226 h 9968"/>
                <a:gd name="connsiteX1" fmla="*/ 5892 w 10000"/>
                <a:gd name="connsiteY1" fmla="*/ 978 h 9968"/>
                <a:gd name="connsiteX2" fmla="*/ 6281 w 10000"/>
                <a:gd name="connsiteY2" fmla="*/ 434 h 9968"/>
                <a:gd name="connsiteX3" fmla="*/ 5652 w 10000"/>
                <a:gd name="connsiteY3" fmla="*/ 85 h 9968"/>
                <a:gd name="connsiteX4" fmla="*/ 3727 w 10000"/>
                <a:gd name="connsiteY4" fmla="*/ 27 h 9968"/>
                <a:gd name="connsiteX5" fmla="*/ 3154 w 10000"/>
                <a:gd name="connsiteY5" fmla="*/ 439 h 9968"/>
                <a:gd name="connsiteX6" fmla="*/ 3542 w 10000"/>
                <a:gd name="connsiteY6" fmla="*/ 988 h 9968"/>
                <a:gd name="connsiteX7" fmla="*/ 3875 w 10000"/>
                <a:gd name="connsiteY7" fmla="*/ 1226 h 9968"/>
                <a:gd name="connsiteX8" fmla="*/ 3727 w 10000"/>
                <a:gd name="connsiteY8" fmla="*/ 1514 h 9968"/>
                <a:gd name="connsiteX9" fmla="*/ 2599 w 10000"/>
                <a:gd name="connsiteY9" fmla="*/ 1762 h 9968"/>
                <a:gd name="connsiteX10" fmla="*/ 896 w 10000"/>
                <a:gd name="connsiteY10" fmla="*/ 2179 h 9968"/>
                <a:gd name="connsiteX11" fmla="*/ 8 w 10000"/>
                <a:gd name="connsiteY11" fmla="*/ 3572 h 9968"/>
                <a:gd name="connsiteX12" fmla="*/ 415 w 10000"/>
                <a:gd name="connsiteY12" fmla="*/ 4807 h 9968"/>
                <a:gd name="connsiteX13" fmla="*/ 45 w 10000"/>
                <a:gd name="connsiteY13" fmla="*/ 5219 h 9968"/>
                <a:gd name="connsiteX14" fmla="*/ 712 w 10000"/>
                <a:gd name="connsiteY14" fmla="*/ 5325 h 9968"/>
                <a:gd name="connsiteX15" fmla="*/ 1267 w 10000"/>
                <a:gd name="connsiteY15" fmla="*/ 5145 h 9968"/>
                <a:gd name="connsiteX16" fmla="*/ 1304 w 10000"/>
                <a:gd name="connsiteY16" fmla="*/ 4870 h 9968"/>
                <a:gd name="connsiteX17" fmla="*/ 1340 w 10000"/>
                <a:gd name="connsiteY17" fmla="*/ 3615 h 9968"/>
                <a:gd name="connsiteX18" fmla="*/ 1767 w 10000"/>
                <a:gd name="connsiteY18" fmla="*/ 2771 h 9968"/>
                <a:gd name="connsiteX19" fmla="*/ 2432 w 10000"/>
                <a:gd name="connsiteY19" fmla="*/ 3450 h 9968"/>
                <a:gd name="connsiteX20" fmla="*/ 2377 w 10000"/>
                <a:gd name="connsiteY20" fmla="*/ 4247 h 9968"/>
                <a:gd name="connsiteX21" fmla="*/ 1785 w 10000"/>
                <a:gd name="connsiteY21" fmla="*/ 4996 h 9968"/>
                <a:gd name="connsiteX22" fmla="*/ 2189 w 10000"/>
                <a:gd name="connsiteY22" fmla="*/ 5512 h 9968"/>
                <a:gd name="connsiteX23" fmla="*/ 4837 w 10000"/>
                <a:gd name="connsiteY23" fmla="*/ 5409 h 9968"/>
                <a:gd name="connsiteX24" fmla="*/ 5596 w 10000"/>
                <a:gd name="connsiteY24" fmla="*/ 6564 h 9968"/>
                <a:gd name="connsiteX25" fmla="*/ 5596 w 10000"/>
                <a:gd name="connsiteY25" fmla="*/ 7879 h 9968"/>
                <a:gd name="connsiteX26" fmla="*/ 6262 w 10000"/>
                <a:gd name="connsiteY26" fmla="*/ 9525 h 9968"/>
                <a:gd name="connsiteX27" fmla="*/ 6151 w 10000"/>
                <a:gd name="connsiteY27" fmla="*/ 9968 h 9968"/>
                <a:gd name="connsiteX28" fmla="*/ 7649 w 10000"/>
                <a:gd name="connsiteY28" fmla="*/ 9482 h 9968"/>
                <a:gd name="connsiteX29" fmla="*/ 7872 w 10000"/>
                <a:gd name="connsiteY29" fmla="*/ 8321 h 9968"/>
                <a:gd name="connsiteX30" fmla="*/ 7539 w 10000"/>
                <a:gd name="connsiteY30" fmla="*/ 7498 h 9968"/>
                <a:gd name="connsiteX31" fmla="*/ 8279 w 10000"/>
                <a:gd name="connsiteY31" fmla="*/ 5931 h 9968"/>
                <a:gd name="connsiteX32" fmla="*/ 8334 w 10000"/>
                <a:gd name="connsiteY32" fmla="*/ 5108 h 9968"/>
                <a:gd name="connsiteX33" fmla="*/ 7539 w 10000"/>
                <a:gd name="connsiteY33" fmla="*/ 4327 h 9968"/>
                <a:gd name="connsiteX34" fmla="*/ 7372 w 10000"/>
                <a:gd name="connsiteY34" fmla="*/ 3425 h 9968"/>
                <a:gd name="connsiteX35" fmla="*/ 7872 w 10000"/>
                <a:gd name="connsiteY35" fmla="*/ 2808 h 9968"/>
                <a:gd name="connsiteX36" fmla="*/ 8445 w 10000"/>
                <a:gd name="connsiteY36" fmla="*/ 3752 h 9968"/>
                <a:gd name="connsiteX37" fmla="*/ 8815 w 10000"/>
                <a:gd name="connsiteY37" fmla="*/ 4902 h 9968"/>
                <a:gd name="connsiteX38" fmla="*/ 8704 w 10000"/>
                <a:gd name="connsiteY38" fmla="*/ 5229 h 9968"/>
                <a:gd name="connsiteX39" fmla="*/ 9630 w 10000"/>
                <a:gd name="connsiteY39" fmla="*/ 5377 h 9968"/>
                <a:gd name="connsiteX40" fmla="*/ 10000 w 10000"/>
                <a:gd name="connsiteY40" fmla="*/ 5208 h 9968"/>
                <a:gd name="connsiteX41" fmla="*/ 9741 w 10000"/>
                <a:gd name="connsiteY41" fmla="*/ 4892 h 9968"/>
                <a:gd name="connsiteX42" fmla="*/ 9741 w 10000"/>
                <a:gd name="connsiteY42" fmla="*/ 3500 h 9968"/>
                <a:gd name="connsiteX43" fmla="*/ 8482 w 10000"/>
                <a:gd name="connsiteY43" fmla="*/ 2116 h 9968"/>
                <a:gd name="connsiteX44" fmla="*/ 6762 w 10000"/>
                <a:gd name="connsiteY44" fmla="*/ 1721 h 9968"/>
                <a:gd name="connsiteX45" fmla="*/ 5559 w 10000"/>
                <a:gd name="connsiteY45" fmla="*/ 1499 h 9968"/>
                <a:gd name="connsiteX46" fmla="*/ 5486 w 10000"/>
                <a:gd name="connsiteY46" fmla="*/ 1226 h 9968"/>
                <a:gd name="connsiteX0" fmla="*/ 5486 w 10000"/>
                <a:gd name="connsiteY0" fmla="*/ 1230 h 9714"/>
                <a:gd name="connsiteX1" fmla="*/ 5892 w 10000"/>
                <a:gd name="connsiteY1" fmla="*/ 981 h 9714"/>
                <a:gd name="connsiteX2" fmla="*/ 6281 w 10000"/>
                <a:gd name="connsiteY2" fmla="*/ 435 h 9714"/>
                <a:gd name="connsiteX3" fmla="*/ 5652 w 10000"/>
                <a:gd name="connsiteY3" fmla="*/ 85 h 9714"/>
                <a:gd name="connsiteX4" fmla="*/ 3727 w 10000"/>
                <a:gd name="connsiteY4" fmla="*/ 27 h 9714"/>
                <a:gd name="connsiteX5" fmla="*/ 3154 w 10000"/>
                <a:gd name="connsiteY5" fmla="*/ 440 h 9714"/>
                <a:gd name="connsiteX6" fmla="*/ 3542 w 10000"/>
                <a:gd name="connsiteY6" fmla="*/ 991 h 9714"/>
                <a:gd name="connsiteX7" fmla="*/ 3875 w 10000"/>
                <a:gd name="connsiteY7" fmla="*/ 1230 h 9714"/>
                <a:gd name="connsiteX8" fmla="*/ 3727 w 10000"/>
                <a:gd name="connsiteY8" fmla="*/ 1519 h 9714"/>
                <a:gd name="connsiteX9" fmla="*/ 2599 w 10000"/>
                <a:gd name="connsiteY9" fmla="*/ 1768 h 9714"/>
                <a:gd name="connsiteX10" fmla="*/ 896 w 10000"/>
                <a:gd name="connsiteY10" fmla="*/ 2186 h 9714"/>
                <a:gd name="connsiteX11" fmla="*/ 8 w 10000"/>
                <a:gd name="connsiteY11" fmla="*/ 3583 h 9714"/>
                <a:gd name="connsiteX12" fmla="*/ 415 w 10000"/>
                <a:gd name="connsiteY12" fmla="*/ 4822 h 9714"/>
                <a:gd name="connsiteX13" fmla="*/ 45 w 10000"/>
                <a:gd name="connsiteY13" fmla="*/ 5236 h 9714"/>
                <a:gd name="connsiteX14" fmla="*/ 712 w 10000"/>
                <a:gd name="connsiteY14" fmla="*/ 5342 h 9714"/>
                <a:gd name="connsiteX15" fmla="*/ 1267 w 10000"/>
                <a:gd name="connsiteY15" fmla="*/ 5162 h 9714"/>
                <a:gd name="connsiteX16" fmla="*/ 1304 w 10000"/>
                <a:gd name="connsiteY16" fmla="*/ 4886 h 9714"/>
                <a:gd name="connsiteX17" fmla="*/ 1340 w 10000"/>
                <a:gd name="connsiteY17" fmla="*/ 3627 h 9714"/>
                <a:gd name="connsiteX18" fmla="*/ 1767 w 10000"/>
                <a:gd name="connsiteY18" fmla="*/ 2780 h 9714"/>
                <a:gd name="connsiteX19" fmla="*/ 2432 w 10000"/>
                <a:gd name="connsiteY19" fmla="*/ 3461 h 9714"/>
                <a:gd name="connsiteX20" fmla="*/ 2377 w 10000"/>
                <a:gd name="connsiteY20" fmla="*/ 4261 h 9714"/>
                <a:gd name="connsiteX21" fmla="*/ 1785 w 10000"/>
                <a:gd name="connsiteY21" fmla="*/ 5012 h 9714"/>
                <a:gd name="connsiteX22" fmla="*/ 2189 w 10000"/>
                <a:gd name="connsiteY22" fmla="*/ 5530 h 9714"/>
                <a:gd name="connsiteX23" fmla="*/ 4837 w 10000"/>
                <a:gd name="connsiteY23" fmla="*/ 5426 h 9714"/>
                <a:gd name="connsiteX24" fmla="*/ 5596 w 10000"/>
                <a:gd name="connsiteY24" fmla="*/ 6585 h 9714"/>
                <a:gd name="connsiteX25" fmla="*/ 5596 w 10000"/>
                <a:gd name="connsiteY25" fmla="*/ 7904 h 9714"/>
                <a:gd name="connsiteX26" fmla="*/ 6262 w 10000"/>
                <a:gd name="connsiteY26" fmla="*/ 9556 h 9714"/>
                <a:gd name="connsiteX27" fmla="*/ 7649 w 10000"/>
                <a:gd name="connsiteY27" fmla="*/ 9512 h 9714"/>
                <a:gd name="connsiteX28" fmla="*/ 7872 w 10000"/>
                <a:gd name="connsiteY28" fmla="*/ 8348 h 9714"/>
                <a:gd name="connsiteX29" fmla="*/ 7539 w 10000"/>
                <a:gd name="connsiteY29" fmla="*/ 7522 h 9714"/>
                <a:gd name="connsiteX30" fmla="*/ 8279 w 10000"/>
                <a:gd name="connsiteY30" fmla="*/ 5950 h 9714"/>
                <a:gd name="connsiteX31" fmla="*/ 8334 w 10000"/>
                <a:gd name="connsiteY31" fmla="*/ 5124 h 9714"/>
                <a:gd name="connsiteX32" fmla="*/ 7539 w 10000"/>
                <a:gd name="connsiteY32" fmla="*/ 4341 h 9714"/>
                <a:gd name="connsiteX33" fmla="*/ 7372 w 10000"/>
                <a:gd name="connsiteY33" fmla="*/ 3436 h 9714"/>
                <a:gd name="connsiteX34" fmla="*/ 7872 w 10000"/>
                <a:gd name="connsiteY34" fmla="*/ 2817 h 9714"/>
                <a:gd name="connsiteX35" fmla="*/ 8445 w 10000"/>
                <a:gd name="connsiteY35" fmla="*/ 3764 h 9714"/>
                <a:gd name="connsiteX36" fmla="*/ 8815 w 10000"/>
                <a:gd name="connsiteY36" fmla="*/ 4918 h 9714"/>
                <a:gd name="connsiteX37" fmla="*/ 8704 w 10000"/>
                <a:gd name="connsiteY37" fmla="*/ 5246 h 9714"/>
                <a:gd name="connsiteX38" fmla="*/ 9630 w 10000"/>
                <a:gd name="connsiteY38" fmla="*/ 5394 h 9714"/>
                <a:gd name="connsiteX39" fmla="*/ 10000 w 10000"/>
                <a:gd name="connsiteY39" fmla="*/ 5225 h 9714"/>
                <a:gd name="connsiteX40" fmla="*/ 9741 w 10000"/>
                <a:gd name="connsiteY40" fmla="*/ 4908 h 9714"/>
                <a:gd name="connsiteX41" fmla="*/ 9741 w 10000"/>
                <a:gd name="connsiteY41" fmla="*/ 3511 h 9714"/>
                <a:gd name="connsiteX42" fmla="*/ 8482 w 10000"/>
                <a:gd name="connsiteY42" fmla="*/ 2123 h 9714"/>
                <a:gd name="connsiteX43" fmla="*/ 6762 w 10000"/>
                <a:gd name="connsiteY43" fmla="*/ 1727 h 9714"/>
                <a:gd name="connsiteX44" fmla="*/ 5559 w 10000"/>
                <a:gd name="connsiteY44" fmla="*/ 1504 h 9714"/>
                <a:gd name="connsiteX45" fmla="*/ 5486 w 10000"/>
                <a:gd name="connsiteY45" fmla="*/ 1230 h 9714"/>
                <a:gd name="connsiteX0" fmla="*/ 5486 w 10000"/>
                <a:gd name="connsiteY0" fmla="*/ 1266 h 9792"/>
                <a:gd name="connsiteX1" fmla="*/ 5892 w 10000"/>
                <a:gd name="connsiteY1" fmla="*/ 1010 h 9792"/>
                <a:gd name="connsiteX2" fmla="*/ 6281 w 10000"/>
                <a:gd name="connsiteY2" fmla="*/ 448 h 9792"/>
                <a:gd name="connsiteX3" fmla="*/ 5652 w 10000"/>
                <a:gd name="connsiteY3" fmla="*/ 88 h 9792"/>
                <a:gd name="connsiteX4" fmla="*/ 3727 w 10000"/>
                <a:gd name="connsiteY4" fmla="*/ 28 h 9792"/>
                <a:gd name="connsiteX5" fmla="*/ 3154 w 10000"/>
                <a:gd name="connsiteY5" fmla="*/ 453 h 9792"/>
                <a:gd name="connsiteX6" fmla="*/ 3542 w 10000"/>
                <a:gd name="connsiteY6" fmla="*/ 1020 h 9792"/>
                <a:gd name="connsiteX7" fmla="*/ 3875 w 10000"/>
                <a:gd name="connsiteY7" fmla="*/ 1266 h 9792"/>
                <a:gd name="connsiteX8" fmla="*/ 3727 w 10000"/>
                <a:gd name="connsiteY8" fmla="*/ 1564 h 9792"/>
                <a:gd name="connsiteX9" fmla="*/ 2599 w 10000"/>
                <a:gd name="connsiteY9" fmla="*/ 1820 h 9792"/>
                <a:gd name="connsiteX10" fmla="*/ 896 w 10000"/>
                <a:gd name="connsiteY10" fmla="*/ 2250 h 9792"/>
                <a:gd name="connsiteX11" fmla="*/ 8 w 10000"/>
                <a:gd name="connsiteY11" fmla="*/ 3688 h 9792"/>
                <a:gd name="connsiteX12" fmla="*/ 415 w 10000"/>
                <a:gd name="connsiteY12" fmla="*/ 4964 h 9792"/>
                <a:gd name="connsiteX13" fmla="*/ 45 w 10000"/>
                <a:gd name="connsiteY13" fmla="*/ 5390 h 9792"/>
                <a:gd name="connsiteX14" fmla="*/ 712 w 10000"/>
                <a:gd name="connsiteY14" fmla="*/ 5499 h 9792"/>
                <a:gd name="connsiteX15" fmla="*/ 1267 w 10000"/>
                <a:gd name="connsiteY15" fmla="*/ 5314 h 9792"/>
                <a:gd name="connsiteX16" fmla="*/ 1304 w 10000"/>
                <a:gd name="connsiteY16" fmla="*/ 5030 h 9792"/>
                <a:gd name="connsiteX17" fmla="*/ 1340 w 10000"/>
                <a:gd name="connsiteY17" fmla="*/ 3734 h 9792"/>
                <a:gd name="connsiteX18" fmla="*/ 1767 w 10000"/>
                <a:gd name="connsiteY18" fmla="*/ 2862 h 9792"/>
                <a:gd name="connsiteX19" fmla="*/ 2432 w 10000"/>
                <a:gd name="connsiteY19" fmla="*/ 3563 h 9792"/>
                <a:gd name="connsiteX20" fmla="*/ 2377 w 10000"/>
                <a:gd name="connsiteY20" fmla="*/ 4386 h 9792"/>
                <a:gd name="connsiteX21" fmla="*/ 1785 w 10000"/>
                <a:gd name="connsiteY21" fmla="*/ 5160 h 9792"/>
                <a:gd name="connsiteX22" fmla="*/ 2189 w 10000"/>
                <a:gd name="connsiteY22" fmla="*/ 5693 h 9792"/>
                <a:gd name="connsiteX23" fmla="*/ 4837 w 10000"/>
                <a:gd name="connsiteY23" fmla="*/ 5586 h 9792"/>
                <a:gd name="connsiteX24" fmla="*/ 5596 w 10000"/>
                <a:gd name="connsiteY24" fmla="*/ 6779 h 9792"/>
                <a:gd name="connsiteX25" fmla="*/ 5596 w 10000"/>
                <a:gd name="connsiteY25" fmla="*/ 8137 h 9792"/>
                <a:gd name="connsiteX26" fmla="*/ 7649 w 10000"/>
                <a:gd name="connsiteY26" fmla="*/ 9792 h 9792"/>
                <a:gd name="connsiteX27" fmla="*/ 7872 w 10000"/>
                <a:gd name="connsiteY27" fmla="*/ 8594 h 9792"/>
                <a:gd name="connsiteX28" fmla="*/ 7539 w 10000"/>
                <a:gd name="connsiteY28" fmla="*/ 7743 h 9792"/>
                <a:gd name="connsiteX29" fmla="*/ 8279 w 10000"/>
                <a:gd name="connsiteY29" fmla="*/ 6125 h 9792"/>
                <a:gd name="connsiteX30" fmla="*/ 8334 w 10000"/>
                <a:gd name="connsiteY30" fmla="*/ 5275 h 9792"/>
                <a:gd name="connsiteX31" fmla="*/ 7539 w 10000"/>
                <a:gd name="connsiteY31" fmla="*/ 4469 h 9792"/>
                <a:gd name="connsiteX32" fmla="*/ 7372 w 10000"/>
                <a:gd name="connsiteY32" fmla="*/ 3537 h 9792"/>
                <a:gd name="connsiteX33" fmla="*/ 7872 w 10000"/>
                <a:gd name="connsiteY33" fmla="*/ 2900 h 9792"/>
                <a:gd name="connsiteX34" fmla="*/ 8445 w 10000"/>
                <a:gd name="connsiteY34" fmla="*/ 3875 h 9792"/>
                <a:gd name="connsiteX35" fmla="*/ 8815 w 10000"/>
                <a:gd name="connsiteY35" fmla="*/ 5063 h 9792"/>
                <a:gd name="connsiteX36" fmla="*/ 8704 w 10000"/>
                <a:gd name="connsiteY36" fmla="*/ 5400 h 9792"/>
                <a:gd name="connsiteX37" fmla="*/ 9630 w 10000"/>
                <a:gd name="connsiteY37" fmla="*/ 5553 h 9792"/>
                <a:gd name="connsiteX38" fmla="*/ 10000 w 10000"/>
                <a:gd name="connsiteY38" fmla="*/ 5379 h 9792"/>
                <a:gd name="connsiteX39" fmla="*/ 9741 w 10000"/>
                <a:gd name="connsiteY39" fmla="*/ 5053 h 9792"/>
                <a:gd name="connsiteX40" fmla="*/ 9741 w 10000"/>
                <a:gd name="connsiteY40" fmla="*/ 3614 h 9792"/>
                <a:gd name="connsiteX41" fmla="*/ 8482 w 10000"/>
                <a:gd name="connsiteY41" fmla="*/ 2186 h 9792"/>
                <a:gd name="connsiteX42" fmla="*/ 6762 w 10000"/>
                <a:gd name="connsiteY42" fmla="*/ 1778 h 9792"/>
                <a:gd name="connsiteX43" fmla="*/ 5559 w 10000"/>
                <a:gd name="connsiteY43" fmla="*/ 1548 h 9792"/>
                <a:gd name="connsiteX44" fmla="*/ 5486 w 10000"/>
                <a:gd name="connsiteY44" fmla="*/ 1266 h 9792"/>
                <a:gd name="connsiteX0" fmla="*/ 5486 w 10000"/>
                <a:gd name="connsiteY0" fmla="*/ 1293 h 8788"/>
                <a:gd name="connsiteX1" fmla="*/ 5892 w 10000"/>
                <a:gd name="connsiteY1" fmla="*/ 1031 h 8788"/>
                <a:gd name="connsiteX2" fmla="*/ 6281 w 10000"/>
                <a:gd name="connsiteY2" fmla="*/ 458 h 8788"/>
                <a:gd name="connsiteX3" fmla="*/ 5652 w 10000"/>
                <a:gd name="connsiteY3" fmla="*/ 90 h 8788"/>
                <a:gd name="connsiteX4" fmla="*/ 3727 w 10000"/>
                <a:gd name="connsiteY4" fmla="*/ 29 h 8788"/>
                <a:gd name="connsiteX5" fmla="*/ 3154 w 10000"/>
                <a:gd name="connsiteY5" fmla="*/ 463 h 8788"/>
                <a:gd name="connsiteX6" fmla="*/ 3542 w 10000"/>
                <a:gd name="connsiteY6" fmla="*/ 1042 h 8788"/>
                <a:gd name="connsiteX7" fmla="*/ 3875 w 10000"/>
                <a:gd name="connsiteY7" fmla="*/ 1293 h 8788"/>
                <a:gd name="connsiteX8" fmla="*/ 3727 w 10000"/>
                <a:gd name="connsiteY8" fmla="*/ 1597 h 8788"/>
                <a:gd name="connsiteX9" fmla="*/ 2599 w 10000"/>
                <a:gd name="connsiteY9" fmla="*/ 1859 h 8788"/>
                <a:gd name="connsiteX10" fmla="*/ 896 w 10000"/>
                <a:gd name="connsiteY10" fmla="*/ 2298 h 8788"/>
                <a:gd name="connsiteX11" fmla="*/ 8 w 10000"/>
                <a:gd name="connsiteY11" fmla="*/ 3766 h 8788"/>
                <a:gd name="connsiteX12" fmla="*/ 415 w 10000"/>
                <a:gd name="connsiteY12" fmla="*/ 5069 h 8788"/>
                <a:gd name="connsiteX13" fmla="*/ 45 w 10000"/>
                <a:gd name="connsiteY13" fmla="*/ 5504 h 8788"/>
                <a:gd name="connsiteX14" fmla="*/ 712 w 10000"/>
                <a:gd name="connsiteY14" fmla="*/ 5616 h 8788"/>
                <a:gd name="connsiteX15" fmla="*/ 1267 w 10000"/>
                <a:gd name="connsiteY15" fmla="*/ 5427 h 8788"/>
                <a:gd name="connsiteX16" fmla="*/ 1304 w 10000"/>
                <a:gd name="connsiteY16" fmla="*/ 5137 h 8788"/>
                <a:gd name="connsiteX17" fmla="*/ 1340 w 10000"/>
                <a:gd name="connsiteY17" fmla="*/ 3813 h 8788"/>
                <a:gd name="connsiteX18" fmla="*/ 1767 w 10000"/>
                <a:gd name="connsiteY18" fmla="*/ 2923 h 8788"/>
                <a:gd name="connsiteX19" fmla="*/ 2432 w 10000"/>
                <a:gd name="connsiteY19" fmla="*/ 3639 h 8788"/>
                <a:gd name="connsiteX20" fmla="*/ 2377 w 10000"/>
                <a:gd name="connsiteY20" fmla="*/ 4479 h 8788"/>
                <a:gd name="connsiteX21" fmla="*/ 1785 w 10000"/>
                <a:gd name="connsiteY21" fmla="*/ 5270 h 8788"/>
                <a:gd name="connsiteX22" fmla="*/ 2189 w 10000"/>
                <a:gd name="connsiteY22" fmla="*/ 5814 h 8788"/>
                <a:gd name="connsiteX23" fmla="*/ 4837 w 10000"/>
                <a:gd name="connsiteY23" fmla="*/ 5705 h 8788"/>
                <a:gd name="connsiteX24" fmla="*/ 5596 w 10000"/>
                <a:gd name="connsiteY24" fmla="*/ 6923 h 8788"/>
                <a:gd name="connsiteX25" fmla="*/ 5596 w 10000"/>
                <a:gd name="connsiteY25" fmla="*/ 8310 h 8788"/>
                <a:gd name="connsiteX26" fmla="*/ 7872 w 10000"/>
                <a:gd name="connsiteY26" fmla="*/ 8777 h 8788"/>
                <a:gd name="connsiteX27" fmla="*/ 7539 w 10000"/>
                <a:gd name="connsiteY27" fmla="*/ 7907 h 8788"/>
                <a:gd name="connsiteX28" fmla="*/ 8279 w 10000"/>
                <a:gd name="connsiteY28" fmla="*/ 6255 h 8788"/>
                <a:gd name="connsiteX29" fmla="*/ 8334 w 10000"/>
                <a:gd name="connsiteY29" fmla="*/ 5387 h 8788"/>
                <a:gd name="connsiteX30" fmla="*/ 7539 w 10000"/>
                <a:gd name="connsiteY30" fmla="*/ 4564 h 8788"/>
                <a:gd name="connsiteX31" fmla="*/ 7372 w 10000"/>
                <a:gd name="connsiteY31" fmla="*/ 3612 h 8788"/>
                <a:gd name="connsiteX32" fmla="*/ 7872 w 10000"/>
                <a:gd name="connsiteY32" fmla="*/ 2962 h 8788"/>
                <a:gd name="connsiteX33" fmla="*/ 8445 w 10000"/>
                <a:gd name="connsiteY33" fmla="*/ 3957 h 8788"/>
                <a:gd name="connsiteX34" fmla="*/ 8815 w 10000"/>
                <a:gd name="connsiteY34" fmla="*/ 5171 h 8788"/>
                <a:gd name="connsiteX35" fmla="*/ 8704 w 10000"/>
                <a:gd name="connsiteY35" fmla="*/ 5515 h 8788"/>
                <a:gd name="connsiteX36" fmla="*/ 9630 w 10000"/>
                <a:gd name="connsiteY36" fmla="*/ 5671 h 8788"/>
                <a:gd name="connsiteX37" fmla="*/ 10000 w 10000"/>
                <a:gd name="connsiteY37" fmla="*/ 5493 h 8788"/>
                <a:gd name="connsiteX38" fmla="*/ 9741 w 10000"/>
                <a:gd name="connsiteY38" fmla="*/ 5160 h 8788"/>
                <a:gd name="connsiteX39" fmla="*/ 9741 w 10000"/>
                <a:gd name="connsiteY39" fmla="*/ 3691 h 8788"/>
                <a:gd name="connsiteX40" fmla="*/ 8482 w 10000"/>
                <a:gd name="connsiteY40" fmla="*/ 2232 h 8788"/>
                <a:gd name="connsiteX41" fmla="*/ 6762 w 10000"/>
                <a:gd name="connsiteY41" fmla="*/ 1816 h 8788"/>
                <a:gd name="connsiteX42" fmla="*/ 5559 w 10000"/>
                <a:gd name="connsiteY42" fmla="*/ 1581 h 8788"/>
                <a:gd name="connsiteX43" fmla="*/ 5486 w 10000"/>
                <a:gd name="connsiteY43" fmla="*/ 1293 h 8788"/>
                <a:gd name="connsiteX0" fmla="*/ 5486 w 10000"/>
                <a:gd name="connsiteY0" fmla="*/ 1471 h 9518"/>
                <a:gd name="connsiteX1" fmla="*/ 5892 w 10000"/>
                <a:gd name="connsiteY1" fmla="*/ 1173 h 9518"/>
                <a:gd name="connsiteX2" fmla="*/ 6281 w 10000"/>
                <a:gd name="connsiteY2" fmla="*/ 521 h 9518"/>
                <a:gd name="connsiteX3" fmla="*/ 5652 w 10000"/>
                <a:gd name="connsiteY3" fmla="*/ 102 h 9518"/>
                <a:gd name="connsiteX4" fmla="*/ 3727 w 10000"/>
                <a:gd name="connsiteY4" fmla="*/ 33 h 9518"/>
                <a:gd name="connsiteX5" fmla="*/ 3154 w 10000"/>
                <a:gd name="connsiteY5" fmla="*/ 527 h 9518"/>
                <a:gd name="connsiteX6" fmla="*/ 3542 w 10000"/>
                <a:gd name="connsiteY6" fmla="*/ 1186 h 9518"/>
                <a:gd name="connsiteX7" fmla="*/ 3875 w 10000"/>
                <a:gd name="connsiteY7" fmla="*/ 1471 h 9518"/>
                <a:gd name="connsiteX8" fmla="*/ 3727 w 10000"/>
                <a:gd name="connsiteY8" fmla="*/ 1817 h 9518"/>
                <a:gd name="connsiteX9" fmla="*/ 2599 w 10000"/>
                <a:gd name="connsiteY9" fmla="*/ 2115 h 9518"/>
                <a:gd name="connsiteX10" fmla="*/ 896 w 10000"/>
                <a:gd name="connsiteY10" fmla="*/ 2615 h 9518"/>
                <a:gd name="connsiteX11" fmla="*/ 8 w 10000"/>
                <a:gd name="connsiteY11" fmla="*/ 4285 h 9518"/>
                <a:gd name="connsiteX12" fmla="*/ 415 w 10000"/>
                <a:gd name="connsiteY12" fmla="*/ 5768 h 9518"/>
                <a:gd name="connsiteX13" fmla="*/ 45 w 10000"/>
                <a:gd name="connsiteY13" fmla="*/ 6263 h 9518"/>
                <a:gd name="connsiteX14" fmla="*/ 712 w 10000"/>
                <a:gd name="connsiteY14" fmla="*/ 6391 h 9518"/>
                <a:gd name="connsiteX15" fmla="*/ 1267 w 10000"/>
                <a:gd name="connsiteY15" fmla="*/ 6175 h 9518"/>
                <a:gd name="connsiteX16" fmla="*/ 1304 w 10000"/>
                <a:gd name="connsiteY16" fmla="*/ 5845 h 9518"/>
                <a:gd name="connsiteX17" fmla="*/ 1340 w 10000"/>
                <a:gd name="connsiteY17" fmla="*/ 4339 h 9518"/>
                <a:gd name="connsiteX18" fmla="*/ 1767 w 10000"/>
                <a:gd name="connsiteY18" fmla="*/ 3326 h 9518"/>
                <a:gd name="connsiteX19" fmla="*/ 2432 w 10000"/>
                <a:gd name="connsiteY19" fmla="*/ 4141 h 9518"/>
                <a:gd name="connsiteX20" fmla="*/ 2377 w 10000"/>
                <a:gd name="connsiteY20" fmla="*/ 5097 h 9518"/>
                <a:gd name="connsiteX21" fmla="*/ 1785 w 10000"/>
                <a:gd name="connsiteY21" fmla="*/ 5997 h 9518"/>
                <a:gd name="connsiteX22" fmla="*/ 2189 w 10000"/>
                <a:gd name="connsiteY22" fmla="*/ 6616 h 9518"/>
                <a:gd name="connsiteX23" fmla="*/ 4837 w 10000"/>
                <a:gd name="connsiteY23" fmla="*/ 6492 h 9518"/>
                <a:gd name="connsiteX24" fmla="*/ 5596 w 10000"/>
                <a:gd name="connsiteY24" fmla="*/ 7878 h 9518"/>
                <a:gd name="connsiteX25" fmla="*/ 5596 w 10000"/>
                <a:gd name="connsiteY25" fmla="*/ 9456 h 9518"/>
                <a:gd name="connsiteX26" fmla="*/ 7539 w 10000"/>
                <a:gd name="connsiteY26" fmla="*/ 8997 h 9518"/>
                <a:gd name="connsiteX27" fmla="*/ 8279 w 10000"/>
                <a:gd name="connsiteY27" fmla="*/ 7118 h 9518"/>
                <a:gd name="connsiteX28" fmla="*/ 8334 w 10000"/>
                <a:gd name="connsiteY28" fmla="*/ 6130 h 9518"/>
                <a:gd name="connsiteX29" fmla="*/ 7539 w 10000"/>
                <a:gd name="connsiteY29" fmla="*/ 5193 h 9518"/>
                <a:gd name="connsiteX30" fmla="*/ 7372 w 10000"/>
                <a:gd name="connsiteY30" fmla="*/ 4110 h 9518"/>
                <a:gd name="connsiteX31" fmla="*/ 7872 w 10000"/>
                <a:gd name="connsiteY31" fmla="*/ 3371 h 9518"/>
                <a:gd name="connsiteX32" fmla="*/ 8445 w 10000"/>
                <a:gd name="connsiteY32" fmla="*/ 4503 h 9518"/>
                <a:gd name="connsiteX33" fmla="*/ 8815 w 10000"/>
                <a:gd name="connsiteY33" fmla="*/ 5884 h 9518"/>
                <a:gd name="connsiteX34" fmla="*/ 8704 w 10000"/>
                <a:gd name="connsiteY34" fmla="*/ 6276 h 9518"/>
                <a:gd name="connsiteX35" fmla="*/ 9630 w 10000"/>
                <a:gd name="connsiteY35" fmla="*/ 6453 h 9518"/>
                <a:gd name="connsiteX36" fmla="*/ 10000 w 10000"/>
                <a:gd name="connsiteY36" fmla="*/ 6251 h 9518"/>
                <a:gd name="connsiteX37" fmla="*/ 9741 w 10000"/>
                <a:gd name="connsiteY37" fmla="*/ 5872 h 9518"/>
                <a:gd name="connsiteX38" fmla="*/ 9741 w 10000"/>
                <a:gd name="connsiteY38" fmla="*/ 4200 h 9518"/>
                <a:gd name="connsiteX39" fmla="*/ 8482 w 10000"/>
                <a:gd name="connsiteY39" fmla="*/ 2540 h 9518"/>
                <a:gd name="connsiteX40" fmla="*/ 6762 w 10000"/>
                <a:gd name="connsiteY40" fmla="*/ 2066 h 9518"/>
                <a:gd name="connsiteX41" fmla="*/ 5559 w 10000"/>
                <a:gd name="connsiteY41" fmla="*/ 1799 h 9518"/>
                <a:gd name="connsiteX42" fmla="*/ 5486 w 10000"/>
                <a:gd name="connsiteY42" fmla="*/ 1471 h 9518"/>
                <a:gd name="connsiteX0" fmla="*/ 5486 w 10000"/>
                <a:gd name="connsiteY0" fmla="*/ 1545 h 9935"/>
                <a:gd name="connsiteX1" fmla="*/ 5892 w 10000"/>
                <a:gd name="connsiteY1" fmla="*/ 1232 h 9935"/>
                <a:gd name="connsiteX2" fmla="*/ 6281 w 10000"/>
                <a:gd name="connsiteY2" fmla="*/ 547 h 9935"/>
                <a:gd name="connsiteX3" fmla="*/ 5652 w 10000"/>
                <a:gd name="connsiteY3" fmla="*/ 107 h 9935"/>
                <a:gd name="connsiteX4" fmla="*/ 3727 w 10000"/>
                <a:gd name="connsiteY4" fmla="*/ 35 h 9935"/>
                <a:gd name="connsiteX5" fmla="*/ 3154 w 10000"/>
                <a:gd name="connsiteY5" fmla="*/ 554 h 9935"/>
                <a:gd name="connsiteX6" fmla="*/ 3542 w 10000"/>
                <a:gd name="connsiteY6" fmla="*/ 1246 h 9935"/>
                <a:gd name="connsiteX7" fmla="*/ 3875 w 10000"/>
                <a:gd name="connsiteY7" fmla="*/ 1545 h 9935"/>
                <a:gd name="connsiteX8" fmla="*/ 3727 w 10000"/>
                <a:gd name="connsiteY8" fmla="*/ 1909 h 9935"/>
                <a:gd name="connsiteX9" fmla="*/ 2599 w 10000"/>
                <a:gd name="connsiteY9" fmla="*/ 2222 h 9935"/>
                <a:gd name="connsiteX10" fmla="*/ 896 w 10000"/>
                <a:gd name="connsiteY10" fmla="*/ 2747 h 9935"/>
                <a:gd name="connsiteX11" fmla="*/ 8 w 10000"/>
                <a:gd name="connsiteY11" fmla="*/ 4502 h 9935"/>
                <a:gd name="connsiteX12" fmla="*/ 415 w 10000"/>
                <a:gd name="connsiteY12" fmla="*/ 6060 h 9935"/>
                <a:gd name="connsiteX13" fmla="*/ 45 w 10000"/>
                <a:gd name="connsiteY13" fmla="*/ 6580 h 9935"/>
                <a:gd name="connsiteX14" fmla="*/ 712 w 10000"/>
                <a:gd name="connsiteY14" fmla="*/ 6715 h 9935"/>
                <a:gd name="connsiteX15" fmla="*/ 1267 w 10000"/>
                <a:gd name="connsiteY15" fmla="*/ 6488 h 9935"/>
                <a:gd name="connsiteX16" fmla="*/ 1304 w 10000"/>
                <a:gd name="connsiteY16" fmla="*/ 6141 h 9935"/>
                <a:gd name="connsiteX17" fmla="*/ 1340 w 10000"/>
                <a:gd name="connsiteY17" fmla="*/ 4559 h 9935"/>
                <a:gd name="connsiteX18" fmla="*/ 1767 w 10000"/>
                <a:gd name="connsiteY18" fmla="*/ 3494 h 9935"/>
                <a:gd name="connsiteX19" fmla="*/ 2432 w 10000"/>
                <a:gd name="connsiteY19" fmla="*/ 4351 h 9935"/>
                <a:gd name="connsiteX20" fmla="*/ 2377 w 10000"/>
                <a:gd name="connsiteY20" fmla="*/ 5355 h 9935"/>
                <a:gd name="connsiteX21" fmla="*/ 1785 w 10000"/>
                <a:gd name="connsiteY21" fmla="*/ 6301 h 9935"/>
                <a:gd name="connsiteX22" fmla="*/ 2189 w 10000"/>
                <a:gd name="connsiteY22" fmla="*/ 6951 h 9935"/>
                <a:gd name="connsiteX23" fmla="*/ 4837 w 10000"/>
                <a:gd name="connsiteY23" fmla="*/ 6821 h 9935"/>
                <a:gd name="connsiteX24" fmla="*/ 5596 w 10000"/>
                <a:gd name="connsiteY24" fmla="*/ 8277 h 9935"/>
                <a:gd name="connsiteX25" fmla="*/ 5596 w 10000"/>
                <a:gd name="connsiteY25" fmla="*/ 9935 h 9935"/>
                <a:gd name="connsiteX26" fmla="*/ 8279 w 10000"/>
                <a:gd name="connsiteY26" fmla="*/ 7478 h 9935"/>
                <a:gd name="connsiteX27" fmla="*/ 8334 w 10000"/>
                <a:gd name="connsiteY27" fmla="*/ 6440 h 9935"/>
                <a:gd name="connsiteX28" fmla="*/ 7539 w 10000"/>
                <a:gd name="connsiteY28" fmla="*/ 5456 h 9935"/>
                <a:gd name="connsiteX29" fmla="*/ 7372 w 10000"/>
                <a:gd name="connsiteY29" fmla="*/ 4318 h 9935"/>
                <a:gd name="connsiteX30" fmla="*/ 7872 w 10000"/>
                <a:gd name="connsiteY30" fmla="*/ 3542 h 9935"/>
                <a:gd name="connsiteX31" fmla="*/ 8445 w 10000"/>
                <a:gd name="connsiteY31" fmla="*/ 4731 h 9935"/>
                <a:gd name="connsiteX32" fmla="*/ 8815 w 10000"/>
                <a:gd name="connsiteY32" fmla="*/ 6182 h 9935"/>
                <a:gd name="connsiteX33" fmla="*/ 8704 w 10000"/>
                <a:gd name="connsiteY33" fmla="*/ 6594 h 9935"/>
                <a:gd name="connsiteX34" fmla="*/ 9630 w 10000"/>
                <a:gd name="connsiteY34" fmla="*/ 6780 h 9935"/>
                <a:gd name="connsiteX35" fmla="*/ 10000 w 10000"/>
                <a:gd name="connsiteY35" fmla="*/ 6568 h 9935"/>
                <a:gd name="connsiteX36" fmla="*/ 9741 w 10000"/>
                <a:gd name="connsiteY36" fmla="*/ 6169 h 9935"/>
                <a:gd name="connsiteX37" fmla="*/ 9741 w 10000"/>
                <a:gd name="connsiteY37" fmla="*/ 4413 h 9935"/>
                <a:gd name="connsiteX38" fmla="*/ 8482 w 10000"/>
                <a:gd name="connsiteY38" fmla="*/ 2669 h 9935"/>
                <a:gd name="connsiteX39" fmla="*/ 6762 w 10000"/>
                <a:gd name="connsiteY39" fmla="*/ 2171 h 9935"/>
                <a:gd name="connsiteX40" fmla="*/ 5559 w 10000"/>
                <a:gd name="connsiteY40" fmla="*/ 1890 h 9935"/>
                <a:gd name="connsiteX41" fmla="*/ 5486 w 10000"/>
                <a:gd name="connsiteY41" fmla="*/ 1545 h 9935"/>
                <a:gd name="connsiteX0" fmla="*/ 5486 w 10000"/>
                <a:gd name="connsiteY0" fmla="*/ 1555 h 8344"/>
                <a:gd name="connsiteX1" fmla="*/ 5892 w 10000"/>
                <a:gd name="connsiteY1" fmla="*/ 1240 h 8344"/>
                <a:gd name="connsiteX2" fmla="*/ 6281 w 10000"/>
                <a:gd name="connsiteY2" fmla="*/ 551 h 8344"/>
                <a:gd name="connsiteX3" fmla="*/ 5652 w 10000"/>
                <a:gd name="connsiteY3" fmla="*/ 108 h 8344"/>
                <a:gd name="connsiteX4" fmla="*/ 3727 w 10000"/>
                <a:gd name="connsiteY4" fmla="*/ 35 h 8344"/>
                <a:gd name="connsiteX5" fmla="*/ 3154 w 10000"/>
                <a:gd name="connsiteY5" fmla="*/ 558 h 8344"/>
                <a:gd name="connsiteX6" fmla="*/ 3542 w 10000"/>
                <a:gd name="connsiteY6" fmla="*/ 1254 h 8344"/>
                <a:gd name="connsiteX7" fmla="*/ 3875 w 10000"/>
                <a:gd name="connsiteY7" fmla="*/ 1555 h 8344"/>
                <a:gd name="connsiteX8" fmla="*/ 3727 w 10000"/>
                <a:gd name="connsiteY8" fmla="*/ 1921 h 8344"/>
                <a:gd name="connsiteX9" fmla="*/ 2599 w 10000"/>
                <a:gd name="connsiteY9" fmla="*/ 2237 h 8344"/>
                <a:gd name="connsiteX10" fmla="*/ 896 w 10000"/>
                <a:gd name="connsiteY10" fmla="*/ 2765 h 8344"/>
                <a:gd name="connsiteX11" fmla="*/ 8 w 10000"/>
                <a:gd name="connsiteY11" fmla="*/ 4531 h 8344"/>
                <a:gd name="connsiteX12" fmla="*/ 415 w 10000"/>
                <a:gd name="connsiteY12" fmla="*/ 6100 h 8344"/>
                <a:gd name="connsiteX13" fmla="*/ 45 w 10000"/>
                <a:gd name="connsiteY13" fmla="*/ 6623 h 8344"/>
                <a:gd name="connsiteX14" fmla="*/ 712 w 10000"/>
                <a:gd name="connsiteY14" fmla="*/ 6759 h 8344"/>
                <a:gd name="connsiteX15" fmla="*/ 1267 w 10000"/>
                <a:gd name="connsiteY15" fmla="*/ 6530 h 8344"/>
                <a:gd name="connsiteX16" fmla="*/ 1304 w 10000"/>
                <a:gd name="connsiteY16" fmla="*/ 6181 h 8344"/>
                <a:gd name="connsiteX17" fmla="*/ 1340 w 10000"/>
                <a:gd name="connsiteY17" fmla="*/ 4589 h 8344"/>
                <a:gd name="connsiteX18" fmla="*/ 1767 w 10000"/>
                <a:gd name="connsiteY18" fmla="*/ 3517 h 8344"/>
                <a:gd name="connsiteX19" fmla="*/ 2432 w 10000"/>
                <a:gd name="connsiteY19" fmla="*/ 4379 h 8344"/>
                <a:gd name="connsiteX20" fmla="*/ 2377 w 10000"/>
                <a:gd name="connsiteY20" fmla="*/ 5390 h 8344"/>
                <a:gd name="connsiteX21" fmla="*/ 1785 w 10000"/>
                <a:gd name="connsiteY21" fmla="*/ 6342 h 8344"/>
                <a:gd name="connsiteX22" fmla="*/ 2189 w 10000"/>
                <a:gd name="connsiteY22" fmla="*/ 6996 h 8344"/>
                <a:gd name="connsiteX23" fmla="*/ 4837 w 10000"/>
                <a:gd name="connsiteY23" fmla="*/ 6866 h 8344"/>
                <a:gd name="connsiteX24" fmla="*/ 5596 w 10000"/>
                <a:gd name="connsiteY24" fmla="*/ 8331 h 8344"/>
                <a:gd name="connsiteX25" fmla="*/ 8279 w 10000"/>
                <a:gd name="connsiteY25" fmla="*/ 7527 h 8344"/>
                <a:gd name="connsiteX26" fmla="*/ 8334 w 10000"/>
                <a:gd name="connsiteY26" fmla="*/ 6482 h 8344"/>
                <a:gd name="connsiteX27" fmla="*/ 7539 w 10000"/>
                <a:gd name="connsiteY27" fmla="*/ 5492 h 8344"/>
                <a:gd name="connsiteX28" fmla="*/ 7372 w 10000"/>
                <a:gd name="connsiteY28" fmla="*/ 4346 h 8344"/>
                <a:gd name="connsiteX29" fmla="*/ 7872 w 10000"/>
                <a:gd name="connsiteY29" fmla="*/ 3565 h 8344"/>
                <a:gd name="connsiteX30" fmla="*/ 8445 w 10000"/>
                <a:gd name="connsiteY30" fmla="*/ 4762 h 8344"/>
                <a:gd name="connsiteX31" fmla="*/ 8815 w 10000"/>
                <a:gd name="connsiteY31" fmla="*/ 6222 h 8344"/>
                <a:gd name="connsiteX32" fmla="*/ 8704 w 10000"/>
                <a:gd name="connsiteY32" fmla="*/ 6637 h 8344"/>
                <a:gd name="connsiteX33" fmla="*/ 9630 w 10000"/>
                <a:gd name="connsiteY33" fmla="*/ 6824 h 8344"/>
                <a:gd name="connsiteX34" fmla="*/ 10000 w 10000"/>
                <a:gd name="connsiteY34" fmla="*/ 6611 h 8344"/>
                <a:gd name="connsiteX35" fmla="*/ 9741 w 10000"/>
                <a:gd name="connsiteY35" fmla="*/ 6209 h 8344"/>
                <a:gd name="connsiteX36" fmla="*/ 9741 w 10000"/>
                <a:gd name="connsiteY36" fmla="*/ 4442 h 8344"/>
                <a:gd name="connsiteX37" fmla="*/ 8482 w 10000"/>
                <a:gd name="connsiteY37" fmla="*/ 2686 h 8344"/>
                <a:gd name="connsiteX38" fmla="*/ 6762 w 10000"/>
                <a:gd name="connsiteY38" fmla="*/ 2185 h 8344"/>
                <a:gd name="connsiteX39" fmla="*/ 5559 w 10000"/>
                <a:gd name="connsiteY39" fmla="*/ 1902 h 8344"/>
                <a:gd name="connsiteX40" fmla="*/ 5486 w 10000"/>
                <a:gd name="connsiteY40" fmla="*/ 1555 h 8344"/>
                <a:gd name="connsiteX0" fmla="*/ 5486 w 10000"/>
                <a:gd name="connsiteY0" fmla="*/ 1864 h 9026"/>
                <a:gd name="connsiteX1" fmla="*/ 5892 w 10000"/>
                <a:gd name="connsiteY1" fmla="*/ 1486 h 9026"/>
                <a:gd name="connsiteX2" fmla="*/ 6281 w 10000"/>
                <a:gd name="connsiteY2" fmla="*/ 660 h 9026"/>
                <a:gd name="connsiteX3" fmla="*/ 5652 w 10000"/>
                <a:gd name="connsiteY3" fmla="*/ 129 h 9026"/>
                <a:gd name="connsiteX4" fmla="*/ 3727 w 10000"/>
                <a:gd name="connsiteY4" fmla="*/ 42 h 9026"/>
                <a:gd name="connsiteX5" fmla="*/ 3154 w 10000"/>
                <a:gd name="connsiteY5" fmla="*/ 669 h 9026"/>
                <a:gd name="connsiteX6" fmla="*/ 3542 w 10000"/>
                <a:gd name="connsiteY6" fmla="*/ 1503 h 9026"/>
                <a:gd name="connsiteX7" fmla="*/ 3875 w 10000"/>
                <a:gd name="connsiteY7" fmla="*/ 1864 h 9026"/>
                <a:gd name="connsiteX8" fmla="*/ 3727 w 10000"/>
                <a:gd name="connsiteY8" fmla="*/ 2302 h 9026"/>
                <a:gd name="connsiteX9" fmla="*/ 2599 w 10000"/>
                <a:gd name="connsiteY9" fmla="*/ 2681 h 9026"/>
                <a:gd name="connsiteX10" fmla="*/ 896 w 10000"/>
                <a:gd name="connsiteY10" fmla="*/ 3314 h 9026"/>
                <a:gd name="connsiteX11" fmla="*/ 8 w 10000"/>
                <a:gd name="connsiteY11" fmla="*/ 5430 h 9026"/>
                <a:gd name="connsiteX12" fmla="*/ 415 w 10000"/>
                <a:gd name="connsiteY12" fmla="*/ 7311 h 9026"/>
                <a:gd name="connsiteX13" fmla="*/ 45 w 10000"/>
                <a:gd name="connsiteY13" fmla="*/ 7937 h 9026"/>
                <a:gd name="connsiteX14" fmla="*/ 712 w 10000"/>
                <a:gd name="connsiteY14" fmla="*/ 8100 h 9026"/>
                <a:gd name="connsiteX15" fmla="*/ 1267 w 10000"/>
                <a:gd name="connsiteY15" fmla="*/ 7826 h 9026"/>
                <a:gd name="connsiteX16" fmla="*/ 1304 w 10000"/>
                <a:gd name="connsiteY16" fmla="*/ 7408 h 9026"/>
                <a:gd name="connsiteX17" fmla="*/ 1340 w 10000"/>
                <a:gd name="connsiteY17" fmla="*/ 5500 h 9026"/>
                <a:gd name="connsiteX18" fmla="*/ 1767 w 10000"/>
                <a:gd name="connsiteY18" fmla="*/ 4215 h 9026"/>
                <a:gd name="connsiteX19" fmla="*/ 2432 w 10000"/>
                <a:gd name="connsiteY19" fmla="*/ 5248 h 9026"/>
                <a:gd name="connsiteX20" fmla="*/ 2377 w 10000"/>
                <a:gd name="connsiteY20" fmla="*/ 6460 h 9026"/>
                <a:gd name="connsiteX21" fmla="*/ 1785 w 10000"/>
                <a:gd name="connsiteY21" fmla="*/ 7601 h 9026"/>
                <a:gd name="connsiteX22" fmla="*/ 2189 w 10000"/>
                <a:gd name="connsiteY22" fmla="*/ 8384 h 9026"/>
                <a:gd name="connsiteX23" fmla="*/ 4837 w 10000"/>
                <a:gd name="connsiteY23" fmla="*/ 8229 h 9026"/>
                <a:gd name="connsiteX24" fmla="*/ 8279 w 10000"/>
                <a:gd name="connsiteY24" fmla="*/ 9021 h 9026"/>
                <a:gd name="connsiteX25" fmla="*/ 8334 w 10000"/>
                <a:gd name="connsiteY25" fmla="*/ 7768 h 9026"/>
                <a:gd name="connsiteX26" fmla="*/ 7539 w 10000"/>
                <a:gd name="connsiteY26" fmla="*/ 6582 h 9026"/>
                <a:gd name="connsiteX27" fmla="*/ 7372 w 10000"/>
                <a:gd name="connsiteY27" fmla="*/ 5209 h 9026"/>
                <a:gd name="connsiteX28" fmla="*/ 7872 w 10000"/>
                <a:gd name="connsiteY28" fmla="*/ 4273 h 9026"/>
                <a:gd name="connsiteX29" fmla="*/ 8445 w 10000"/>
                <a:gd name="connsiteY29" fmla="*/ 5707 h 9026"/>
                <a:gd name="connsiteX30" fmla="*/ 8815 w 10000"/>
                <a:gd name="connsiteY30" fmla="*/ 7457 h 9026"/>
                <a:gd name="connsiteX31" fmla="*/ 8704 w 10000"/>
                <a:gd name="connsiteY31" fmla="*/ 7954 h 9026"/>
                <a:gd name="connsiteX32" fmla="*/ 9630 w 10000"/>
                <a:gd name="connsiteY32" fmla="*/ 8178 h 9026"/>
                <a:gd name="connsiteX33" fmla="*/ 10000 w 10000"/>
                <a:gd name="connsiteY33" fmla="*/ 7923 h 9026"/>
                <a:gd name="connsiteX34" fmla="*/ 9741 w 10000"/>
                <a:gd name="connsiteY34" fmla="*/ 7441 h 9026"/>
                <a:gd name="connsiteX35" fmla="*/ 9741 w 10000"/>
                <a:gd name="connsiteY35" fmla="*/ 5324 h 9026"/>
                <a:gd name="connsiteX36" fmla="*/ 8482 w 10000"/>
                <a:gd name="connsiteY36" fmla="*/ 3219 h 9026"/>
                <a:gd name="connsiteX37" fmla="*/ 6762 w 10000"/>
                <a:gd name="connsiteY37" fmla="*/ 2619 h 9026"/>
                <a:gd name="connsiteX38" fmla="*/ 5559 w 10000"/>
                <a:gd name="connsiteY38" fmla="*/ 2279 h 9026"/>
                <a:gd name="connsiteX39" fmla="*/ 5486 w 10000"/>
                <a:gd name="connsiteY39" fmla="*/ 1864 h 9026"/>
                <a:gd name="connsiteX0" fmla="*/ 5486 w 10000"/>
                <a:gd name="connsiteY0" fmla="*/ 2064 h 9326"/>
                <a:gd name="connsiteX1" fmla="*/ 5892 w 10000"/>
                <a:gd name="connsiteY1" fmla="*/ 1645 h 9326"/>
                <a:gd name="connsiteX2" fmla="*/ 6281 w 10000"/>
                <a:gd name="connsiteY2" fmla="*/ 730 h 9326"/>
                <a:gd name="connsiteX3" fmla="*/ 5652 w 10000"/>
                <a:gd name="connsiteY3" fmla="*/ 142 h 9326"/>
                <a:gd name="connsiteX4" fmla="*/ 3727 w 10000"/>
                <a:gd name="connsiteY4" fmla="*/ 46 h 9326"/>
                <a:gd name="connsiteX5" fmla="*/ 3154 w 10000"/>
                <a:gd name="connsiteY5" fmla="*/ 740 h 9326"/>
                <a:gd name="connsiteX6" fmla="*/ 3542 w 10000"/>
                <a:gd name="connsiteY6" fmla="*/ 1664 h 9326"/>
                <a:gd name="connsiteX7" fmla="*/ 3875 w 10000"/>
                <a:gd name="connsiteY7" fmla="*/ 2064 h 9326"/>
                <a:gd name="connsiteX8" fmla="*/ 3727 w 10000"/>
                <a:gd name="connsiteY8" fmla="*/ 2549 h 9326"/>
                <a:gd name="connsiteX9" fmla="*/ 2599 w 10000"/>
                <a:gd name="connsiteY9" fmla="*/ 2969 h 9326"/>
                <a:gd name="connsiteX10" fmla="*/ 896 w 10000"/>
                <a:gd name="connsiteY10" fmla="*/ 3671 h 9326"/>
                <a:gd name="connsiteX11" fmla="*/ 8 w 10000"/>
                <a:gd name="connsiteY11" fmla="*/ 6015 h 9326"/>
                <a:gd name="connsiteX12" fmla="*/ 415 w 10000"/>
                <a:gd name="connsiteY12" fmla="*/ 8099 h 9326"/>
                <a:gd name="connsiteX13" fmla="*/ 45 w 10000"/>
                <a:gd name="connsiteY13" fmla="*/ 8792 h 9326"/>
                <a:gd name="connsiteX14" fmla="*/ 712 w 10000"/>
                <a:gd name="connsiteY14" fmla="*/ 8973 h 9326"/>
                <a:gd name="connsiteX15" fmla="*/ 1267 w 10000"/>
                <a:gd name="connsiteY15" fmla="*/ 8670 h 9326"/>
                <a:gd name="connsiteX16" fmla="*/ 1304 w 10000"/>
                <a:gd name="connsiteY16" fmla="*/ 8206 h 9326"/>
                <a:gd name="connsiteX17" fmla="*/ 1340 w 10000"/>
                <a:gd name="connsiteY17" fmla="*/ 6093 h 9326"/>
                <a:gd name="connsiteX18" fmla="*/ 1767 w 10000"/>
                <a:gd name="connsiteY18" fmla="*/ 4669 h 9326"/>
                <a:gd name="connsiteX19" fmla="*/ 2432 w 10000"/>
                <a:gd name="connsiteY19" fmla="*/ 5813 h 9326"/>
                <a:gd name="connsiteX20" fmla="*/ 2377 w 10000"/>
                <a:gd name="connsiteY20" fmla="*/ 7156 h 9326"/>
                <a:gd name="connsiteX21" fmla="*/ 1785 w 10000"/>
                <a:gd name="connsiteY21" fmla="*/ 8420 h 9326"/>
                <a:gd name="connsiteX22" fmla="*/ 2189 w 10000"/>
                <a:gd name="connsiteY22" fmla="*/ 9288 h 9326"/>
                <a:gd name="connsiteX23" fmla="*/ 4837 w 10000"/>
                <a:gd name="connsiteY23" fmla="*/ 9116 h 9326"/>
                <a:gd name="connsiteX24" fmla="*/ 8334 w 10000"/>
                <a:gd name="connsiteY24" fmla="*/ 8605 h 9326"/>
                <a:gd name="connsiteX25" fmla="*/ 7539 w 10000"/>
                <a:gd name="connsiteY25" fmla="*/ 7291 h 9326"/>
                <a:gd name="connsiteX26" fmla="*/ 7372 w 10000"/>
                <a:gd name="connsiteY26" fmla="*/ 5770 h 9326"/>
                <a:gd name="connsiteX27" fmla="*/ 7872 w 10000"/>
                <a:gd name="connsiteY27" fmla="*/ 4733 h 9326"/>
                <a:gd name="connsiteX28" fmla="*/ 8445 w 10000"/>
                <a:gd name="connsiteY28" fmla="*/ 6322 h 9326"/>
                <a:gd name="connsiteX29" fmla="*/ 8815 w 10000"/>
                <a:gd name="connsiteY29" fmla="*/ 8261 h 9326"/>
                <a:gd name="connsiteX30" fmla="*/ 8704 w 10000"/>
                <a:gd name="connsiteY30" fmla="*/ 8811 h 9326"/>
                <a:gd name="connsiteX31" fmla="*/ 9630 w 10000"/>
                <a:gd name="connsiteY31" fmla="*/ 9059 h 9326"/>
                <a:gd name="connsiteX32" fmla="*/ 10000 w 10000"/>
                <a:gd name="connsiteY32" fmla="*/ 8777 h 9326"/>
                <a:gd name="connsiteX33" fmla="*/ 9741 w 10000"/>
                <a:gd name="connsiteY33" fmla="*/ 8243 h 9326"/>
                <a:gd name="connsiteX34" fmla="*/ 9741 w 10000"/>
                <a:gd name="connsiteY34" fmla="*/ 5898 h 9326"/>
                <a:gd name="connsiteX35" fmla="*/ 8482 w 10000"/>
                <a:gd name="connsiteY35" fmla="*/ 3565 h 9326"/>
                <a:gd name="connsiteX36" fmla="*/ 6762 w 10000"/>
                <a:gd name="connsiteY36" fmla="*/ 2901 h 9326"/>
                <a:gd name="connsiteX37" fmla="*/ 5559 w 10000"/>
                <a:gd name="connsiteY37" fmla="*/ 2524 h 9326"/>
                <a:gd name="connsiteX38" fmla="*/ 5486 w 10000"/>
                <a:gd name="connsiteY38" fmla="*/ 2064 h 9326"/>
                <a:gd name="connsiteX0" fmla="*/ 5486 w 10000"/>
                <a:gd name="connsiteY0" fmla="*/ 2213 h 9775"/>
                <a:gd name="connsiteX1" fmla="*/ 5892 w 10000"/>
                <a:gd name="connsiteY1" fmla="*/ 1764 h 9775"/>
                <a:gd name="connsiteX2" fmla="*/ 6281 w 10000"/>
                <a:gd name="connsiteY2" fmla="*/ 783 h 9775"/>
                <a:gd name="connsiteX3" fmla="*/ 5652 w 10000"/>
                <a:gd name="connsiteY3" fmla="*/ 152 h 9775"/>
                <a:gd name="connsiteX4" fmla="*/ 3727 w 10000"/>
                <a:gd name="connsiteY4" fmla="*/ 49 h 9775"/>
                <a:gd name="connsiteX5" fmla="*/ 3154 w 10000"/>
                <a:gd name="connsiteY5" fmla="*/ 793 h 9775"/>
                <a:gd name="connsiteX6" fmla="*/ 3542 w 10000"/>
                <a:gd name="connsiteY6" fmla="*/ 1784 h 9775"/>
                <a:gd name="connsiteX7" fmla="*/ 3875 w 10000"/>
                <a:gd name="connsiteY7" fmla="*/ 2213 h 9775"/>
                <a:gd name="connsiteX8" fmla="*/ 3727 w 10000"/>
                <a:gd name="connsiteY8" fmla="*/ 2733 h 9775"/>
                <a:gd name="connsiteX9" fmla="*/ 2599 w 10000"/>
                <a:gd name="connsiteY9" fmla="*/ 3184 h 9775"/>
                <a:gd name="connsiteX10" fmla="*/ 896 w 10000"/>
                <a:gd name="connsiteY10" fmla="*/ 3936 h 9775"/>
                <a:gd name="connsiteX11" fmla="*/ 8 w 10000"/>
                <a:gd name="connsiteY11" fmla="*/ 6450 h 9775"/>
                <a:gd name="connsiteX12" fmla="*/ 415 w 10000"/>
                <a:gd name="connsiteY12" fmla="*/ 8684 h 9775"/>
                <a:gd name="connsiteX13" fmla="*/ 45 w 10000"/>
                <a:gd name="connsiteY13" fmla="*/ 9427 h 9775"/>
                <a:gd name="connsiteX14" fmla="*/ 712 w 10000"/>
                <a:gd name="connsiteY14" fmla="*/ 9621 h 9775"/>
                <a:gd name="connsiteX15" fmla="*/ 1267 w 10000"/>
                <a:gd name="connsiteY15" fmla="*/ 9297 h 9775"/>
                <a:gd name="connsiteX16" fmla="*/ 1304 w 10000"/>
                <a:gd name="connsiteY16" fmla="*/ 8799 h 9775"/>
                <a:gd name="connsiteX17" fmla="*/ 1340 w 10000"/>
                <a:gd name="connsiteY17" fmla="*/ 6533 h 9775"/>
                <a:gd name="connsiteX18" fmla="*/ 1767 w 10000"/>
                <a:gd name="connsiteY18" fmla="*/ 5006 h 9775"/>
                <a:gd name="connsiteX19" fmla="*/ 2432 w 10000"/>
                <a:gd name="connsiteY19" fmla="*/ 6233 h 9775"/>
                <a:gd name="connsiteX20" fmla="*/ 2377 w 10000"/>
                <a:gd name="connsiteY20" fmla="*/ 7673 h 9775"/>
                <a:gd name="connsiteX21" fmla="*/ 1785 w 10000"/>
                <a:gd name="connsiteY21" fmla="*/ 9029 h 9775"/>
                <a:gd name="connsiteX22" fmla="*/ 4837 w 10000"/>
                <a:gd name="connsiteY22" fmla="*/ 9775 h 9775"/>
                <a:gd name="connsiteX23" fmla="*/ 8334 w 10000"/>
                <a:gd name="connsiteY23" fmla="*/ 9227 h 9775"/>
                <a:gd name="connsiteX24" fmla="*/ 7539 w 10000"/>
                <a:gd name="connsiteY24" fmla="*/ 7818 h 9775"/>
                <a:gd name="connsiteX25" fmla="*/ 7372 w 10000"/>
                <a:gd name="connsiteY25" fmla="*/ 6187 h 9775"/>
                <a:gd name="connsiteX26" fmla="*/ 7872 w 10000"/>
                <a:gd name="connsiteY26" fmla="*/ 5075 h 9775"/>
                <a:gd name="connsiteX27" fmla="*/ 8445 w 10000"/>
                <a:gd name="connsiteY27" fmla="*/ 6779 h 9775"/>
                <a:gd name="connsiteX28" fmla="*/ 8815 w 10000"/>
                <a:gd name="connsiteY28" fmla="*/ 8858 h 9775"/>
                <a:gd name="connsiteX29" fmla="*/ 8704 w 10000"/>
                <a:gd name="connsiteY29" fmla="*/ 9448 h 9775"/>
                <a:gd name="connsiteX30" fmla="*/ 9630 w 10000"/>
                <a:gd name="connsiteY30" fmla="*/ 9714 h 9775"/>
                <a:gd name="connsiteX31" fmla="*/ 10000 w 10000"/>
                <a:gd name="connsiteY31" fmla="*/ 9411 h 9775"/>
                <a:gd name="connsiteX32" fmla="*/ 9741 w 10000"/>
                <a:gd name="connsiteY32" fmla="*/ 8839 h 9775"/>
                <a:gd name="connsiteX33" fmla="*/ 9741 w 10000"/>
                <a:gd name="connsiteY33" fmla="*/ 6324 h 9775"/>
                <a:gd name="connsiteX34" fmla="*/ 8482 w 10000"/>
                <a:gd name="connsiteY34" fmla="*/ 3823 h 9775"/>
                <a:gd name="connsiteX35" fmla="*/ 6762 w 10000"/>
                <a:gd name="connsiteY35" fmla="*/ 3111 h 9775"/>
                <a:gd name="connsiteX36" fmla="*/ 5559 w 10000"/>
                <a:gd name="connsiteY36" fmla="*/ 2706 h 9775"/>
                <a:gd name="connsiteX37" fmla="*/ 5486 w 10000"/>
                <a:gd name="connsiteY37" fmla="*/ 2213 h 9775"/>
                <a:gd name="connsiteX0" fmla="*/ 5486 w 10000"/>
                <a:gd name="connsiteY0" fmla="*/ 2264 h 10002"/>
                <a:gd name="connsiteX1" fmla="*/ 5892 w 10000"/>
                <a:gd name="connsiteY1" fmla="*/ 1805 h 10002"/>
                <a:gd name="connsiteX2" fmla="*/ 6281 w 10000"/>
                <a:gd name="connsiteY2" fmla="*/ 801 h 10002"/>
                <a:gd name="connsiteX3" fmla="*/ 5652 w 10000"/>
                <a:gd name="connsiteY3" fmla="*/ 155 h 10002"/>
                <a:gd name="connsiteX4" fmla="*/ 3727 w 10000"/>
                <a:gd name="connsiteY4" fmla="*/ 50 h 10002"/>
                <a:gd name="connsiteX5" fmla="*/ 3154 w 10000"/>
                <a:gd name="connsiteY5" fmla="*/ 811 h 10002"/>
                <a:gd name="connsiteX6" fmla="*/ 3542 w 10000"/>
                <a:gd name="connsiteY6" fmla="*/ 1825 h 10002"/>
                <a:gd name="connsiteX7" fmla="*/ 3875 w 10000"/>
                <a:gd name="connsiteY7" fmla="*/ 2264 h 10002"/>
                <a:gd name="connsiteX8" fmla="*/ 3727 w 10000"/>
                <a:gd name="connsiteY8" fmla="*/ 2796 h 10002"/>
                <a:gd name="connsiteX9" fmla="*/ 2599 w 10000"/>
                <a:gd name="connsiteY9" fmla="*/ 3257 h 10002"/>
                <a:gd name="connsiteX10" fmla="*/ 896 w 10000"/>
                <a:gd name="connsiteY10" fmla="*/ 4027 h 10002"/>
                <a:gd name="connsiteX11" fmla="*/ 8 w 10000"/>
                <a:gd name="connsiteY11" fmla="*/ 6598 h 10002"/>
                <a:gd name="connsiteX12" fmla="*/ 415 w 10000"/>
                <a:gd name="connsiteY12" fmla="*/ 8884 h 10002"/>
                <a:gd name="connsiteX13" fmla="*/ 45 w 10000"/>
                <a:gd name="connsiteY13" fmla="*/ 9644 h 10002"/>
                <a:gd name="connsiteX14" fmla="*/ 712 w 10000"/>
                <a:gd name="connsiteY14" fmla="*/ 9842 h 10002"/>
                <a:gd name="connsiteX15" fmla="*/ 1267 w 10000"/>
                <a:gd name="connsiteY15" fmla="*/ 9511 h 10002"/>
                <a:gd name="connsiteX16" fmla="*/ 1304 w 10000"/>
                <a:gd name="connsiteY16" fmla="*/ 9002 h 10002"/>
                <a:gd name="connsiteX17" fmla="*/ 1340 w 10000"/>
                <a:gd name="connsiteY17" fmla="*/ 6683 h 10002"/>
                <a:gd name="connsiteX18" fmla="*/ 1767 w 10000"/>
                <a:gd name="connsiteY18" fmla="*/ 5121 h 10002"/>
                <a:gd name="connsiteX19" fmla="*/ 2432 w 10000"/>
                <a:gd name="connsiteY19" fmla="*/ 6376 h 10002"/>
                <a:gd name="connsiteX20" fmla="*/ 2377 w 10000"/>
                <a:gd name="connsiteY20" fmla="*/ 7850 h 10002"/>
                <a:gd name="connsiteX21" fmla="*/ 1989 w 10000"/>
                <a:gd name="connsiteY21" fmla="*/ 9559 h 10002"/>
                <a:gd name="connsiteX22" fmla="*/ 4837 w 10000"/>
                <a:gd name="connsiteY22" fmla="*/ 10000 h 10002"/>
                <a:gd name="connsiteX23" fmla="*/ 8334 w 10000"/>
                <a:gd name="connsiteY23" fmla="*/ 9439 h 10002"/>
                <a:gd name="connsiteX24" fmla="*/ 7539 w 10000"/>
                <a:gd name="connsiteY24" fmla="*/ 7998 h 10002"/>
                <a:gd name="connsiteX25" fmla="*/ 7372 w 10000"/>
                <a:gd name="connsiteY25" fmla="*/ 6329 h 10002"/>
                <a:gd name="connsiteX26" fmla="*/ 7872 w 10000"/>
                <a:gd name="connsiteY26" fmla="*/ 5192 h 10002"/>
                <a:gd name="connsiteX27" fmla="*/ 8445 w 10000"/>
                <a:gd name="connsiteY27" fmla="*/ 6935 h 10002"/>
                <a:gd name="connsiteX28" fmla="*/ 8815 w 10000"/>
                <a:gd name="connsiteY28" fmla="*/ 9062 h 10002"/>
                <a:gd name="connsiteX29" fmla="*/ 8704 w 10000"/>
                <a:gd name="connsiteY29" fmla="*/ 9665 h 10002"/>
                <a:gd name="connsiteX30" fmla="*/ 9630 w 10000"/>
                <a:gd name="connsiteY30" fmla="*/ 9938 h 10002"/>
                <a:gd name="connsiteX31" fmla="*/ 10000 w 10000"/>
                <a:gd name="connsiteY31" fmla="*/ 9628 h 10002"/>
                <a:gd name="connsiteX32" fmla="*/ 9741 w 10000"/>
                <a:gd name="connsiteY32" fmla="*/ 9042 h 10002"/>
                <a:gd name="connsiteX33" fmla="*/ 9741 w 10000"/>
                <a:gd name="connsiteY33" fmla="*/ 6470 h 10002"/>
                <a:gd name="connsiteX34" fmla="*/ 8482 w 10000"/>
                <a:gd name="connsiteY34" fmla="*/ 3911 h 10002"/>
                <a:gd name="connsiteX35" fmla="*/ 6762 w 10000"/>
                <a:gd name="connsiteY35" fmla="*/ 3183 h 10002"/>
                <a:gd name="connsiteX36" fmla="*/ 5559 w 10000"/>
                <a:gd name="connsiteY36" fmla="*/ 2768 h 10002"/>
                <a:gd name="connsiteX37" fmla="*/ 5486 w 10000"/>
                <a:gd name="connsiteY37" fmla="*/ 2264 h 10002"/>
                <a:gd name="connsiteX0" fmla="*/ 5486 w 10000"/>
                <a:gd name="connsiteY0" fmla="*/ 2264 h 10000"/>
                <a:gd name="connsiteX1" fmla="*/ 5892 w 10000"/>
                <a:gd name="connsiteY1" fmla="*/ 1805 h 10000"/>
                <a:gd name="connsiteX2" fmla="*/ 6281 w 10000"/>
                <a:gd name="connsiteY2" fmla="*/ 801 h 10000"/>
                <a:gd name="connsiteX3" fmla="*/ 5652 w 10000"/>
                <a:gd name="connsiteY3" fmla="*/ 155 h 10000"/>
                <a:gd name="connsiteX4" fmla="*/ 3727 w 10000"/>
                <a:gd name="connsiteY4" fmla="*/ 50 h 10000"/>
                <a:gd name="connsiteX5" fmla="*/ 3154 w 10000"/>
                <a:gd name="connsiteY5" fmla="*/ 811 h 10000"/>
                <a:gd name="connsiteX6" fmla="*/ 3542 w 10000"/>
                <a:gd name="connsiteY6" fmla="*/ 1825 h 10000"/>
                <a:gd name="connsiteX7" fmla="*/ 3875 w 10000"/>
                <a:gd name="connsiteY7" fmla="*/ 2264 h 10000"/>
                <a:gd name="connsiteX8" fmla="*/ 3727 w 10000"/>
                <a:gd name="connsiteY8" fmla="*/ 2796 h 10000"/>
                <a:gd name="connsiteX9" fmla="*/ 2599 w 10000"/>
                <a:gd name="connsiteY9" fmla="*/ 3257 h 10000"/>
                <a:gd name="connsiteX10" fmla="*/ 896 w 10000"/>
                <a:gd name="connsiteY10" fmla="*/ 4027 h 10000"/>
                <a:gd name="connsiteX11" fmla="*/ 8 w 10000"/>
                <a:gd name="connsiteY11" fmla="*/ 6598 h 10000"/>
                <a:gd name="connsiteX12" fmla="*/ 415 w 10000"/>
                <a:gd name="connsiteY12" fmla="*/ 8884 h 10000"/>
                <a:gd name="connsiteX13" fmla="*/ 45 w 10000"/>
                <a:gd name="connsiteY13" fmla="*/ 9644 h 10000"/>
                <a:gd name="connsiteX14" fmla="*/ 712 w 10000"/>
                <a:gd name="connsiteY14" fmla="*/ 9842 h 10000"/>
                <a:gd name="connsiteX15" fmla="*/ 1267 w 10000"/>
                <a:gd name="connsiteY15" fmla="*/ 9511 h 10000"/>
                <a:gd name="connsiteX16" fmla="*/ 1304 w 10000"/>
                <a:gd name="connsiteY16" fmla="*/ 9002 h 10000"/>
                <a:gd name="connsiteX17" fmla="*/ 1340 w 10000"/>
                <a:gd name="connsiteY17" fmla="*/ 6683 h 10000"/>
                <a:gd name="connsiteX18" fmla="*/ 1767 w 10000"/>
                <a:gd name="connsiteY18" fmla="*/ 5121 h 10000"/>
                <a:gd name="connsiteX19" fmla="*/ 2432 w 10000"/>
                <a:gd name="connsiteY19" fmla="*/ 6376 h 10000"/>
                <a:gd name="connsiteX20" fmla="*/ 2377 w 10000"/>
                <a:gd name="connsiteY20" fmla="*/ 7850 h 10000"/>
                <a:gd name="connsiteX21" fmla="*/ 1989 w 10000"/>
                <a:gd name="connsiteY21" fmla="*/ 9559 h 10000"/>
                <a:gd name="connsiteX22" fmla="*/ 4837 w 10000"/>
                <a:gd name="connsiteY22" fmla="*/ 10000 h 10000"/>
                <a:gd name="connsiteX23" fmla="*/ 7967 w 10000"/>
                <a:gd name="connsiteY23" fmla="*/ 9589 h 10000"/>
                <a:gd name="connsiteX24" fmla="*/ 7539 w 10000"/>
                <a:gd name="connsiteY24" fmla="*/ 7998 h 10000"/>
                <a:gd name="connsiteX25" fmla="*/ 7372 w 10000"/>
                <a:gd name="connsiteY25" fmla="*/ 6329 h 10000"/>
                <a:gd name="connsiteX26" fmla="*/ 7872 w 10000"/>
                <a:gd name="connsiteY26" fmla="*/ 5192 h 10000"/>
                <a:gd name="connsiteX27" fmla="*/ 8445 w 10000"/>
                <a:gd name="connsiteY27" fmla="*/ 6935 h 10000"/>
                <a:gd name="connsiteX28" fmla="*/ 8815 w 10000"/>
                <a:gd name="connsiteY28" fmla="*/ 9062 h 10000"/>
                <a:gd name="connsiteX29" fmla="*/ 8704 w 10000"/>
                <a:gd name="connsiteY29" fmla="*/ 9665 h 10000"/>
                <a:gd name="connsiteX30" fmla="*/ 9630 w 10000"/>
                <a:gd name="connsiteY30" fmla="*/ 9938 h 10000"/>
                <a:gd name="connsiteX31" fmla="*/ 10000 w 10000"/>
                <a:gd name="connsiteY31" fmla="*/ 9628 h 10000"/>
                <a:gd name="connsiteX32" fmla="*/ 9741 w 10000"/>
                <a:gd name="connsiteY32" fmla="*/ 9042 h 10000"/>
                <a:gd name="connsiteX33" fmla="*/ 9741 w 10000"/>
                <a:gd name="connsiteY33" fmla="*/ 6470 h 10000"/>
                <a:gd name="connsiteX34" fmla="*/ 8482 w 10000"/>
                <a:gd name="connsiteY34" fmla="*/ 3911 h 10000"/>
                <a:gd name="connsiteX35" fmla="*/ 6762 w 10000"/>
                <a:gd name="connsiteY35" fmla="*/ 3183 h 10000"/>
                <a:gd name="connsiteX36" fmla="*/ 5559 w 10000"/>
                <a:gd name="connsiteY36" fmla="*/ 2768 h 10000"/>
                <a:gd name="connsiteX37" fmla="*/ 5486 w 10000"/>
                <a:gd name="connsiteY37" fmla="*/ 226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000" h="10000">
                  <a:moveTo>
                    <a:pt x="5486" y="2264"/>
                  </a:moveTo>
                  <a:cubicBezTo>
                    <a:pt x="5541" y="2106"/>
                    <a:pt x="5763" y="2048"/>
                    <a:pt x="5892" y="1805"/>
                  </a:cubicBezTo>
                  <a:cubicBezTo>
                    <a:pt x="6022" y="1561"/>
                    <a:pt x="6317" y="1073"/>
                    <a:pt x="6281" y="801"/>
                  </a:cubicBezTo>
                  <a:cubicBezTo>
                    <a:pt x="6244" y="527"/>
                    <a:pt x="6077" y="282"/>
                    <a:pt x="5652" y="155"/>
                  </a:cubicBezTo>
                  <a:cubicBezTo>
                    <a:pt x="5226" y="27"/>
                    <a:pt x="4152" y="-59"/>
                    <a:pt x="3727" y="50"/>
                  </a:cubicBezTo>
                  <a:cubicBezTo>
                    <a:pt x="3301" y="155"/>
                    <a:pt x="3190" y="516"/>
                    <a:pt x="3154" y="811"/>
                  </a:cubicBezTo>
                  <a:cubicBezTo>
                    <a:pt x="3117" y="1102"/>
                    <a:pt x="3431" y="1583"/>
                    <a:pt x="3542" y="1825"/>
                  </a:cubicBezTo>
                  <a:cubicBezTo>
                    <a:pt x="3653" y="2069"/>
                    <a:pt x="3839" y="2096"/>
                    <a:pt x="3875" y="2264"/>
                  </a:cubicBezTo>
                  <a:cubicBezTo>
                    <a:pt x="3912" y="2430"/>
                    <a:pt x="3931" y="2635"/>
                    <a:pt x="3727" y="2796"/>
                  </a:cubicBezTo>
                  <a:cubicBezTo>
                    <a:pt x="3524" y="2962"/>
                    <a:pt x="3080" y="3053"/>
                    <a:pt x="2599" y="3257"/>
                  </a:cubicBezTo>
                  <a:cubicBezTo>
                    <a:pt x="2118" y="3460"/>
                    <a:pt x="1322" y="3470"/>
                    <a:pt x="896" y="4027"/>
                  </a:cubicBezTo>
                  <a:cubicBezTo>
                    <a:pt x="471" y="4584"/>
                    <a:pt x="83" y="5796"/>
                    <a:pt x="8" y="6598"/>
                  </a:cubicBezTo>
                  <a:cubicBezTo>
                    <a:pt x="-66" y="7411"/>
                    <a:pt x="415" y="8381"/>
                    <a:pt x="415" y="8884"/>
                  </a:cubicBezTo>
                  <a:cubicBezTo>
                    <a:pt x="415" y="9392"/>
                    <a:pt x="-10" y="9491"/>
                    <a:pt x="45" y="9644"/>
                  </a:cubicBezTo>
                  <a:cubicBezTo>
                    <a:pt x="101" y="9804"/>
                    <a:pt x="508" y="9862"/>
                    <a:pt x="712" y="9842"/>
                  </a:cubicBezTo>
                  <a:cubicBezTo>
                    <a:pt x="915" y="9824"/>
                    <a:pt x="1174" y="9644"/>
                    <a:pt x="1267" y="9511"/>
                  </a:cubicBezTo>
                  <a:cubicBezTo>
                    <a:pt x="1359" y="9376"/>
                    <a:pt x="1285" y="9467"/>
                    <a:pt x="1304" y="9002"/>
                  </a:cubicBezTo>
                  <a:cubicBezTo>
                    <a:pt x="1322" y="8535"/>
                    <a:pt x="1267" y="7323"/>
                    <a:pt x="1340" y="6683"/>
                  </a:cubicBezTo>
                  <a:cubicBezTo>
                    <a:pt x="1415" y="6038"/>
                    <a:pt x="1581" y="5170"/>
                    <a:pt x="1767" y="5121"/>
                  </a:cubicBezTo>
                  <a:cubicBezTo>
                    <a:pt x="1951" y="5071"/>
                    <a:pt x="2339" y="5920"/>
                    <a:pt x="2432" y="6376"/>
                  </a:cubicBezTo>
                  <a:cubicBezTo>
                    <a:pt x="2525" y="6837"/>
                    <a:pt x="2451" y="7320"/>
                    <a:pt x="2377" y="7850"/>
                  </a:cubicBezTo>
                  <a:cubicBezTo>
                    <a:pt x="2303" y="8380"/>
                    <a:pt x="2020" y="9166"/>
                    <a:pt x="1989" y="9559"/>
                  </a:cubicBezTo>
                  <a:cubicBezTo>
                    <a:pt x="2399" y="9917"/>
                    <a:pt x="3841" y="9995"/>
                    <a:pt x="4837" y="10000"/>
                  </a:cubicBezTo>
                  <a:cubicBezTo>
                    <a:pt x="5833" y="10005"/>
                    <a:pt x="7517" y="9923"/>
                    <a:pt x="7967" y="9589"/>
                  </a:cubicBezTo>
                  <a:cubicBezTo>
                    <a:pt x="7838" y="9095"/>
                    <a:pt x="7638" y="8541"/>
                    <a:pt x="7539" y="7998"/>
                  </a:cubicBezTo>
                  <a:cubicBezTo>
                    <a:pt x="7440" y="7455"/>
                    <a:pt x="7317" y="6800"/>
                    <a:pt x="7372" y="6329"/>
                  </a:cubicBezTo>
                  <a:cubicBezTo>
                    <a:pt x="7428" y="5862"/>
                    <a:pt x="7687" y="5091"/>
                    <a:pt x="7872" y="5192"/>
                  </a:cubicBezTo>
                  <a:cubicBezTo>
                    <a:pt x="8057" y="5285"/>
                    <a:pt x="8298" y="6291"/>
                    <a:pt x="8445" y="6935"/>
                  </a:cubicBezTo>
                  <a:cubicBezTo>
                    <a:pt x="8593" y="7579"/>
                    <a:pt x="8779" y="8602"/>
                    <a:pt x="8815" y="9062"/>
                  </a:cubicBezTo>
                  <a:cubicBezTo>
                    <a:pt x="8852" y="9518"/>
                    <a:pt x="8575" y="9518"/>
                    <a:pt x="8704" y="9665"/>
                  </a:cubicBezTo>
                  <a:cubicBezTo>
                    <a:pt x="8834" y="9814"/>
                    <a:pt x="9407" y="9947"/>
                    <a:pt x="9630" y="9938"/>
                  </a:cubicBezTo>
                  <a:cubicBezTo>
                    <a:pt x="9852" y="9928"/>
                    <a:pt x="9981" y="9772"/>
                    <a:pt x="10000" y="9628"/>
                  </a:cubicBezTo>
                  <a:cubicBezTo>
                    <a:pt x="10018" y="9482"/>
                    <a:pt x="9777" y="9569"/>
                    <a:pt x="9741" y="9042"/>
                  </a:cubicBezTo>
                  <a:cubicBezTo>
                    <a:pt x="9704" y="8514"/>
                    <a:pt x="9945" y="7323"/>
                    <a:pt x="9741" y="6470"/>
                  </a:cubicBezTo>
                  <a:cubicBezTo>
                    <a:pt x="9537" y="5612"/>
                    <a:pt x="8982" y="4458"/>
                    <a:pt x="8482" y="3911"/>
                  </a:cubicBezTo>
                  <a:cubicBezTo>
                    <a:pt x="7483" y="3325"/>
                    <a:pt x="7243" y="3366"/>
                    <a:pt x="6762" y="3183"/>
                  </a:cubicBezTo>
                  <a:cubicBezTo>
                    <a:pt x="6281" y="2993"/>
                    <a:pt x="5763" y="2926"/>
                    <a:pt x="5559" y="2768"/>
                  </a:cubicBezTo>
                  <a:cubicBezTo>
                    <a:pt x="5355" y="2614"/>
                    <a:pt x="5430" y="2423"/>
                    <a:pt x="5486" y="2264"/>
                  </a:cubicBezTo>
                  <a:close/>
                </a:path>
              </a:pathLst>
            </a:custGeom>
            <a:solidFill>
              <a:srgbClr val="000019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0" name="Freeform 90"/>
            <p:cNvSpPr>
              <a:spLocks/>
            </p:cNvSpPr>
            <p:nvPr/>
          </p:nvSpPr>
          <p:spPr bwMode="auto">
            <a:xfrm>
              <a:off x="4788067" y="958658"/>
              <a:ext cx="783923" cy="688581"/>
            </a:xfrm>
            <a:custGeom>
              <a:avLst/>
              <a:gdLst>
                <a:gd name="T0" fmla="*/ 0 w 148"/>
                <a:gd name="T1" fmla="*/ 10 h 130"/>
                <a:gd name="T2" fmla="*/ 46 w 148"/>
                <a:gd name="T3" fmla="*/ 2 h 130"/>
                <a:gd name="T4" fmla="*/ 112 w 148"/>
                <a:gd name="T5" fmla="*/ 20 h 130"/>
                <a:gd name="T6" fmla="*/ 145 w 148"/>
                <a:gd name="T7" fmla="*/ 79 h 130"/>
                <a:gd name="T8" fmla="*/ 129 w 148"/>
                <a:gd name="T9" fmla="*/ 13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130"/>
                <a:gd name="T17" fmla="*/ 148 w 148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130">
                  <a:moveTo>
                    <a:pt x="0" y="10"/>
                  </a:moveTo>
                  <a:cubicBezTo>
                    <a:pt x="8" y="9"/>
                    <a:pt x="27" y="0"/>
                    <a:pt x="46" y="2"/>
                  </a:cubicBezTo>
                  <a:cubicBezTo>
                    <a:pt x="65" y="4"/>
                    <a:pt x="96" y="7"/>
                    <a:pt x="112" y="20"/>
                  </a:cubicBezTo>
                  <a:cubicBezTo>
                    <a:pt x="128" y="33"/>
                    <a:pt x="142" y="61"/>
                    <a:pt x="145" y="79"/>
                  </a:cubicBezTo>
                  <a:cubicBezTo>
                    <a:pt x="148" y="97"/>
                    <a:pt x="132" y="120"/>
                    <a:pt x="129" y="130"/>
                  </a:cubicBezTo>
                </a:path>
              </a:pathLst>
            </a:custGeom>
            <a:solidFill>
              <a:srgbClr val="000019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ker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4576087" y="4372476"/>
              <a:ext cx="1160452" cy="894417"/>
            </a:xfrm>
            <a:custGeom>
              <a:avLst/>
              <a:gdLst>
                <a:gd name="connsiteX0" fmla="*/ 32402 w 689835"/>
                <a:gd name="connsiteY0" fmla="*/ 442643 h 557214"/>
                <a:gd name="connsiteX1" fmla="*/ 60538 w 689835"/>
                <a:gd name="connsiteY1" fmla="*/ 55782 h 557214"/>
                <a:gd name="connsiteX2" fmla="*/ 686550 w 689835"/>
                <a:gd name="connsiteY2" fmla="*/ 20613 h 557214"/>
                <a:gd name="connsiteX3" fmla="*/ 299688 w 689835"/>
                <a:gd name="connsiteY3" fmla="*/ 231628 h 557214"/>
                <a:gd name="connsiteX4" fmla="*/ 130876 w 689835"/>
                <a:gd name="connsiteY4" fmla="*/ 548151 h 557214"/>
                <a:gd name="connsiteX5" fmla="*/ 32402 w 689835"/>
                <a:gd name="connsiteY5" fmla="*/ 442643 h 557214"/>
                <a:gd name="connsiteX0" fmla="*/ 21838 w 700703"/>
                <a:gd name="connsiteY0" fmla="*/ 450158 h 560228"/>
                <a:gd name="connsiteX1" fmla="*/ 71406 w 700703"/>
                <a:gd name="connsiteY1" fmla="*/ 56153 h 560228"/>
                <a:gd name="connsiteX2" fmla="*/ 697418 w 700703"/>
                <a:gd name="connsiteY2" fmla="*/ 20984 h 560228"/>
                <a:gd name="connsiteX3" fmla="*/ 310556 w 700703"/>
                <a:gd name="connsiteY3" fmla="*/ 231999 h 560228"/>
                <a:gd name="connsiteX4" fmla="*/ 141744 w 700703"/>
                <a:gd name="connsiteY4" fmla="*/ 548522 h 560228"/>
                <a:gd name="connsiteX5" fmla="*/ 21838 w 700703"/>
                <a:gd name="connsiteY5" fmla="*/ 450158 h 560228"/>
                <a:gd name="connsiteX0" fmla="*/ 19506 w 698371"/>
                <a:gd name="connsiteY0" fmla="*/ 450158 h 551791"/>
                <a:gd name="connsiteX1" fmla="*/ 69074 w 698371"/>
                <a:gd name="connsiteY1" fmla="*/ 56153 h 551791"/>
                <a:gd name="connsiteX2" fmla="*/ 695086 w 698371"/>
                <a:gd name="connsiteY2" fmla="*/ 20984 h 551791"/>
                <a:gd name="connsiteX3" fmla="*/ 308224 w 698371"/>
                <a:gd name="connsiteY3" fmla="*/ 231999 h 551791"/>
                <a:gd name="connsiteX4" fmla="*/ 101312 w 698371"/>
                <a:gd name="connsiteY4" fmla="*/ 538997 h 551791"/>
                <a:gd name="connsiteX5" fmla="*/ 19506 w 698371"/>
                <a:gd name="connsiteY5" fmla="*/ 450158 h 551791"/>
                <a:gd name="connsiteX0" fmla="*/ 19506 w 697912"/>
                <a:gd name="connsiteY0" fmla="*/ 451329 h 551810"/>
                <a:gd name="connsiteX1" fmla="*/ 69074 w 697912"/>
                <a:gd name="connsiteY1" fmla="*/ 57324 h 551810"/>
                <a:gd name="connsiteX2" fmla="*/ 695086 w 697912"/>
                <a:gd name="connsiteY2" fmla="*/ 22155 h 551810"/>
                <a:gd name="connsiteX3" fmla="*/ 293937 w 697912"/>
                <a:gd name="connsiteY3" fmla="*/ 249839 h 551810"/>
                <a:gd name="connsiteX4" fmla="*/ 101312 w 697912"/>
                <a:gd name="connsiteY4" fmla="*/ 540168 h 551810"/>
                <a:gd name="connsiteX5" fmla="*/ 19506 w 697912"/>
                <a:gd name="connsiteY5" fmla="*/ 451329 h 551810"/>
                <a:gd name="connsiteX0" fmla="*/ 19506 w 697954"/>
                <a:gd name="connsiteY0" fmla="*/ 451329 h 557670"/>
                <a:gd name="connsiteX1" fmla="*/ 69074 w 697954"/>
                <a:gd name="connsiteY1" fmla="*/ 57324 h 557670"/>
                <a:gd name="connsiteX2" fmla="*/ 695086 w 697954"/>
                <a:gd name="connsiteY2" fmla="*/ 22155 h 557670"/>
                <a:gd name="connsiteX3" fmla="*/ 293937 w 697954"/>
                <a:gd name="connsiteY3" fmla="*/ 249839 h 557670"/>
                <a:gd name="connsiteX4" fmla="*/ 163115 w 697954"/>
                <a:gd name="connsiteY4" fmla="*/ 528739 h 557670"/>
                <a:gd name="connsiteX5" fmla="*/ 101312 w 697954"/>
                <a:gd name="connsiteY5" fmla="*/ 540168 h 557670"/>
                <a:gd name="connsiteX6" fmla="*/ 19506 w 697954"/>
                <a:gd name="connsiteY6" fmla="*/ 451329 h 557670"/>
                <a:gd name="connsiteX0" fmla="*/ 23320 w 701768"/>
                <a:gd name="connsiteY0" fmla="*/ 451329 h 541900"/>
                <a:gd name="connsiteX1" fmla="*/ 72888 w 701768"/>
                <a:gd name="connsiteY1" fmla="*/ 57324 h 541900"/>
                <a:gd name="connsiteX2" fmla="*/ 698900 w 701768"/>
                <a:gd name="connsiteY2" fmla="*/ 22155 h 541900"/>
                <a:gd name="connsiteX3" fmla="*/ 297751 w 701768"/>
                <a:gd name="connsiteY3" fmla="*/ 249839 h 541900"/>
                <a:gd name="connsiteX4" fmla="*/ 166929 w 701768"/>
                <a:gd name="connsiteY4" fmla="*/ 528739 h 541900"/>
                <a:gd name="connsiteX5" fmla="*/ 23320 w 701768"/>
                <a:gd name="connsiteY5" fmla="*/ 451329 h 541900"/>
                <a:gd name="connsiteX0" fmla="*/ 13113 w 720136"/>
                <a:gd name="connsiteY0" fmla="*/ 496475 h 556301"/>
                <a:gd name="connsiteX1" fmla="*/ 91256 w 720136"/>
                <a:gd name="connsiteY1" fmla="*/ 59607 h 556301"/>
                <a:gd name="connsiteX2" fmla="*/ 717268 w 720136"/>
                <a:gd name="connsiteY2" fmla="*/ 24438 h 556301"/>
                <a:gd name="connsiteX3" fmla="*/ 316119 w 720136"/>
                <a:gd name="connsiteY3" fmla="*/ 252122 h 556301"/>
                <a:gd name="connsiteX4" fmla="*/ 185297 w 720136"/>
                <a:gd name="connsiteY4" fmla="*/ 531022 h 556301"/>
                <a:gd name="connsiteX5" fmla="*/ 13113 w 720136"/>
                <a:gd name="connsiteY5" fmla="*/ 496475 h 556301"/>
                <a:gd name="connsiteX0" fmla="*/ 21323 w 704533"/>
                <a:gd name="connsiteY0" fmla="*/ 456340 h 543018"/>
                <a:gd name="connsiteX1" fmla="*/ 75653 w 704533"/>
                <a:gd name="connsiteY1" fmla="*/ 57572 h 543018"/>
                <a:gd name="connsiteX2" fmla="*/ 701665 w 704533"/>
                <a:gd name="connsiteY2" fmla="*/ 22403 h 543018"/>
                <a:gd name="connsiteX3" fmla="*/ 300516 w 704533"/>
                <a:gd name="connsiteY3" fmla="*/ 250087 h 543018"/>
                <a:gd name="connsiteX4" fmla="*/ 169694 w 704533"/>
                <a:gd name="connsiteY4" fmla="*/ 528987 h 543018"/>
                <a:gd name="connsiteX5" fmla="*/ 21323 w 704533"/>
                <a:gd name="connsiteY5" fmla="*/ 456340 h 54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533" h="543018">
                  <a:moveTo>
                    <a:pt x="21323" y="456340"/>
                  </a:moveTo>
                  <a:cubicBezTo>
                    <a:pt x="5650" y="377771"/>
                    <a:pt x="-37737" y="129895"/>
                    <a:pt x="75653" y="57572"/>
                  </a:cubicBezTo>
                  <a:cubicBezTo>
                    <a:pt x="189043" y="-14751"/>
                    <a:pt x="664188" y="-9683"/>
                    <a:pt x="701665" y="22403"/>
                  </a:cubicBezTo>
                  <a:cubicBezTo>
                    <a:pt x="739142" y="54489"/>
                    <a:pt x="398703" y="165656"/>
                    <a:pt x="300516" y="250087"/>
                  </a:cubicBezTo>
                  <a:cubicBezTo>
                    <a:pt x="202329" y="334518"/>
                    <a:pt x="201798" y="480599"/>
                    <a:pt x="169694" y="528987"/>
                  </a:cubicBezTo>
                  <a:cubicBezTo>
                    <a:pt x="123956" y="562569"/>
                    <a:pt x="36996" y="534909"/>
                    <a:pt x="21323" y="456340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5169646" y="2592369"/>
              <a:ext cx="125511" cy="3263278"/>
              <a:chOff x="5638800" y="1066800"/>
              <a:chExt cx="76200" cy="1981200"/>
            </a:xfrm>
          </p:grpSpPr>
          <p:sp>
            <p:nvSpPr>
              <p:cNvPr id="162" name="Rounded Rectangle 161"/>
              <p:cNvSpPr/>
              <p:nvPr/>
            </p:nvSpPr>
            <p:spPr>
              <a:xfrm>
                <a:off x="5638800" y="19812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62"/>
              <p:cNvSpPr/>
              <p:nvPr/>
            </p:nvSpPr>
            <p:spPr>
              <a:xfrm>
                <a:off x="5638800" y="20574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163"/>
              <p:cNvSpPr/>
              <p:nvPr/>
            </p:nvSpPr>
            <p:spPr>
              <a:xfrm>
                <a:off x="5638800" y="21336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ounded Rectangle 164"/>
              <p:cNvSpPr/>
              <p:nvPr/>
            </p:nvSpPr>
            <p:spPr>
              <a:xfrm>
                <a:off x="5638800" y="22098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ed Rectangle 165"/>
              <p:cNvSpPr/>
              <p:nvPr/>
            </p:nvSpPr>
            <p:spPr>
              <a:xfrm>
                <a:off x="5638800" y="22860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ounded Rectangle 166"/>
              <p:cNvSpPr/>
              <p:nvPr/>
            </p:nvSpPr>
            <p:spPr>
              <a:xfrm>
                <a:off x="5638800" y="23622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ounded Rectangle 167"/>
              <p:cNvSpPr/>
              <p:nvPr/>
            </p:nvSpPr>
            <p:spPr>
              <a:xfrm>
                <a:off x="5638800" y="24384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ounded Rectangle 168"/>
              <p:cNvSpPr/>
              <p:nvPr/>
            </p:nvSpPr>
            <p:spPr>
              <a:xfrm>
                <a:off x="5638800" y="25146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5638800" y="25908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>
                <a:off x="5638800" y="26670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>
                <a:off x="5638800" y="27432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>
                <a:off x="5638800" y="28194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>
                <a:off x="5638800" y="28956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5638800" y="29718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5638800" y="15240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5638800" y="16002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ounded Rectangle 177"/>
              <p:cNvSpPr/>
              <p:nvPr/>
            </p:nvSpPr>
            <p:spPr>
              <a:xfrm>
                <a:off x="5638800" y="16764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ounded Rectangle 178"/>
              <p:cNvSpPr/>
              <p:nvPr/>
            </p:nvSpPr>
            <p:spPr>
              <a:xfrm>
                <a:off x="5638800" y="17526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>
                <a:off x="5638800" y="18288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5638800" y="19050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>
                <a:off x="5638800" y="11430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>
                <a:off x="5638800" y="12192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>
                <a:off x="5638800" y="12954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>
                <a:off x="5638800" y="13716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>
                <a:off x="5638800" y="14478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ounded Rectangle 186"/>
              <p:cNvSpPr/>
              <p:nvPr/>
            </p:nvSpPr>
            <p:spPr>
              <a:xfrm>
                <a:off x="5638800" y="1066800"/>
                <a:ext cx="76200" cy="76200"/>
              </a:xfrm>
              <a:prstGeom prst="roundRect">
                <a:avLst>
                  <a:gd name="adj" fmla="val 26041"/>
                </a:avLst>
              </a:prstGeom>
              <a:no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" name="Freeform 152"/>
            <p:cNvSpPr/>
            <p:nvPr/>
          </p:nvSpPr>
          <p:spPr>
            <a:xfrm>
              <a:off x="4506328" y="2520121"/>
              <a:ext cx="722464" cy="1784793"/>
            </a:xfrm>
            <a:custGeom>
              <a:avLst/>
              <a:gdLst>
                <a:gd name="connsiteX0" fmla="*/ 416975 w 451560"/>
                <a:gd name="connsiteY0" fmla="*/ 425866 h 1089257"/>
                <a:gd name="connsiteX1" fmla="*/ 352681 w 451560"/>
                <a:gd name="connsiteY1" fmla="*/ 530641 h 1089257"/>
                <a:gd name="connsiteX2" fmla="*/ 433643 w 451560"/>
                <a:gd name="connsiteY2" fmla="*/ 694947 h 1089257"/>
                <a:gd name="connsiteX3" fmla="*/ 421737 w 451560"/>
                <a:gd name="connsiteY3" fmla="*/ 992604 h 1089257"/>
                <a:gd name="connsiteX4" fmla="*/ 126462 w 451560"/>
                <a:gd name="connsiteY4" fmla="*/ 1056897 h 1089257"/>
                <a:gd name="connsiteX5" fmla="*/ 256 w 451560"/>
                <a:gd name="connsiteY5" fmla="*/ 518735 h 1089257"/>
                <a:gd name="connsiteX6" fmla="*/ 102650 w 451560"/>
                <a:gd name="connsiteY6" fmla="*/ 49629 h 1089257"/>
                <a:gd name="connsiteX7" fmla="*/ 383637 w 451560"/>
                <a:gd name="connsiteY7" fmla="*/ 40104 h 1089257"/>
                <a:gd name="connsiteX8" fmla="*/ 407450 w 451560"/>
                <a:gd name="connsiteY8" fmla="*/ 282991 h 1089257"/>
                <a:gd name="connsiteX9" fmla="*/ 333631 w 451560"/>
                <a:gd name="connsiteY9" fmla="*/ 421104 h 1089257"/>
                <a:gd name="connsiteX10" fmla="*/ 419356 w 451560"/>
                <a:gd name="connsiteY10" fmla="*/ 344904 h 1089257"/>
                <a:gd name="connsiteX11" fmla="*/ 419356 w 451560"/>
                <a:gd name="connsiteY11" fmla="*/ 344904 h 1089257"/>
                <a:gd name="connsiteX0" fmla="*/ 416975 w 443792"/>
                <a:gd name="connsiteY0" fmla="*/ 425866 h 1088408"/>
                <a:gd name="connsiteX1" fmla="*/ 352681 w 443792"/>
                <a:gd name="connsiteY1" fmla="*/ 530641 h 1088408"/>
                <a:gd name="connsiteX2" fmla="*/ 414593 w 443792"/>
                <a:gd name="connsiteY2" fmla="*/ 723522 h 1088408"/>
                <a:gd name="connsiteX3" fmla="*/ 421737 w 443792"/>
                <a:gd name="connsiteY3" fmla="*/ 992604 h 1088408"/>
                <a:gd name="connsiteX4" fmla="*/ 126462 w 443792"/>
                <a:gd name="connsiteY4" fmla="*/ 1056897 h 1088408"/>
                <a:gd name="connsiteX5" fmla="*/ 256 w 443792"/>
                <a:gd name="connsiteY5" fmla="*/ 518735 h 1088408"/>
                <a:gd name="connsiteX6" fmla="*/ 102650 w 443792"/>
                <a:gd name="connsiteY6" fmla="*/ 49629 h 1088408"/>
                <a:gd name="connsiteX7" fmla="*/ 383637 w 443792"/>
                <a:gd name="connsiteY7" fmla="*/ 40104 h 1088408"/>
                <a:gd name="connsiteX8" fmla="*/ 407450 w 443792"/>
                <a:gd name="connsiteY8" fmla="*/ 282991 h 1088408"/>
                <a:gd name="connsiteX9" fmla="*/ 333631 w 443792"/>
                <a:gd name="connsiteY9" fmla="*/ 421104 h 1088408"/>
                <a:gd name="connsiteX10" fmla="*/ 419356 w 443792"/>
                <a:gd name="connsiteY10" fmla="*/ 344904 h 1088408"/>
                <a:gd name="connsiteX11" fmla="*/ 419356 w 443792"/>
                <a:gd name="connsiteY11" fmla="*/ 344904 h 1088408"/>
                <a:gd name="connsiteX0" fmla="*/ 416975 w 443792"/>
                <a:gd name="connsiteY0" fmla="*/ 425866 h 1102631"/>
                <a:gd name="connsiteX1" fmla="*/ 352681 w 443792"/>
                <a:gd name="connsiteY1" fmla="*/ 530641 h 1102631"/>
                <a:gd name="connsiteX2" fmla="*/ 414593 w 443792"/>
                <a:gd name="connsiteY2" fmla="*/ 723522 h 1102631"/>
                <a:gd name="connsiteX3" fmla="*/ 421737 w 443792"/>
                <a:gd name="connsiteY3" fmla="*/ 1035467 h 1102631"/>
                <a:gd name="connsiteX4" fmla="*/ 126462 w 443792"/>
                <a:gd name="connsiteY4" fmla="*/ 1056897 h 1102631"/>
                <a:gd name="connsiteX5" fmla="*/ 256 w 443792"/>
                <a:gd name="connsiteY5" fmla="*/ 518735 h 1102631"/>
                <a:gd name="connsiteX6" fmla="*/ 102650 w 443792"/>
                <a:gd name="connsiteY6" fmla="*/ 49629 h 1102631"/>
                <a:gd name="connsiteX7" fmla="*/ 383637 w 443792"/>
                <a:gd name="connsiteY7" fmla="*/ 40104 h 1102631"/>
                <a:gd name="connsiteX8" fmla="*/ 407450 w 443792"/>
                <a:gd name="connsiteY8" fmla="*/ 282991 h 1102631"/>
                <a:gd name="connsiteX9" fmla="*/ 333631 w 443792"/>
                <a:gd name="connsiteY9" fmla="*/ 421104 h 1102631"/>
                <a:gd name="connsiteX10" fmla="*/ 419356 w 443792"/>
                <a:gd name="connsiteY10" fmla="*/ 344904 h 1102631"/>
                <a:gd name="connsiteX11" fmla="*/ 419356 w 443792"/>
                <a:gd name="connsiteY11" fmla="*/ 344904 h 1102631"/>
                <a:gd name="connsiteX0" fmla="*/ 416753 w 443570"/>
                <a:gd name="connsiteY0" fmla="*/ 424397 h 1101162"/>
                <a:gd name="connsiteX1" fmla="*/ 352459 w 443570"/>
                <a:gd name="connsiteY1" fmla="*/ 529172 h 1101162"/>
                <a:gd name="connsiteX2" fmla="*/ 414371 w 443570"/>
                <a:gd name="connsiteY2" fmla="*/ 722053 h 1101162"/>
                <a:gd name="connsiteX3" fmla="*/ 421515 w 443570"/>
                <a:gd name="connsiteY3" fmla="*/ 1033998 h 1101162"/>
                <a:gd name="connsiteX4" fmla="*/ 126240 w 443570"/>
                <a:gd name="connsiteY4" fmla="*/ 1055428 h 1101162"/>
                <a:gd name="connsiteX5" fmla="*/ 34 w 443570"/>
                <a:gd name="connsiteY5" fmla="*/ 517266 h 1101162"/>
                <a:gd name="connsiteX6" fmla="*/ 116715 w 443570"/>
                <a:gd name="connsiteY6" fmla="*/ 50542 h 1101162"/>
                <a:gd name="connsiteX7" fmla="*/ 383415 w 443570"/>
                <a:gd name="connsiteY7" fmla="*/ 38635 h 1101162"/>
                <a:gd name="connsiteX8" fmla="*/ 407228 w 443570"/>
                <a:gd name="connsiteY8" fmla="*/ 281522 h 1101162"/>
                <a:gd name="connsiteX9" fmla="*/ 333409 w 443570"/>
                <a:gd name="connsiteY9" fmla="*/ 419635 h 1101162"/>
                <a:gd name="connsiteX10" fmla="*/ 419134 w 443570"/>
                <a:gd name="connsiteY10" fmla="*/ 343435 h 1101162"/>
                <a:gd name="connsiteX11" fmla="*/ 419134 w 443570"/>
                <a:gd name="connsiteY11" fmla="*/ 343435 h 1101162"/>
                <a:gd name="connsiteX0" fmla="*/ 416748 w 443565"/>
                <a:gd name="connsiteY0" fmla="*/ 416535 h 1093300"/>
                <a:gd name="connsiteX1" fmla="*/ 352454 w 443565"/>
                <a:gd name="connsiteY1" fmla="*/ 521310 h 1093300"/>
                <a:gd name="connsiteX2" fmla="*/ 414366 w 443565"/>
                <a:gd name="connsiteY2" fmla="*/ 714191 h 1093300"/>
                <a:gd name="connsiteX3" fmla="*/ 421510 w 443565"/>
                <a:gd name="connsiteY3" fmla="*/ 1026136 h 1093300"/>
                <a:gd name="connsiteX4" fmla="*/ 126235 w 443565"/>
                <a:gd name="connsiteY4" fmla="*/ 1047566 h 1093300"/>
                <a:gd name="connsiteX5" fmla="*/ 29 w 443565"/>
                <a:gd name="connsiteY5" fmla="*/ 509404 h 1093300"/>
                <a:gd name="connsiteX6" fmla="*/ 116710 w 443565"/>
                <a:gd name="connsiteY6" fmla="*/ 42680 h 1093300"/>
                <a:gd name="connsiteX7" fmla="*/ 319116 w 443565"/>
                <a:gd name="connsiteY7" fmla="*/ 47442 h 1093300"/>
                <a:gd name="connsiteX8" fmla="*/ 407223 w 443565"/>
                <a:gd name="connsiteY8" fmla="*/ 273660 h 1093300"/>
                <a:gd name="connsiteX9" fmla="*/ 333404 w 443565"/>
                <a:gd name="connsiteY9" fmla="*/ 411773 h 1093300"/>
                <a:gd name="connsiteX10" fmla="*/ 419129 w 443565"/>
                <a:gd name="connsiteY10" fmla="*/ 335573 h 1093300"/>
                <a:gd name="connsiteX11" fmla="*/ 419129 w 443565"/>
                <a:gd name="connsiteY11" fmla="*/ 335573 h 1093300"/>
                <a:gd name="connsiteX0" fmla="*/ 392948 w 419765"/>
                <a:gd name="connsiteY0" fmla="*/ 416875 h 1093293"/>
                <a:gd name="connsiteX1" fmla="*/ 328654 w 419765"/>
                <a:gd name="connsiteY1" fmla="*/ 521650 h 1093293"/>
                <a:gd name="connsiteX2" fmla="*/ 390566 w 419765"/>
                <a:gd name="connsiteY2" fmla="*/ 714531 h 1093293"/>
                <a:gd name="connsiteX3" fmla="*/ 397710 w 419765"/>
                <a:gd name="connsiteY3" fmla="*/ 1026476 h 1093293"/>
                <a:gd name="connsiteX4" fmla="*/ 102435 w 419765"/>
                <a:gd name="connsiteY4" fmla="*/ 1047906 h 1093293"/>
                <a:gd name="connsiteX5" fmla="*/ 41 w 419765"/>
                <a:gd name="connsiteY5" fmla="*/ 514506 h 1093293"/>
                <a:gd name="connsiteX6" fmla="*/ 92910 w 419765"/>
                <a:gd name="connsiteY6" fmla="*/ 43020 h 1093293"/>
                <a:gd name="connsiteX7" fmla="*/ 295316 w 419765"/>
                <a:gd name="connsiteY7" fmla="*/ 47782 h 1093293"/>
                <a:gd name="connsiteX8" fmla="*/ 383423 w 419765"/>
                <a:gd name="connsiteY8" fmla="*/ 274000 h 1093293"/>
                <a:gd name="connsiteX9" fmla="*/ 309604 w 419765"/>
                <a:gd name="connsiteY9" fmla="*/ 412113 h 1093293"/>
                <a:gd name="connsiteX10" fmla="*/ 395329 w 419765"/>
                <a:gd name="connsiteY10" fmla="*/ 335913 h 1093293"/>
                <a:gd name="connsiteX11" fmla="*/ 395329 w 419765"/>
                <a:gd name="connsiteY11" fmla="*/ 335913 h 1093293"/>
                <a:gd name="connsiteX0" fmla="*/ 409607 w 436424"/>
                <a:gd name="connsiteY0" fmla="*/ 418927 h 1093265"/>
                <a:gd name="connsiteX1" fmla="*/ 345313 w 436424"/>
                <a:gd name="connsiteY1" fmla="*/ 523702 h 1093265"/>
                <a:gd name="connsiteX2" fmla="*/ 407225 w 436424"/>
                <a:gd name="connsiteY2" fmla="*/ 716583 h 1093265"/>
                <a:gd name="connsiteX3" fmla="*/ 414369 w 436424"/>
                <a:gd name="connsiteY3" fmla="*/ 1028528 h 1093265"/>
                <a:gd name="connsiteX4" fmla="*/ 119094 w 436424"/>
                <a:gd name="connsiteY4" fmla="*/ 1049958 h 1093265"/>
                <a:gd name="connsiteX5" fmla="*/ 31 w 436424"/>
                <a:gd name="connsiteY5" fmla="*/ 545133 h 1093265"/>
                <a:gd name="connsiteX6" fmla="*/ 109569 w 436424"/>
                <a:gd name="connsiteY6" fmla="*/ 45072 h 1093265"/>
                <a:gd name="connsiteX7" fmla="*/ 311975 w 436424"/>
                <a:gd name="connsiteY7" fmla="*/ 49834 h 1093265"/>
                <a:gd name="connsiteX8" fmla="*/ 400082 w 436424"/>
                <a:gd name="connsiteY8" fmla="*/ 276052 h 1093265"/>
                <a:gd name="connsiteX9" fmla="*/ 326263 w 436424"/>
                <a:gd name="connsiteY9" fmla="*/ 414165 h 1093265"/>
                <a:gd name="connsiteX10" fmla="*/ 411988 w 436424"/>
                <a:gd name="connsiteY10" fmla="*/ 337965 h 1093265"/>
                <a:gd name="connsiteX11" fmla="*/ 411988 w 436424"/>
                <a:gd name="connsiteY11" fmla="*/ 337965 h 1093265"/>
                <a:gd name="connsiteX0" fmla="*/ 409845 w 438777"/>
                <a:gd name="connsiteY0" fmla="*/ 418927 h 1096697"/>
                <a:gd name="connsiteX1" fmla="*/ 345551 w 438777"/>
                <a:gd name="connsiteY1" fmla="*/ 523702 h 1096697"/>
                <a:gd name="connsiteX2" fmla="*/ 407463 w 438777"/>
                <a:gd name="connsiteY2" fmla="*/ 716583 h 1096697"/>
                <a:gd name="connsiteX3" fmla="*/ 414607 w 438777"/>
                <a:gd name="connsiteY3" fmla="*/ 1028528 h 1096697"/>
                <a:gd name="connsiteX4" fmla="*/ 90757 w 438777"/>
                <a:gd name="connsiteY4" fmla="*/ 1054721 h 1096697"/>
                <a:gd name="connsiteX5" fmla="*/ 269 w 438777"/>
                <a:gd name="connsiteY5" fmla="*/ 545133 h 1096697"/>
                <a:gd name="connsiteX6" fmla="*/ 109807 w 438777"/>
                <a:gd name="connsiteY6" fmla="*/ 45072 h 1096697"/>
                <a:gd name="connsiteX7" fmla="*/ 312213 w 438777"/>
                <a:gd name="connsiteY7" fmla="*/ 49834 h 1096697"/>
                <a:gd name="connsiteX8" fmla="*/ 400320 w 438777"/>
                <a:gd name="connsiteY8" fmla="*/ 276052 h 1096697"/>
                <a:gd name="connsiteX9" fmla="*/ 326501 w 438777"/>
                <a:gd name="connsiteY9" fmla="*/ 414165 h 1096697"/>
                <a:gd name="connsiteX10" fmla="*/ 412226 w 438777"/>
                <a:gd name="connsiteY10" fmla="*/ 337965 h 1096697"/>
                <a:gd name="connsiteX11" fmla="*/ 412226 w 438777"/>
                <a:gd name="connsiteY11" fmla="*/ 337965 h 1096697"/>
                <a:gd name="connsiteX0" fmla="*/ 411199 w 440131"/>
                <a:gd name="connsiteY0" fmla="*/ 404972 h 1082742"/>
                <a:gd name="connsiteX1" fmla="*/ 346905 w 440131"/>
                <a:gd name="connsiteY1" fmla="*/ 509747 h 1082742"/>
                <a:gd name="connsiteX2" fmla="*/ 408817 w 440131"/>
                <a:gd name="connsiteY2" fmla="*/ 702628 h 1082742"/>
                <a:gd name="connsiteX3" fmla="*/ 415961 w 440131"/>
                <a:gd name="connsiteY3" fmla="*/ 1014573 h 1082742"/>
                <a:gd name="connsiteX4" fmla="*/ 92111 w 440131"/>
                <a:gd name="connsiteY4" fmla="*/ 1040766 h 1082742"/>
                <a:gd name="connsiteX5" fmla="*/ 1623 w 440131"/>
                <a:gd name="connsiteY5" fmla="*/ 531178 h 1082742"/>
                <a:gd name="connsiteX6" fmla="*/ 56392 w 440131"/>
                <a:gd name="connsiteY6" fmla="*/ 52549 h 1082742"/>
                <a:gd name="connsiteX7" fmla="*/ 313567 w 440131"/>
                <a:gd name="connsiteY7" fmla="*/ 35879 h 1082742"/>
                <a:gd name="connsiteX8" fmla="*/ 401674 w 440131"/>
                <a:gd name="connsiteY8" fmla="*/ 262097 h 1082742"/>
                <a:gd name="connsiteX9" fmla="*/ 327855 w 440131"/>
                <a:gd name="connsiteY9" fmla="*/ 400210 h 1082742"/>
                <a:gd name="connsiteX10" fmla="*/ 413580 w 440131"/>
                <a:gd name="connsiteY10" fmla="*/ 324010 h 1082742"/>
                <a:gd name="connsiteX11" fmla="*/ 413580 w 440131"/>
                <a:gd name="connsiteY11" fmla="*/ 324010 h 1082742"/>
                <a:gd name="connsiteX0" fmla="*/ 409673 w 438605"/>
                <a:gd name="connsiteY0" fmla="*/ 404972 h 1082742"/>
                <a:gd name="connsiteX1" fmla="*/ 345379 w 438605"/>
                <a:gd name="connsiteY1" fmla="*/ 509747 h 1082742"/>
                <a:gd name="connsiteX2" fmla="*/ 407291 w 438605"/>
                <a:gd name="connsiteY2" fmla="*/ 702628 h 1082742"/>
                <a:gd name="connsiteX3" fmla="*/ 414435 w 438605"/>
                <a:gd name="connsiteY3" fmla="*/ 1014573 h 1082742"/>
                <a:gd name="connsiteX4" fmla="*/ 90585 w 438605"/>
                <a:gd name="connsiteY4" fmla="*/ 1040766 h 1082742"/>
                <a:gd name="connsiteX5" fmla="*/ 97 w 438605"/>
                <a:gd name="connsiteY5" fmla="*/ 531178 h 1082742"/>
                <a:gd name="connsiteX6" fmla="*/ 78679 w 438605"/>
                <a:gd name="connsiteY6" fmla="*/ 52549 h 1082742"/>
                <a:gd name="connsiteX7" fmla="*/ 312041 w 438605"/>
                <a:gd name="connsiteY7" fmla="*/ 35879 h 1082742"/>
                <a:gd name="connsiteX8" fmla="*/ 400148 w 438605"/>
                <a:gd name="connsiteY8" fmla="*/ 262097 h 1082742"/>
                <a:gd name="connsiteX9" fmla="*/ 326329 w 438605"/>
                <a:gd name="connsiteY9" fmla="*/ 400210 h 1082742"/>
                <a:gd name="connsiteX10" fmla="*/ 412054 w 438605"/>
                <a:gd name="connsiteY10" fmla="*/ 324010 h 1082742"/>
                <a:gd name="connsiteX11" fmla="*/ 412054 w 438605"/>
                <a:gd name="connsiteY11" fmla="*/ 324010 h 1082742"/>
                <a:gd name="connsiteX0" fmla="*/ 409690 w 438622"/>
                <a:gd name="connsiteY0" fmla="*/ 404972 h 1082742"/>
                <a:gd name="connsiteX1" fmla="*/ 345396 w 438622"/>
                <a:gd name="connsiteY1" fmla="*/ 509747 h 1082742"/>
                <a:gd name="connsiteX2" fmla="*/ 407308 w 438622"/>
                <a:gd name="connsiteY2" fmla="*/ 702628 h 1082742"/>
                <a:gd name="connsiteX3" fmla="*/ 414452 w 438622"/>
                <a:gd name="connsiteY3" fmla="*/ 1014573 h 1082742"/>
                <a:gd name="connsiteX4" fmla="*/ 90602 w 438622"/>
                <a:gd name="connsiteY4" fmla="*/ 1040766 h 1082742"/>
                <a:gd name="connsiteX5" fmla="*/ 114 w 438622"/>
                <a:gd name="connsiteY5" fmla="*/ 531178 h 1082742"/>
                <a:gd name="connsiteX6" fmla="*/ 78696 w 438622"/>
                <a:gd name="connsiteY6" fmla="*/ 52549 h 1082742"/>
                <a:gd name="connsiteX7" fmla="*/ 340633 w 438622"/>
                <a:gd name="connsiteY7" fmla="*/ 35879 h 1082742"/>
                <a:gd name="connsiteX8" fmla="*/ 400165 w 438622"/>
                <a:gd name="connsiteY8" fmla="*/ 262097 h 1082742"/>
                <a:gd name="connsiteX9" fmla="*/ 326346 w 438622"/>
                <a:gd name="connsiteY9" fmla="*/ 400210 h 1082742"/>
                <a:gd name="connsiteX10" fmla="*/ 412071 w 438622"/>
                <a:gd name="connsiteY10" fmla="*/ 324010 h 1082742"/>
                <a:gd name="connsiteX11" fmla="*/ 412071 w 438622"/>
                <a:gd name="connsiteY11" fmla="*/ 324010 h 1082742"/>
                <a:gd name="connsiteX0" fmla="*/ 409690 w 438622"/>
                <a:gd name="connsiteY0" fmla="*/ 405813 h 1083583"/>
                <a:gd name="connsiteX1" fmla="*/ 345396 w 438622"/>
                <a:gd name="connsiteY1" fmla="*/ 510588 h 1083583"/>
                <a:gd name="connsiteX2" fmla="*/ 407308 w 438622"/>
                <a:gd name="connsiteY2" fmla="*/ 703469 h 1083583"/>
                <a:gd name="connsiteX3" fmla="*/ 414452 w 438622"/>
                <a:gd name="connsiteY3" fmla="*/ 1015414 h 1083583"/>
                <a:gd name="connsiteX4" fmla="*/ 90602 w 438622"/>
                <a:gd name="connsiteY4" fmla="*/ 1041607 h 1083583"/>
                <a:gd name="connsiteX5" fmla="*/ 114 w 438622"/>
                <a:gd name="connsiteY5" fmla="*/ 532019 h 1083583"/>
                <a:gd name="connsiteX6" fmla="*/ 78696 w 438622"/>
                <a:gd name="connsiteY6" fmla="*/ 53390 h 1083583"/>
                <a:gd name="connsiteX7" fmla="*/ 340633 w 438622"/>
                <a:gd name="connsiteY7" fmla="*/ 36720 h 1083583"/>
                <a:gd name="connsiteX8" fmla="*/ 378733 w 438622"/>
                <a:gd name="connsiteY8" fmla="*/ 277226 h 1083583"/>
                <a:gd name="connsiteX9" fmla="*/ 326346 w 438622"/>
                <a:gd name="connsiteY9" fmla="*/ 401051 h 1083583"/>
                <a:gd name="connsiteX10" fmla="*/ 412071 w 438622"/>
                <a:gd name="connsiteY10" fmla="*/ 324851 h 1083583"/>
                <a:gd name="connsiteX11" fmla="*/ 412071 w 438622"/>
                <a:gd name="connsiteY11" fmla="*/ 324851 h 108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622" h="1083583">
                  <a:moveTo>
                    <a:pt x="409690" y="405813"/>
                  </a:moveTo>
                  <a:cubicBezTo>
                    <a:pt x="376154" y="435777"/>
                    <a:pt x="345793" y="460979"/>
                    <a:pt x="345396" y="510588"/>
                  </a:cubicBezTo>
                  <a:cubicBezTo>
                    <a:pt x="344999" y="560197"/>
                    <a:pt x="395799" y="619331"/>
                    <a:pt x="407308" y="703469"/>
                  </a:cubicBezTo>
                  <a:cubicBezTo>
                    <a:pt x="418817" y="787607"/>
                    <a:pt x="467236" y="959058"/>
                    <a:pt x="414452" y="1015414"/>
                  </a:cubicBezTo>
                  <a:cubicBezTo>
                    <a:pt x="361668" y="1071770"/>
                    <a:pt x="159658" y="1122173"/>
                    <a:pt x="90602" y="1041607"/>
                  </a:cubicBezTo>
                  <a:cubicBezTo>
                    <a:pt x="21546" y="961041"/>
                    <a:pt x="2098" y="696722"/>
                    <a:pt x="114" y="532019"/>
                  </a:cubicBezTo>
                  <a:cubicBezTo>
                    <a:pt x="-1870" y="367316"/>
                    <a:pt x="21943" y="135940"/>
                    <a:pt x="78696" y="53390"/>
                  </a:cubicBezTo>
                  <a:cubicBezTo>
                    <a:pt x="135449" y="-29160"/>
                    <a:pt x="290627" y="-586"/>
                    <a:pt x="340633" y="36720"/>
                  </a:cubicBezTo>
                  <a:cubicBezTo>
                    <a:pt x="390639" y="74026"/>
                    <a:pt x="381114" y="216504"/>
                    <a:pt x="378733" y="277226"/>
                  </a:cubicBezTo>
                  <a:cubicBezTo>
                    <a:pt x="376352" y="337948"/>
                    <a:pt x="320790" y="393114"/>
                    <a:pt x="326346" y="401051"/>
                  </a:cubicBezTo>
                  <a:cubicBezTo>
                    <a:pt x="331902" y="408989"/>
                    <a:pt x="412071" y="324851"/>
                    <a:pt x="412071" y="324851"/>
                  </a:cubicBezTo>
                  <a:lnTo>
                    <a:pt x="412071" y="324851"/>
                  </a:ln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 flipH="1">
              <a:off x="5235270" y="2517663"/>
              <a:ext cx="722464" cy="1784793"/>
            </a:xfrm>
            <a:custGeom>
              <a:avLst/>
              <a:gdLst>
                <a:gd name="connsiteX0" fmla="*/ 416975 w 451560"/>
                <a:gd name="connsiteY0" fmla="*/ 425866 h 1089257"/>
                <a:gd name="connsiteX1" fmla="*/ 352681 w 451560"/>
                <a:gd name="connsiteY1" fmla="*/ 530641 h 1089257"/>
                <a:gd name="connsiteX2" fmla="*/ 433643 w 451560"/>
                <a:gd name="connsiteY2" fmla="*/ 694947 h 1089257"/>
                <a:gd name="connsiteX3" fmla="*/ 421737 w 451560"/>
                <a:gd name="connsiteY3" fmla="*/ 992604 h 1089257"/>
                <a:gd name="connsiteX4" fmla="*/ 126462 w 451560"/>
                <a:gd name="connsiteY4" fmla="*/ 1056897 h 1089257"/>
                <a:gd name="connsiteX5" fmla="*/ 256 w 451560"/>
                <a:gd name="connsiteY5" fmla="*/ 518735 h 1089257"/>
                <a:gd name="connsiteX6" fmla="*/ 102650 w 451560"/>
                <a:gd name="connsiteY6" fmla="*/ 49629 h 1089257"/>
                <a:gd name="connsiteX7" fmla="*/ 383637 w 451560"/>
                <a:gd name="connsiteY7" fmla="*/ 40104 h 1089257"/>
                <a:gd name="connsiteX8" fmla="*/ 407450 w 451560"/>
                <a:gd name="connsiteY8" fmla="*/ 282991 h 1089257"/>
                <a:gd name="connsiteX9" fmla="*/ 333631 w 451560"/>
                <a:gd name="connsiteY9" fmla="*/ 421104 h 1089257"/>
                <a:gd name="connsiteX10" fmla="*/ 419356 w 451560"/>
                <a:gd name="connsiteY10" fmla="*/ 344904 h 1089257"/>
                <a:gd name="connsiteX11" fmla="*/ 419356 w 451560"/>
                <a:gd name="connsiteY11" fmla="*/ 344904 h 1089257"/>
                <a:gd name="connsiteX0" fmla="*/ 416975 w 443792"/>
                <a:gd name="connsiteY0" fmla="*/ 425866 h 1088408"/>
                <a:gd name="connsiteX1" fmla="*/ 352681 w 443792"/>
                <a:gd name="connsiteY1" fmla="*/ 530641 h 1088408"/>
                <a:gd name="connsiteX2" fmla="*/ 414593 w 443792"/>
                <a:gd name="connsiteY2" fmla="*/ 723522 h 1088408"/>
                <a:gd name="connsiteX3" fmla="*/ 421737 w 443792"/>
                <a:gd name="connsiteY3" fmla="*/ 992604 h 1088408"/>
                <a:gd name="connsiteX4" fmla="*/ 126462 w 443792"/>
                <a:gd name="connsiteY4" fmla="*/ 1056897 h 1088408"/>
                <a:gd name="connsiteX5" fmla="*/ 256 w 443792"/>
                <a:gd name="connsiteY5" fmla="*/ 518735 h 1088408"/>
                <a:gd name="connsiteX6" fmla="*/ 102650 w 443792"/>
                <a:gd name="connsiteY6" fmla="*/ 49629 h 1088408"/>
                <a:gd name="connsiteX7" fmla="*/ 383637 w 443792"/>
                <a:gd name="connsiteY7" fmla="*/ 40104 h 1088408"/>
                <a:gd name="connsiteX8" fmla="*/ 407450 w 443792"/>
                <a:gd name="connsiteY8" fmla="*/ 282991 h 1088408"/>
                <a:gd name="connsiteX9" fmla="*/ 333631 w 443792"/>
                <a:gd name="connsiteY9" fmla="*/ 421104 h 1088408"/>
                <a:gd name="connsiteX10" fmla="*/ 419356 w 443792"/>
                <a:gd name="connsiteY10" fmla="*/ 344904 h 1088408"/>
                <a:gd name="connsiteX11" fmla="*/ 419356 w 443792"/>
                <a:gd name="connsiteY11" fmla="*/ 344904 h 1088408"/>
                <a:gd name="connsiteX0" fmla="*/ 416975 w 443792"/>
                <a:gd name="connsiteY0" fmla="*/ 425866 h 1102631"/>
                <a:gd name="connsiteX1" fmla="*/ 352681 w 443792"/>
                <a:gd name="connsiteY1" fmla="*/ 530641 h 1102631"/>
                <a:gd name="connsiteX2" fmla="*/ 414593 w 443792"/>
                <a:gd name="connsiteY2" fmla="*/ 723522 h 1102631"/>
                <a:gd name="connsiteX3" fmla="*/ 421737 w 443792"/>
                <a:gd name="connsiteY3" fmla="*/ 1035467 h 1102631"/>
                <a:gd name="connsiteX4" fmla="*/ 126462 w 443792"/>
                <a:gd name="connsiteY4" fmla="*/ 1056897 h 1102631"/>
                <a:gd name="connsiteX5" fmla="*/ 256 w 443792"/>
                <a:gd name="connsiteY5" fmla="*/ 518735 h 1102631"/>
                <a:gd name="connsiteX6" fmla="*/ 102650 w 443792"/>
                <a:gd name="connsiteY6" fmla="*/ 49629 h 1102631"/>
                <a:gd name="connsiteX7" fmla="*/ 383637 w 443792"/>
                <a:gd name="connsiteY7" fmla="*/ 40104 h 1102631"/>
                <a:gd name="connsiteX8" fmla="*/ 407450 w 443792"/>
                <a:gd name="connsiteY8" fmla="*/ 282991 h 1102631"/>
                <a:gd name="connsiteX9" fmla="*/ 333631 w 443792"/>
                <a:gd name="connsiteY9" fmla="*/ 421104 h 1102631"/>
                <a:gd name="connsiteX10" fmla="*/ 419356 w 443792"/>
                <a:gd name="connsiteY10" fmla="*/ 344904 h 1102631"/>
                <a:gd name="connsiteX11" fmla="*/ 419356 w 443792"/>
                <a:gd name="connsiteY11" fmla="*/ 344904 h 1102631"/>
                <a:gd name="connsiteX0" fmla="*/ 416753 w 443570"/>
                <a:gd name="connsiteY0" fmla="*/ 424397 h 1101162"/>
                <a:gd name="connsiteX1" fmla="*/ 352459 w 443570"/>
                <a:gd name="connsiteY1" fmla="*/ 529172 h 1101162"/>
                <a:gd name="connsiteX2" fmla="*/ 414371 w 443570"/>
                <a:gd name="connsiteY2" fmla="*/ 722053 h 1101162"/>
                <a:gd name="connsiteX3" fmla="*/ 421515 w 443570"/>
                <a:gd name="connsiteY3" fmla="*/ 1033998 h 1101162"/>
                <a:gd name="connsiteX4" fmla="*/ 126240 w 443570"/>
                <a:gd name="connsiteY4" fmla="*/ 1055428 h 1101162"/>
                <a:gd name="connsiteX5" fmla="*/ 34 w 443570"/>
                <a:gd name="connsiteY5" fmla="*/ 517266 h 1101162"/>
                <a:gd name="connsiteX6" fmla="*/ 116715 w 443570"/>
                <a:gd name="connsiteY6" fmla="*/ 50542 h 1101162"/>
                <a:gd name="connsiteX7" fmla="*/ 383415 w 443570"/>
                <a:gd name="connsiteY7" fmla="*/ 38635 h 1101162"/>
                <a:gd name="connsiteX8" fmla="*/ 407228 w 443570"/>
                <a:gd name="connsiteY8" fmla="*/ 281522 h 1101162"/>
                <a:gd name="connsiteX9" fmla="*/ 333409 w 443570"/>
                <a:gd name="connsiteY9" fmla="*/ 419635 h 1101162"/>
                <a:gd name="connsiteX10" fmla="*/ 419134 w 443570"/>
                <a:gd name="connsiteY10" fmla="*/ 343435 h 1101162"/>
                <a:gd name="connsiteX11" fmla="*/ 419134 w 443570"/>
                <a:gd name="connsiteY11" fmla="*/ 343435 h 1101162"/>
                <a:gd name="connsiteX0" fmla="*/ 416748 w 443565"/>
                <a:gd name="connsiteY0" fmla="*/ 416535 h 1093300"/>
                <a:gd name="connsiteX1" fmla="*/ 352454 w 443565"/>
                <a:gd name="connsiteY1" fmla="*/ 521310 h 1093300"/>
                <a:gd name="connsiteX2" fmla="*/ 414366 w 443565"/>
                <a:gd name="connsiteY2" fmla="*/ 714191 h 1093300"/>
                <a:gd name="connsiteX3" fmla="*/ 421510 w 443565"/>
                <a:gd name="connsiteY3" fmla="*/ 1026136 h 1093300"/>
                <a:gd name="connsiteX4" fmla="*/ 126235 w 443565"/>
                <a:gd name="connsiteY4" fmla="*/ 1047566 h 1093300"/>
                <a:gd name="connsiteX5" fmla="*/ 29 w 443565"/>
                <a:gd name="connsiteY5" fmla="*/ 509404 h 1093300"/>
                <a:gd name="connsiteX6" fmla="*/ 116710 w 443565"/>
                <a:gd name="connsiteY6" fmla="*/ 42680 h 1093300"/>
                <a:gd name="connsiteX7" fmla="*/ 319116 w 443565"/>
                <a:gd name="connsiteY7" fmla="*/ 47442 h 1093300"/>
                <a:gd name="connsiteX8" fmla="*/ 407223 w 443565"/>
                <a:gd name="connsiteY8" fmla="*/ 273660 h 1093300"/>
                <a:gd name="connsiteX9" fmla="*/ 333404 w 443565"/>
                <a:gd name="connsiteY9" fmla="*/ 411773 h 1093300"/>
                <a:gd name="connsiteX10" fmla="*/ 419129 w 443565"/>
                <a:gd name="connsiteY10" fmla="*/ 335573 h 1093300"/>
                <a:gd name="connsiteX11" fmla="*/ 419129 w 443565"/>
                <a:gd name="connsiteY11" fmla="*/ 335573 h 1093300"/>
                <a:gd name="connsiteX0" fmla="*/ 392948 w 419765"/>
                <a:gd name="connsiteY0" fmla="*/ 416875 h 1093293"/>
                <a:gd name="connsiteX1" fmla="*/ 328654 w 419765"/>
                <a:gd name="connsiteY1" fmla="*/ 521650 h 1093293"/>
                <a:gd name="connsiteX2" fmla="*/ 390566 w 419765"/>
                <a:gd name="connsiteY2" fmla="*/ 714531 h 1093293"/>
                <a:gd name="connsiteX3" fmla="*/ 397710 w 419765"/>
                <a:gd name="connsiteY3" fmla="*/ 1026476 h 1093293"/>
                <a:gd name="connsiteX4" fmla="*/ 102435 w 419765"/>
                <a:gd name="connsiteY4" fmla="*/ 1047906 h 1093293"/>
                <a:gd name="connsiteX5" fmla="*/ 41 w 419765"/>
                <a:gd name="connsiteY5" fmla="*/ 514506 h 1093293"/>
                <a:gd name="connsiteX6" fmla="*/ 92910 w 419765"/>
                <a:gd name="connsiteY6" fmla="*/ 43020 h 1093293"/>
                <a:gd name="connsiteX7" fmla="*/ 295316 w 419765"/>
                <a:gd name="connsiteY7" fmla="*/ 47782 h 1093293"/>
                <a:gd name="connsiteX8" fmla="*/ 383423 w 419765"/>
                <a:gd name="connsiteY8" fmla="*/ 274000 h 1093293"/>
                <a:gd name="connsiteX9" fmla="*/ 309604 w 419765"/>
                <a:gd name="connsiteY9" fmla="*/ 412113 h 1093293"/>
                <a:gd name="connsiteX10" fmla="*/ 395329 w 419765"/>
                <a:gd name="connsiteY10" fmla="*/ 335913 h 1093293"/>
                <a:gd name="connsiteX11" fmla="*/ 395329 w 419765"/>
                <a:gd name="connsiteY11" fmla="*/ 335913 h 1093293"/>
                <a:gd name="connsiteX0" fmla="*/ 409607 w 436424"/>
                <a:gd name="connsiteY0" fmla="*/ 418927 h 1093265"/>
                <a:gd name="connsiteX1" fmla="*/ 345313 w 436424"/>
                <a:gd name="connsiteY1" fmla="*/ 523702 h 1093265"/>
                <a:gd name="connsiteX2" fmla="*/ 407225 w 436424"/>
                <a:gd name="connsiteY2" fmla="*/ 716583 h 1093265"/>
                <a:gd name="connsiteX3" fmla="*/ 414369 w 436424"/>
                <a:gd name="connsiteY3" fmla="*/ 1028528 h 1093265"/>
                <a:gd name="connsiteX4" fmla="*/ 119094 w 436424"/>
                <a:gd name="connsiteY4" fmla="*/ 1049958 h 1093265"/>
                <a:gd name="connsiteX5" fmla="*/ 31 w 436424"/>
                <a:gd name="connsiteY5" fmla="*/ 545133 h 1093265"/>
                <a:gd name="connsiteX6" fmla="*/ 109569 w 436424"/>
                <a:gd name="connsiteY6" fmla="*/ 45072 h 1093265"/>
                <a:gd name="connsiteX7" fmla="*/ 311975 w 436424"/>
                <a:gd name="connsiteY7" fmla="*/ 49834 h 1093265"/>
                <a:gd name="connsiteX8" fmla="*/ 400082 w 436424"/>
                <a:gd name="connsiteY8" fmla="*/ 276052 h 1093265"/>
                <a:gd name="connsiteX9" fmla="*/ 326263 w 436424"/>
                <a:gd name="connsiteY9" fmla="*/ 414165 h 1093265"/>
                <a:gd name="connsiteX10" fmla="*/ 411988 w 436424"/>
                <a:gd name="connsiteY10" fmla="*/ 337965 h 1093265"/>
                <a:gd name="connsiteX11" fmla="*/ 411988 w 436424"/>
                <a:gd name="connsiteY11" fmla="*/ 337965 h 1093265"/>
                <a:gd name="connsiteX0" fmla="*/ 409845 w 438777"/>
                <a:gd name="connsiteY0" fmla="*/ 418927 h 1096697"/>
                <a:gd name="connsiteX1" fmla="*/ 345551 w 438777"/>
                <a:gd name="connsiteY1" fmla="*/ 523702 h 1096697"/>
                <a:gd name="connsiteX2" fmla="*/ 407463 w 438777"/>
                <a:gd name="connsiteY2" fmla="*/ 716583 h 1096697"/>
                <a:gd name="connsiteX3" fmla="*/ 414607 w 438777"/>
                <a:gd name="connsiteY3" fmla="*/ 1028528 h 1096697"/>
                <a:gd name="connsiteX4" fmla="*/ 90757 w 438777"/>
                <a:gd name="connsiteY4" fmla="*/ 1054721 h 1096697"/>
                <a:gd name="connsiteX5" fmla="*/ 269 w 438777"/>
                <a:gd name="connsiteY5" fmla="*/ 545133 h 1096697"/>
                <a:gd name="connsiteX6" fmla="*/ 109807 w 438777"/>
                <a:gd name="connsiteY6" fmla="*/ 45072 h 1096697"/>
                <a:gd name="connsiteX7" fmla="*/ 312213 w 438777"/>
                <a:gd name="connsiteY7" fmla="*/ 49834 h 1096697"/>
                <a:gd name="connsiteX8" fmla="*/ 400320 w 438777"/>
                <a:gd name="connsiteY8" fmla="*/ 276052 h 1096697"/>
                <a:gd name="connsiteX9" fmla="*/ 326501 w 438777"/>
                <a:gd name="connsiteY9" fmla="*/ 414165 h 1096697"/>
                <a:gd name="connsiteX10" fmla="*/ 412226 w 438777"/>
                <a:gd name="connsiteY10" fmla="*/ 337965 h 1096697"/>
                <a:gd name="connsiteX11" fmla="*/ 412226 w 438777"/>
                <a:gd name="connsiteY11" fmla="*/ 337965 h 1096697"/>
                <a:gd name="connsiteX0" fmla="*/ 411199 w 440131"/>
                <a:gd name="connsiteY0" fmla="*/ 404972 h 1082742"/>
                <a:gd name="connsiteX1" fmla="*/ 346905 w 440131"/>
                <a:gd name="connsiteY1" fmla="*/ 509747 h 1082742"/>
                <a:gd name="connsiteX2" fmla="*/ 408817 w 440131"/>
                <a:gd name="connsiteY2" fmla="*/ 702628 h 1082742"/>
                <a:gd name="connsiteX3" fmla="*/ 415961 w 440131"/>
                <a:gd name="connsiteY3" fmla="*/ 1014573 h 1082742"/>
                <a:gd name="connsiteX4" fmla="*/ 92111 w 440131"/>
                <a:gd name="connsiteY4" fmla="*/ 1040766 h 1082742"/>
                <a:gd name="connsiteX5" fmla="*/ 1623 w 440131"/>
                <a:gd name="connsiteY5" fmla="*/ 531178 h 1082742"/>
                <a:gd name="connsiteX6" fmla="*/ 56392 w 440131"/>
                <a:gd name="connsiteY6" fmla="*/ 52549 h 1082742"/>
                <a:gd name="connsiteX7" fmla="*/ 313567 w 440131"/>
                <a:gd name="connsiteY7" fmla="*/ 35879 h 1082742"/>
                <a:gd name="connsiteX8" fmla="*/ 401674 w 440131"/>
                <a:gd name="connsiteY8" fmla="*/ 262097 h 1082742"/>
                <a:gd name="connsiteX9" fmla="*/ 327855 w 440131"/>
                <a:gd name="connsiteY9" fmla="*/ 400210 h 1082742"/>
                <a:gd name="connsiteX10" fmla="*/ 413580 w 440131"/>
                <a:gd name="connsiteY10" fmla="*/ 324010 h 1082742"/>
                <a:gd name="connsiteX11" fmla="*/ 413580 w 440131"/>
                <a:gd name="connsiteY11" fmla="*/ 324010 h 1082742"/>
                <a:gd name="connsiteX0" fmla="*/ 409673 w 438605"/>
                <a:gd name="connsiteY0" fmla="*/ 404972 h 1082742"/>
                <a:gd name="connsiteX1" fmla="*/ 345379 w 438605"/>
                <a:gd name="connsiteY1" fmla="*/ 509747 h 1082742"/>
                <a:gd name="connsiteX2" fmla="*/ 407291 w 438605"/>
                <a:gd name="connsiteY2" fmla="*/ 702628 h 1082742"/>
                <a:gd name="connsiteX3" fmla="*/ 414435 w 438605"/>
                <a:gd name="connsiteY3" fmla="*/ 1014573 h 1082742"/>
                <a:gd name="connsiteX4" fmla="*/ 90585 w 438605"/>
                <a:gd name="connsiteY4" fmla="*/ 1040766 h 1082742"/>
                <a:gd name="connsiteX5" fmla="*/ 97 w 438605"/>
                <a:gd name="connsiteY5" fmla="*/ 531178 h 1082742"/>
                <a:gd name="connsiteX6" fmla="*/ 78679 w 438605"/>
                <a:gd name="connsiteY6" fmla="*/ 52549 h 1082742"/>
                <a:gd name="connsiteX7" fmla="*/ 312041 w 438605"/>
                <a:gd name="connsiteY7" fmla="*/ 35879 h 1082742"/>
                <a:gd name="connsiteX8" fmla="*/ 400148 w 438605"/>
                <a:gd name="connsiteY8" fmla="*/ 262097 h 1082742"/>
                <a:gd name="connsiteX9" fmla="*/ 326329 w 438605"/>
                <a:gd name="connsiteY9" fmla="*/ 400210 h 1082742"/>
                <a:gd name="connsiteX10" fmla="*/ 412054 w 438605"/>
                <a:gd name="connsiteY10" fmla="*/ 324010 h 1082742"/>
                <a:gd name="connsiteX11" fmla="*/ 412054 w 438605"/>
                <a:gd name="connsiteY11" fmla="*/ 324010 h 1082742"/>
                <a:gd name="connsiteX0" fmla="*/ 409690 w 438622"/>
                <a:gd name="connsiteY0" fmla="*/ 404972 h 1082742"/>
                <a:gd name="connsiteX1" fmla="*/ 345396 w 438622"/>
                <a:gd name="connsiteY1" fmla="*/ 509747 h 1082742"/>
                <a:gd name="connsiteX2" fmla="*/ 407308 w 438622"/>
                <a:gd name="connsiteY2" fmla="*/ 702628 h 1082742"/>
                <a:gd name="connsiteX3" fmla="*/ 414452 w 438622"/>
                <a:gd name="connsiteY3" fmla="*/ 1014573 h 1082742"/>
                <a:gd name="connsiteX4" fmla="*/ 90602 w 438622"/>
                <a:gd name="connsiteY4" fmla="*/ 1040766 h 1082742"/>
                <a:gd name="connsiteX5" fmla="*/ 114 w 438622"/>
                <a:gd name="connsiteY5" fmla="*/ 531178 h 1082742"/>
                <a:gd name="connsiteX6" fmla="*/ 78696 w 438622"/>
                <a:gd name="connsiteY6" fmla="*/ 52549 h 1082742"/>
                <a:gd name="connsiteX7" fmla="*/ 340633 w 438622"/>
                <a:gd name="connsiteY7" fmla="*/ 35879 h 1082742"/>
                <a:gd name="connsiteX8" fmla="*/ 400165 w 438622"/>
                <a:gd name="connsiteY8" fmla="*/ 262097 h 1082742"/>
                <a:gd name="connsiteX9" fmla="*/ 326346 w 438622"/>
                <a:gd name="connsiteY9" fmla="*/ 400210 h 1082742"/>
                <a:gd name="connsiteX10" fmla="*/ 412071 w 438622"/>
                <a:gd name="connsiteY10" fmla="*/ 324010 h 1082742"/>
                <a:gd name="connsiteX11" fmla="*/ 412071 w 438622"/>
                <a:gd name="connsiteY11" fmla="*/ 324010 h 1082742"/>
                <a:gd name="connsiteX0" fmla="*/ 409690 w 438622"/>
                <a:gd name="connsiteY0" fmla="*/ 405813 h 1083583"/>
                <a:gd name="connsiteX1" fmla="*/ 345396 w 438622"/>
                <a:gd name="connsiteY1" fmla="*/ 510588 h 1083583"/>
                <a:gd name="connsiteX2" fmla="*/ 407308 w 438622"/>
                <a:gd name="connsiteY2" fmla="*/ 703469 h 1083583"/>
                <a:gd name="connsiteX3" fmla="*/ 414452 w 438622"/>
                <a:gd name="connsiteY3" fmla="*/ 1015414 h 1083583"/>
                <a:gd name="connsiteX4" fmla="*/ 90602 w 438622"/>
                <a:gd name="connsiteY4" fmla="*/ 1041607 h 1083583"/>
                <a:gd name="connsiteX5" fmla="*/ 114 w 438622"/>
                <a:gd name="connsiteY5" fmla="*/ 532019 h 1083583"/>
                <a:gd name="connsiteX6" fmla="*/ 78696 w 438622"/>
                <a:gd name="connsiteY6" fmla="*/ 53390 h 1083583"/>
                <a:gd name="connsiteX7" fmla="*/ 340633 w 438622"/>
                <a:gd name="connsiteY7" fmla="*/ 36720 h 1083583"/>
                <a:gd name="connsiteX8" fmla="*/ 378733 w 438622"/>
                <a:gd name="connsiteY8" fmla="*/ 277226 h 1083583"/>
                <a:gd name="connsiteX9" fmla="*/ 326346 w 438622"/>
                <a:gd name="connsiteY9" fmla="*/ 401051 h 1083583"/>
                <a:gd name="connsiteX10" fmla="*/ 412071 w 438622"/>
                <a:gd name="connsiteY10" fmla="*/ 324851 h 1083583"/>
                <a:gd name="connsiteX11" fmla="*/ 412071 w 438622"/>
                <a:gd name="connsiteY11" fmla="*/ 324851 h 108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622" h="1083583">
                  <a:moveTo>
                    <a:pt x="409690" y="405813"/>
                  </a:moveTo>
                  <a:cubicBezTo>
                    <a:pt x="376154" y="435777"/>
                    <a:pt x="345793" y="460979"/>
                    <a:pt x="345396" y="510588"/>
                  </a:cubicBezTo>
                  <a:cubicBezTo>
                    <a:pt x="344999" y="560197"/>
                    <a:pt x="395799" y="619331"/>
                    <a:pt x="407308" y="703469"/>
                  </a:cubicBezTo>
                  <a:cubicBezTo>
                    <a:pt x="418817" y="787607"/>
                    <a:pt x="467236" y="959058"/>
                    <a:pt x="414452" y="1015414"/>
                  </a:cubicBezTo>
                  <a:cubicBezTo>
                    <a:pt x="361668" y="1071770"/>
                    <a:pt x="159658" y="1122173"/>
                    <a:pt x="90602" y="1041607"/>
                  </a:cubicBezTo>
                  <a:cubicBezTo>
                    <a:pt x="21546" y="961041"/>
                    <a:pt x="2098" y="696722"/>
                    <a:pt x="114" y="532019"/>
                  </a:cubicBezTo>
                  <a:cubicBezTo>
                    <a:pt x="-1870" y="367316"/>
                    <a:pt x="21943" y="135940"/>
                    <a:pt x="78696" y="53390"/>
                  </a:cubicBezTo>
                  <a:cubicBezTo>
                    <a:pt x="135449" y="-29160"/>
                    <a:pt x="290627" y="-586"/>
                    <a:pt x="340633" y="36720"/>
                  </a:cubicBezTo>
                  <a:cubicBezTo>
                    <a:pt x="390639" y="74026"/>
                    <a:pt x="381114" y="216504"/>
                    <a:pt x="378733" y="277226"/>
                  </a:cubicBezTo>
                  <a:cubicBezTo>
                    <a:pt x="376352" y="337948"/>
                    <a:pt x="320790" y="393114"/>
                    <a:pt x="326346" y="401051"/>
                  </a:cubicBezTo>
                  <a:cubicBezTo>
                    <a:pt x="331902" y="408989"/>
                    <a:pt x="412071" y="324851"/>
                    <a:pt x="412071" y="324851"/>
                  </a:cubicBezTo>
                  <a:lnTo>
                    <a:pt x="412071" y="324851"/>
                  </a:ln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>
              <a:spLocks noChangeAspect="1"/>
            </p:cNvSpPr>
            <p:nvPr/>
          </p:nvSpPr>
          <p:spPr>
            <a:xfrm>
              <a:off x="4743000" y="3715140"/>
              <a:ext cx="62756" cy="6275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5423644" y="4128244"/>
              <a:ext cx="62756" cy="6275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>
              <a:spLocks noChangeAspect="1"/>
            </p:cNvSpPr>
            <p:nvPr/>
          </p:nvSpPr>
          <p:spPr>
            <a:xfrm>
              <a:off x="5791200" y="3352800"/>
              <a:ext cx="62756" cy="6275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>
              <a:spLocks noChangeAspect="1"/>
            </p:cNvSpPr>
            <p:nvPr/>
          </p:nvSpPr>
          <p:spPr>
            <a:xfrm>
              <a:off x="5181019" y="5008449"/>
              <a:ext cx="62756" cy="6275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>
              <a:spLocks noChangeAspect="1"/>
            </p:cNvSpPr>
            <p:nvPr/>
          </p:nvSpPr>
          <p:spPr>
            <a:xfrm>
              <a:off x="5181600" y="5423644"/>
              <a:ext cx="62756" cy="6275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4648200" y="4953000"/>
              <a:ext cx="62756" cy="6275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4814044" y="4648200"/>
              <a:ext cx="62756" cy="6275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170428" y="432486"/>
            <a:ext cx="2659372" cy="634314"/>
            <a:chOff x="5807676" y="506628"/>
            <a:chExt cx="2659372" cy="634314"/>
          </a:xfrm>
        </p:grpSpPr>
        <p:sp>
          <p:nvSpPr>
            <p:cNvPr id="108" name="TextBox 107"/>
            <p:cNvSpPr txBox="1"/>
            <p:nvPr/>
          </p:nvSpPr>
          <p:spPr>
            <a:xfrm>
              <a:off x="5943600" y="550880"/>
              <a:ext cx="2523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cs typeface="Arial" charset="0"/>
                </a:rPr>
                <a:t>HER2 homing </a:t>
              </a:r>
            </a:p>
          </p:txBody>
        </p:sp>
        <p:sp>
          <p:nvSpPr>
            <p:cNvPr id="109" name="Rounded Rectangle 108"/>
            <p:cNvSpPr/>
            <p:nvPr/>
          </p:nvSpPr>
          <p:spPr bwMode="auto">
            <a:xfrm>
              <a:off x="5807676" y="506628"/>
              <a:ext cx="2590800" cy="634314"/>
            </a:xfrm>
            <a:prstGeom prst="roundRect">
              <a:avLst>
                <a:gd name="adj" fmla="val 43198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  <a:cs typeface="Arial" charset="0"/>
              </a:endParaRPr>
            </a:p>
          </p:txBody>
        </p: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0893" y="2627155"/>
            <a:ext cx="3581400" cy="35552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8846" y="1828800"/>
            <a:ext cx="1204307" cy="125555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94" y="2169954"/>
            <a:ext cx="1204307" cy="1255554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7987" y="2627154"/>
            <a:ext cx="1204307" cy="125555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5494" y="3160554"/>
            <a:ext cx="1204307" cy="125555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7894" y="3693954"/>
            <a:ext cx="1204307" cy="1255554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1339" y="2398554"/>
            <a:ext cx="1204307" cy="1255554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6987" y="2739708"/>
            <a:ext cx="1204307" cy="125555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0480" y="3196908"/>
            <a:ext cx="1204307" cy="125555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7987" y="3730308"/>
            <a:ext cx="1204307" cy="125555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0387" y="4263708"/>
            <a:ext cx="1204307" cy="12555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5294" y="2706846"/>
            <a:ext cx="1204307" cy="125555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0942" y="3048000"/>
            <a:ext cx="1204307" cy="125555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435" y="3505200"/>
            <a:ext cx="1204307" cy="12555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942" y="4038600"/>
            <a:ext cx="1204307" cy="12555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4342" y="4572000"/>
            <a:ext cx="1204307" cy="1255554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Contact mark.moasser@ucsf.edu for permission to reprint and/or distribute.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7550348" y="1321282"/>
            <a:ext cx="2971800" cy="1143000"/>
            <a:chOff x="4572000" y="2286000"/>
            <a:chExt cx="2971800" cy="1143000"/>
          </a:xfrm>
        </p:grpSpPr>
        <p:sp>
          <p:nvSpPr>
            <p:cNvPr id="119" name="Rounded Rectangle 118"/>
            <p:cNvSpPr/>
            <p:nvPr/>
          </p:nvSpPr>
          <p:spPr bwMode="auto">
            <a:xfrm>
              <a:off x="4572000" y="2286000"/>
              <a:ext cx="2971800" cy="1143000"/>
            </a:xfrm>
            <a:prstGeom prst="roundRect">
              <a:avLst>
                <a:gd name="adj" fmla="val 24529"/>
              </a:avLst>
            </a:prstGeom>
            <a:solidFill>
              <a:srgbClr val="000019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</a:endParaRPr>
            </a:p>
          </p:txBody>
        </p:sp>
        <p:sp>
          <p:nvSpPr>
            <p:cNvPr id="121" name="Rounded Rectangle 120"/>
            <p:cNvSpPr/>
            <p:nvPr/>
          </p:nvSpPr>
          <p:spPr bwMode="auto">
            <a:xfrm>
              <a:off x="4782249" y="2743200"/>
              <a:ext cx="990600" cy="250693"/>
            </a:xfrm>
            <a:prstGeom prst="roundRect">
              <a:avLst>
                <a:gd name="adj" fmla="val 35615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899014" y="2743200"/>
              <a:ext cx="7976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cs typeface="Arial" charset="0"/>
                </a:rPr>
                <a:t>MM-302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041707" y="2315809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 err="1">
                  <a:solidFill>
                    <a:srgbClr val="FFFFFF"/>
                  </a:solidFill>
                  <a:cs typeface="Arial" charset="0"/>
                </a:rPr>
                <a:t>immuno</a:t>
              </a:r>
              <a:r>
                <a:rPr lang="en-US" kern="0" dirty="0">
                  <a:solidFill>
                    <a:srgbClr val="FFFFFF"/>
                  </a:solidFill>
                  <a:cs typeface="Arial" charset="0"/>
                </a:rPr>
                <a:t>-liposomes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706049" y="2971800"/>
              <a:ext cx="2685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rgbClr val="FFFFFF"/>
                  </a:solidFill>
                </a:rPr>
                <a:t>Park et al,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Clin</a:t>
              </a:r>
              <a:r>
                <a:rPr lang="en-US" sz="1000" kern="0" dirty="0">
                  <a:solidFill>
                    <a:srgbClr val="FFFFFF"/>
                  </a:solidFill>
                </a:rPr>
                <a:t> Cancer Res 2002; 8:1172-81</a:t>
              </a:r>
            </a:p>
            <a:p>
              <a:pPr>
                <a:defRPr/>
              </a:pPr>
              <a:r>
                <a:rPr lang="en-US" sz="1000" kern="0" dirty="0">
                  <a:solidFill>
                    <a:srgbClr val="FFFFFF"/>
                  </a:solidFill>
                </a:rPr>
                <a:t>Munster et al, SABCS 2013, P4-12-29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4191000" y="685800"/>
            <a:ext cx="3200400" cy="2112442"/>
            <a:chOff x="2743200" y="838200"/>
            <a:chExt cx="3200400" cy="2112442"/>
          </a:xfrm>
        </p:grpSpPr>
        <p:sp>
          <p:nvSpPr>
            <p:cNvPr id="189" name="Rounded Rectangle 188"/>
            <p:cNvSpPr/>
            <p:nvPr/>
          </p:nvSpPr>
          <p:spPr bwMode="auto">
            <a:xfrm>
              <a:off x="2743200" y="838200"/>
              <a:ext cx="3200400" cy="2112442"/>
            </a:xfrm>
            <a:prstGeom prst="roundRect">
              <a:avLst>
                <a:gd name="adj" fmla="val 15871"/>
              </a:avLst>
            </a:prstGeom>
            <a:solidFill>
              <a:srgbClr val="000019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971800" y="838200"/>
              <a:ext cx="280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cs typeface="Arial" charset="0"/>
                </a:rPr>
                <a:t>immuno-drug-conjugates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2895600" y="1552062"/>
              <a:ext cx="2898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rgbClr val="FFFFFF"/>
                  </a:solidFill>
                </a:rPr>
                <a:t>Lewis-Phillips et al, Cancer Res 2008; 68: 9280.</a:t>
              </a:r>
            </a:p>
            <a:p>
              <a:pPr>
                <a:defRPr/>
              </a:pPr>
              <a:r>
                <a:rPr lang="en-US" sz="1000" kern="0" dirty="0" err="1">
                  <a:solidFill>
                    <a:srgbClr val="FFFFFF"/>
                  </a:solidFill>
                </a:rPr>
                <a:t>Verma</a:t>
              </a:r>
              <a:r>
                <a:rPr lang="en-US" sz="1000" kern="0" dirty="0">
                  <a:solidFill>
                    <a:srgbClr val="FFFFFF"/>
                  </a:solidFill>
                </a:rPr>
                <a:t> et al, NEJM 2012; 367: 1783-1791. </a:t>
              </a:r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2895600" y="1905000"/>
              <a:ext cx="2895600" cy="276999"/>
              <a:chOff x="3962400" y="3243942"/>
              <a:chExt cx="2895600" cy="276999"/>
            </a:xfrm>
          </p:grpSpPr>
          <p:sp>
            <p:nvSpPr>
              <p:cNvPr id="201" name="Rounded Rectangle 200"/>
              <p:cNvSpPr/>
              <p:nvPr/>
            </p:nvSpPr>
            <p:spPr bwMode="auto">
              <a:xfrm>
                <a:off x="3962400" y="3243942"/>
                <a:ext cx="2895600" cy="275407"/>
              </a:xfrm>
              <a:prstGeom prst="roundRect">
                <a:avLst>
                  <a:gd name="adj" fmla="val 35615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4038600" y="3243942"/>
                <a:ext cx="28039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</a:rPr>
                  <a:t>SYD983 (</a:t>
                </a:r>
                <a:r>
                  <a:rPr lang="en-US" sz="1200" kern="0" dirty="0" err="1">
                    <a:solidFill>
                      <a:srgbClr val="000000"/>
                    </a:solidFill>
                  </a:rPr>
                  <a:t>trastuzumab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-</a:t>
                </a:r>
                <a:r>
                  <a:rPr lang="en-US" sz="1200" kern="0" dirty="0" err="1">
                    <a:solidFill>
                      <a:srgbClr val="000000"/>
                    </a:solidFill>
                  </a:rPr>
                  <a:t>vc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-</a:t>
                </a:r>
                <a:r>
                  <a:rPr lang="en-US" sz="1200" kern="0" dirty="0" err="1">
                    <a:solidFill>
                      <a:srgbClr val="000000"/>
                    </a:solidFill>
                  </a:rPr>
                  <a:t>seco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-DUBA)</a:t>
                </a:r>
              </a:p>
            </p:txBody>
          </p:sp>
        </p:grpSp>
        <p:sp>
          <p:nvSpPr>
            <p:cNvPr id="193" name="TextBox 192"/>
            <p:cNvSpPr txBox="1"/>
            <p:nvPr/>
          </p:nvSpPr>
          <p:spPr>
            <a:xfrm>
              <a:off x="2895600" y="2171077"/>
              <a:ext cx="27815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srgbClr val="FFFFFF"/>
                  </a:solidFill>
                </a:rPr>
                <a:t>Dokter</a:t>
              </a:r>
              <a:r>
                <a:rPr lang="en-US" sz="1000" kern="0" dirty="0">
                  <a:solidFill>
                    <a:srgbClr val="FFFFFF"/>
                  </a:solidFill>
                </a:rPr>
                <a:t> et al,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Mol</a:t>
              </a:r>
              <a:r>
                <a:rPr lang="en-US" sz="1000" kern="0" dirty="0">
                  <a:solidFill>
                    <a:srgbClr val="FFFFFF"/>
                  </a:solidFill>
                </a:rPr>
                <a:t> Cancer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Ther</a:t>
              </a:r>
              <a:r>
                <a:rPr lang="en-US" sz="1000" kern="0" dirty="0">
                  <a:solidFill>
                    <a:srgbClr val="FFFFFF"/>
                  </a:solidFill>
                </a:rPr>
                <a:t> 2014 (in press) </a:t>
              </a:r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2895600" y="1295400"/>
              <a:ext cx="2895600" cy="276999"/>
              <a:chOff x="3810000" y="1371600"/>
              <a:chExt cx="2895600" cy="276999"/>
            </a:xfrm>
          </p:grpSpPr>
          <p:sp>
            <p:nvSpPr>
              <p:cNvPr id="199" name="Rounded Rectangle 198"/>
              <p:cNvSpPr/>
              <p:nvPr/>
            </p:nvSpPr>
            <p:spPr bwMode="auto">
              <a:xfrm>
                <a:off x="3810000" y="1371600"/>
                <a:ext cx="2895600" cy="275407"/>
              </a:xfrm>
              <a:prstGeom prst="roundRect">
                <a:avLst>
                  <a:gd name="adj" fmla="val 35615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3831852" y="1371600"/>
                <a:ext cx="26451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  <a:cs typeface="Arial" charset="0"/>
                  </a:rPr>
                  <a:t> T-DM1 (</a:t>
                </a:r>
                <a:r>
                  <a:rPr lang="en-US" sz="1200" kern="0" dirty="0" err="1">
                    <a:solidFill>
                      <a:srgbClr val="000000"/>
                    </a:solidFill>
                    <a:cs typeface="Arial" charset="0"/>
                  </a:rPr>
                  <a:t>trastuzumab</a:t>
                </a:r>
                <a:r>
                  <a:rPr lang="en-US" sz="1200" kern="0" dirty="0">
                    <a:solidFill>
                      <a:srgbClr val="000000"/>
                    </a:solidFill>
                    <a:cs typeface="Arial" charset="0"/>
                  </a:rPr>
                  <a:t>-</a:t>
                </a:r>
                <a:r>
                  <a:rPr lang="en-US" sz="1200" kern="0" dirty="0" err="1">
                    <a:solidFill>
                      <a:srgbClr val="000000"/>
                    </a:solidFill>
                    <a:cs typeface="Arial" charset="0"/>
                  </a:rPr>
                  <a:t>emtansine</a:t>
                </a:r>
                <a:r>
                  <a:rPr lang="en-US" sz="1200" kern="0" dirty="0">
                    <a:solidFill>
                      <a:srgbClr val="000000"/>
                    </a:solidFill>
                    <a:cs typeface="Arial" charset="0"/>
                  </a:rPr>
                  <a:t>)</a:t>
                </a: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2895600" y="2438400"/>
              <a:ext cx="2895600" cy="276999"/>
              <a:chOff x="3962400" y="3248799"/>
              <a:chExt cx="2895600" cy="276999"/>
            </a:xfrm>
          </p:grpSpPr>
          <p:sp>
            <p:nvSpPr>
              <p:cNvPr id="197" name="Rounded Rectangle 196"/>
              <p:cNvSpPr/>
              <p:nvPr/>
            </p:nvSpPr>
            <p:spPr bwMode="auto">
              <a:xfrm>
                <a:off x="3962400" y="3248799"/>
                <a:ext cx="2895600" cy="275407"/>
              </a:xfrm>
              <a:prstGeom prst="roundRect">
                <a:avLst>
                  <a:gd name="adj" fmla="val 35615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4038600" y="3248799"/>
                <a:ext cx="25683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</a:rPr>
                  <a:t>DAR4  (TUB-OMOM–</a:t>
                </a:r>
                <a:r>
                  <a:rPr lang="en-US" sz="1200" kern="0" dirty="0" err="1">
                    <a:solidFill>
                      <a:srgbClr val="000000"/>
                    </a:solidFill>
                  </a:rPr>
                  <a:t>trastuzumab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  <p:sp>
          <p:nvSpPr>
            <p:cNvPr id="196" name="TextBox 195"/>
            <p:cNvSpPr txBox="1"/>
            <p:nvPr/>
          </p:nvSpPr>
          <p:spPr>
            <a:xfrm>
              <a:off x="2895600" y="2684092"/>
              <a:ext cx="27174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rgbClr val="FFFFFF"/>
                  </a:solidFill>
                </a:rPr>
                <a:t>Cohen et al, Cancer Res 2014; 74: 5700-10. 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05001" y="2278744"/>
            <a:ext cx="3106197" cy="1912257"/>
            <a:chOff x="533400" y="914400"/>
            <a:chExt cx="3106197" cy="1912257"/>
          </a:xfrm>
        </p:grpSpPr>
        <p:sp>
          <p:nvSpPr>
            <p:cNvPr id="86" name="Rounded Rectangle 85"/>
            <p:cNvSpPr/>
            <p:nvPr/>
          </p:nvSpPr>
          <p:spPr bwMode="auto">
            <a:xfrm>
              <a:off x="533400" y="921657"/>
              <a:ext cx="3048000" cy="1905000"/>
            </a:xfrm>
            <a:prstGeom prst="roundRect">
              <a:avLst>
                <a:gd name="adj" fmla="val 11650"/>
              </a:avLst>
            </a:prstGeom>
            <a:solidFill>
              <a:srgbClr val="000019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143000" y="914400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 err="1">
                  <a:solidFill>
                    <a:srgbClr val="FFFFFF"/>
                  </a:solidFill>
                  <a:cs typeface="Arial" charset="0"/>
                </a:rPr>
                <a:t>immuno</a:t>
              </a:r>
              <a:r>
                <a:rPr lang="en-US" kern="0" dirty="0">
                  <a:solidFill>
                    <a:srgbClr val="FFFFFF"/>
                  </a:solidFill>
                  <a:cs typeface="Arial" charset="0"/>
                </a:rPr>
                <a:t>-imaging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9600" y="2496979"/>
              <a:ext cx="29001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srgbClr val="FFFFFF"/>
                  </a:solidFill>
                </a:rPr>
                <a:t>Dijkers</a:t>
              </a:r>
              <a:r>
                <a:rPr lang="en-US" sz="1000" kern="0" dirty="0">
                  <a:solidFill>
                    <a:srgbClr val="FFFFFF"/>
                  </a:solidFill>
                </a:rPr>
                <a:t> et al,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Clin</a:t>
              </a:r>
              <a:r>
                <a:rPr lang="en-US" sz="1000" kern="0" dirty="0">
                  <a:solidFill>
                    <a:srgbClr val="FFFFFF"/>
                  </a:solidFill>
                </a:rPr>
                <a:t>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Pharmacol</a:t>
              </a:r>
              <a:r>
                <a:rPr lang="en-US" sz="1000" kern="0" dirty="0">
                  <a:solidFill>
                    <a:srgbClr val="FFFFFF"/>
                  </a:solidFill>
                </a:rPr>
                <a:t>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Ther</a:t>
              </a:r>
              <a:r>
                <a:rPr lang="en-US" sz="1000" kern="0" dirty="0">
                  <a:solidFill>
                    <a:srgbClr val="FFFFFF"/>
                  </a:solidFill>
                </a:rPr>
                <a:t>. 2010; 87:586</a:t>
              </a: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609600" y="1295400"/>
              <a:ext cx="1859612" cy="276999"/>
              <a:chOff x="1066800" y="1295400"/>
              <a:chExt cx="1859612" cy="276999"/>
            </a:xfrm>
          </p:grpSpPr>
          <p:sp>
            <p:nvSpPr>
              <p:cNvPr id="103" name="Rounded Rectangle 102"/>
              <p:cNvSpPr/>
              <p:nvPr/>
            </p:nvSpPr>
            <p:spPr>
              <a:xfrm>
                <a:off x="1081314" y="1318398"/>
                <a:ext cx="1828800" cy="228600"/>
              </a:xfrm>
              <a:prstGeom prst="roundRect">
                <a:avLst>
                  <a:gd name="adj" fmla="val 32540"/>
                </a:avLst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066800" y="1295400"/>
                <a:ext cx="18596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 kern="0" baseline="30000" dirty="0">
                    <a:solidFill>
                      <a:srgbClr val="000000"/>
                    </a:solidFill>
                  </a:rPr>
                  <a:t>64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Cu-DOTA-trastuzumab</a:t>
                </a: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609600" y="1799772"/>
              <a:ext cx="1877437" cy="276999"/>
              <a:chOff x="1273629" y="3955143"/>
              <a:chExt cx="1877437" cy="276999"/>
            </a:xfrm>
          </p:grpSpPr>
          <p:sp>
            <p:nvSpPr>
              <p:cNvPr id="101" name="Rounded Rectangle 100"/>
              <p:cNvSpPr/>
              <p:nvPr/>
            </p:nvSpPr>
            <p:spPr>
              <a:xfrm>
                <a:off x="1295400" y="3962400"/>
                <a:ext cx="1828800" cy="228600"/>
              </a:xfrm>
              <a:prstGeom prst="roundRect">
                <a:avLst>
                  <a:gd name="adj" fmla="val 32540"/>
                </a:avLst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273629" y="3955143"/>
                <a:ext cx="18774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 kern="0" baseline="30000" dirty="0">
                    <a:solidFill>
                      <a:srgbClr val="000000"/>
                    </a:solidFill>
                  </a:rPr>
                  <a:t>68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Ga-F(ab)</a:t>
                </a:r>
                <a:r>
                  <a:rPr lang="en-US" sz="1200" kern="0" baseline="-25000" dirty="0">
                    <a:solidFill>
                      <a:srgbClr val="000000"/>
                    </a:solidFill>
                  </a:rPr>
                  <a:t>2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-trastuzumab</a:t>
                </a: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609600" y="1524000"/>
              <a:ext cx="26773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rgbClr val="FFFFFF"/>
                  </a:solidFill>
                </a:rPr>
                <a:t>Tamura et al, J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Nucl</a:t>
              </a:r>
              <a:r>
                <a:rPr lang="en-US" sz="1000" kern="0" dirty="0">
                  <a:solidFill>
                    <a:srgbClr val="FFFFFF"/>
                  </a:solidFill>
                </a:rPr>
                <a:t> Med. 2013; 54:1869-75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09600" y="2018008"/>
              <a:ext cx="30299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rgbClr val="FFFFFF"/>
                  </a:solidFill>
                </a:rPr>
                <a:t>Smith-Jones et al, Nat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Biotechnol</a:t>
              </a:r>
              <a:r>
                <a:rPr lang="en-US" sz="1000" kern="0" dirty="0">
                  <a:solidFill>
                    <a:srgbClr val="FFFFFF"/>
                  </a:solidFill>
                </a:rPr>
                <a:t> 2004; 22: 701-6.</a:t>
              </a: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609600" y="2286000"/>
              <a:ext cx="1828800" cy="276999"/>
              <a:chOff x="762000" y="5105400"/>
              <a:chExt cx="1828800" cy="276999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762000" y="5112657"/>
                <a:ext cx="1828800" cy="228600"/>
              </a:xfrm>
              <a:prstGeom prst="roundRect">
                <a:avLst>
                  <a:gd name="adj" fmla="val 32540"/>
                </a:avLst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838200" y="5105400"/>
                <a:ext cx="13420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 kern="0" baseline="30000" dirty="0">
                    <a:solidFill>
                      <a:srgbClr val="000000"/>
                    </a:solidFill>
                  </a:rPr>
                  <a:t>89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Zr-trastuzumab</a:t>
                </a: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1828800" y="4343400"/>
            <a:ext cx="3200400" cy="1905000"/>
            <a:chOff x="3429000" y="685800"/>
            <a:chExt cx="3200400" cy="1905000"/>
          </a:xfrm>
        </p:grpSpPr>
        <p:sp>
          <p:nvSpPr>
            <p:cNvPr id="52" name="Rounded Rectangle 51"/>
            <p:cNvSpPr/>
            <p:nvPr/>
          </p:nvSpPr>
          <p:spPr>
            <a:xfrm>
              <a:off x="3429000" y="685800"/>
              <a:ext cx="3200400" cy="1905000"/>
            </a:xfrm>
            <a:prstGeom prst="roundRect">
              <a:avLst>
                <a:gd name="adj" fmla="val 12562"/>
              </a:avLst>
            </a:prstGeom>
            <a:solidFill>
              <a:srgbClr val="000019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962400" y="718458"/>
              <a:ext cx="2364750" cy="369332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cs typeface="Arial" charset="0"/>
                </a:rPr>
                <a:t>immuno-radiotherapy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574143" y="1080087"/>
              <a:ext cx="1936749" cy="276999"/>
              <a:chOff x="2590800" y="3366087"/>
              <a:chExt cx="1936749" cy="276999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2594430" y="3381828"/>
                <a:ext cx="1901370" cy="228600"/>
              </a:xfrm>
              <a:prstGeom prst="roundRect">
                <a:avLst>
                  <a:gd name="adj" fmla="val 29365"/>
                </a:avLst>
              </a:prstGeom>
              <a:solidFill>
                <a:srgbClr val="F79646">
                  <a:lumMod val="75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590800" y="3366087"/>
                <a:ext cx="1936749" cy="27699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 kern="0" baseline="30000" dirty="0">
                    <a:solidFill>
                      <a:srgbClr val="000000"/>
                    </a:solidFill>
                  </a:rPr>
                  <a:t>212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Pb-TCMC-trastuzumab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574143" y="1556658"/>
              <a:ext cx="1901370" cy="276999"/>
              <a:chOff x="2514600" y="4343400"/>
              <a:chExt cx="1901370" cy="276999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2514600" y="4357914"/>
                <a:ext cx="1901370" cy="228600"/>
              </a:xfrm>
              <a:prstGeom prst="roundRect">
                <a:avLst>
                  <a:gd name="adj" fmla="val 29365"/>
                </a:avLst>
              </a:prstGeom>
              <a:solidFill>
                <a:srgbClr val="F79646">
                  <a:lumMod val="75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514600" y="4343400"/>
                <a:ext cx="1901290" cy="27699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 kern="0" baseline="30000" dirty="0">
                    <a:solidFill>
                      <a:srgbClr val="000000"/>
                    </a:solidFill>
                  </a:rPr>
                  <a:t>227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Th-DOTA-trastuzumab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574143" y="1781108"/>
              <a:ext cx="2281394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rgbClr val="FFFFFF"/>
                  </a:solidFill>
                </a:rPr>
                <a:t>Abbas et al, EJNMMI Res. 201; 1:18.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3574143" y="2013858"/>
              <a:ext cx="1908547" cy="276999"/>
              <a:chOff x="2354943" y="5334000"/>
              <a:chExt cx="1908547" cy="276999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2354943" y="5348514"/>
                <a:ext cx="1901370" cy="228600"/>
              </a:xfrm>
              <a:prstGeom prst="roundRect">
                <a:avLst>
                  <a:gd name="adj" fmla="val 29365"/>
                </a:avLst>
              </a:prstGeom>
              <a:solidFill>
                <a:srgbClr val="F79646">
                  <a:lumMod val="75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362200" y="5334000"/>
                <a:ext cx="1901290" cy="276999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200" kern="0" baseline="30000" dirty="0">
                    <a:solidFill>
                      <a:srgbClr val="000000"/>
                    </a:solidFill>
                  </a:rPr>
                  <a:t>225</a:t>
                </a:r>
                <a:r>
                  <a:rPr lang="en-US" sz="1200" kern="0" dirty="0">
                    <a:solidFill>
                      <a:srgbClr val="000000"/>
                    </a:solidFill>
                  </a:rPr>
                  <a:t>Ac-DOTA-trastuzumab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3574143" y="2238308"/>
              <a:ext cx="3031599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srgbClr val="FFFFFF"/>
                  </a:solidFill>
                </a:rPr>
                <a:t>Ballangrud</a:t>
              </a:r>
              <a:r>
                <a:rPr lang="en-US" sz="1000" kern="0" dirty="0">
                  <a:solidFill>
                    <a:srgbClr val="FFFFFF"/>
                  </a:solidFill>
                </a:rPr>
                <a:t> et al,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Clin</a:t>
              </a:r>
              <a:r>
                <a:rPr lang="en-US" sz="1000" kern="0" dirty="0">
                  <a:solidFill>
                    <a:srgbClr val="FFFFFF"/>
                  </a:solidFill>
                </a:rPr>
                <a:t> Cancer Res. 2004;10: 4489.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74143" y="1300257"/>
              <a:ext cx="2872902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rgbClr val="FFFFFF"/>
                  </a:solidFill>
                </a:rPr>
                <a:t>Yong et al,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Mol</a:t>
              </a:r>
              <a:r>
                <a:rPr lang="en-US" sz="1000" kern="0" dirty="0">
                  <a:solidFill>
                    <a:srgbClr val="FFFFFF"/>
                  </a:solidFill>
                </a:rPr>
                <a:t> Cancer </a:t>
              </a:r>
              <a:r>
                <a:rPr lang="en-US" sz="1000" kern="0" dirty="0" err="1">
                  <a:solidFill>
                    <a:srgbClr val="FFFFFF"/>
                  </a:solidFill>
                </a:rPr>
                <a:t>Ther</a:t>
              </a:r>
              <a:r>
                <a:rPr lang="en-US" sz="1000" kern="0" dirty="0">
                  <a:solidFill>
                    <a:srgbClr val="FFFFFF"/>
                  </a:solidFill>
                </a:rPr>
                <a:t> 2012, 11: 639–648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4800600" y="2514600"/>
            <a:ext cx="5638800" cy="3657600"/>
            <a:chOff x="2133600" y="1447800"/>
            <a:chExt cx="5638800" cy="3657600"/>
          </a:xfrm>
        </p:grpSpPr>
        <p:sp>
          <p:nvSpPr>
            <p:cNvPr id="126" name="Rounded Rectangle 125"/>
            <p:cNvSpPr/>
            <p:nvPr/>
          </p:nvSpPr>
          <p:spPr>
            <a:xfrm>
              <a:off x="2133600" y="1447800"/>
              <a:ext cx="5562600" cy="3657600"/>
            </a:xfrm>
            <a:prstGeom prst="roundRect">
              <a:avLst>
                <a:gd name="adj" fmla="val 13080"/>
              </a:avLst>
            </a:prstGeom>
            <a:solidFill>
              <a:srgbClr val="00001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800600" y="2114465"/>
              <a:ext cx="2751992" cy="3048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166593" y="1447800"/>
              <a:ext cx="34628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 dirty="0" err="1">
                  <a:solidFill>
                    <a:srgbClr val="FFFFFF"/>
                  </a:solidFill>
                  <a:latin typeface="Arial"/>
                  <a:cs typeface="Arial" charset="0"/>
                </a:rPr>
                <a:t>immuno</a:t>
              </a:r>
              <a:r>
                <a:rPr lang="en-US" sz="3200" kern="0" dirty="0">
                  <a:solidFill>
                    <a:srgbClr val="FFFFFF"/>
                  </a:solidFill>
                  <a:latin typeface="Arial"/>
                  <a:cs typeface="Arial" charset="0"/>
                </a:rPr>
                <a:t>-therapies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953000" y="2615625"/>
              <a:ext cx="2743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Disis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et al, </a:t>
              </a:r>
              <a:r>
                <a:rPr lang="it-IT" sz="800" dirty="0">
                  <a:solidFill>
                    <a:schemeClr val="bg1"/>
                  </a:solidFill>
                  <a:latin typeface="+mj-lt"/>
                </a:rPr>
                <a:t>J Clin Oncol 2002; 20: 2624–2632</a:t>
              </a:r>
            </a:p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Zaks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&amp; Rosenberg, Cancer Res 1998; 58: 4902–4908</a:t>
              </a:r>
            </a:p>
            <a:p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Murray et al, </a:t>
              </a:r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Clin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Cancer Res 2002; 8: 3407–3418.</a:t>
              </a:r>
            </a:p>
            <a:p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Knutson et al, </a:t>
              </a:r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Clin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Invest 2001; 107: 477–484.</a:t>
              </a:r>
            </a:p>
            <a:p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Peoples et al, </a:t>
              </a:r>
              <a:r>
                <a:rPr lang="it-IT" sz="800" dirty="0">
                  <a:solidFill>
                    <a:schemeClr val="bg1"/>
                  </a:solidFill>
                  <a:latin typeface="+mj-lt"/>
                </a:rPr>
                <a:t>J Clin Oncol 2005; 23: 7536–7345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724400" y="2470313"/>
              <a:ext cx="15231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u="sng" dirty="0">
                  <a:solidFill>
                    <a:schemeClr val="bg1"/>
                  </a:solidFill>
                  <a:latin typeface="+mj-lt"/>
                </a:rPr>
                <a:t>peptide-based vaccines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953000" y="3377625"/>
              <a:ext cx="24400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Disis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et al, </a:t>
              </a:r>
              <a:r>
                <a:rPr lang="it-IT" sz="800" dirty="0">
                  <a:solidFill>
                    <a:schemeClr val="bg1"/>
                  </a:solidFill>
                  <a:latin typeface="+mj-lt"/>
                </a:rPr>
                <a:t>J Clin Oncol 2004; 22: 1916–1925</a:t>
              </a:r>
            </a:p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Disis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et al, Cancer Res 2010; 69 (24 </a:t>
              </a:r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suppl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): 5102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724400" y="3225225"/>
              <a:ext cx="14959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u="sng" dirty="0">
                  <a:solidFill>
                    <a:schemeClr val="bg1"/>
                  </a:solidFill>
                  <a:latin typeface="+mj-lt"/>
                </a:rPr>
                <a:t>protein-based vaccines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953000" y="3834825"/>
              <a:ext cx="26725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Guardino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et al, Cancer Res 2010; 69(24_suppl): 5089.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953000" y="4139625"/>
              <a:ext cx="2590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Emens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et al, </a:t>
              </a:r>
              <a:r>
                <a:rPr lang="it-IT" sz="800" dirty="0">
                  <a:solidFill>
                    <a:schemeClr val="bg1"/>
                  </a:solidFill>
                  <a:latin typeface="+mj-lt"/>
                </a:rPr>
                <a:t>J Clin Oncol 2009; 27: 5911–5918</a:t>
              </a:r>
              <a:endParaRPr lang="en-US" sz="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953000" y="4444425"/>
              <a:ext cx="2819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Brossart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et al, Blood 2000; 96: 3102–3108</a:t>
              </a:r>
            </a:p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Czerniecki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et al, Cancer Res 2007; 67: 1842–1852</a:t>
              </a:r>
            </a:p>
            <a:p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Morse et al, </a:t>
              </a:r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Transl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Med 2007; 5: 42</a:t>
              </a:r>
            </a:p>
            <a:p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Peethambaram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et al, </a:t>
              </a:r>
              <a:r>
                <a:rPr lang="en-US" sz="800" dirty="0" err="1">
                  <a:solidFill>
                    <a:schemeClr val="bg1"/>
                  </a:solidFill>
                  <a:latin typeface="+mj-lt"/>
                </a:rPr>
                <a:t>Clin</a:t>
              </a:r>
              <a:r>
                <a:rPr lang="en-US" sz="800" dirty="0">
                  <a:solidFill>
                    <a:schemeClr val="bg1"/>
                  </a:solidFill>
                  <a:latin typeface="+mj-lt"/>
                </a:rPr>
                <a:t> Cancer Res 2009; 15: 5937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724400" y="4292025"/>
              <a:ext cx="14269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u="sng" dirty="0">
                  <a:solidFill>
                    <a:schemeClr val="bg1"/>
                  </a:solidFill>
                  <a:latin typeface="+mj-lt"/>
                </a:rPr>
                <a:t>dendritic cell vaccines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24400" y="3682425"/>
              <a:ext cx="9877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u="sng" dirty="0">
                  <a:solidFill>
                    <a:schemeClr val="bg1"/>
                  </a:solidFill>
                  <a:latin typeface="+mj-lt"/>
                </a:rPr>
                <a:t>DNA vaccines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724400" y="3987225"/>
              <a:ext cx="12859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u="sng" dirty="0">
                  <a:solidFill>
                    <a:schemeClr val="bg1"/>
                  </a:solidFill>
                  <a:latin typeface="+mj-lt"/>
                </a:rPr>
                <a:t>whole-cell vaccines</a:t>
              </a: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2590800" y="2920425"/>
              <a:ext cx="1691489" cy="369332"/>
              <a:chOff x="6842910" y="5865510"/>
              <a:chExt cx="1691489" cy="369332"/>
            </a:xfrm>
          </p:grpSpPr>
          <p:sp>
            <p:nvSpPr>
              <p:cNvPr id="146" name="Rounded Rectangle 145"/>
              <p:cNvSpPr/>
              <p:nvPr/>
            </p:nvSpPr>
            <p:spPr bwMode="auto">
              <a:xfrm>
                <a:off x="6842910" y="5925235"/>
                <a:ext cx="1691489" cy="304800"/>
              </a:xfrm>
              <a:prstGeom prst="roundRect">
                <a:avLst>
                  <a:gd name="adj" fmla="val 38322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940963" y="5865510"/>
                <a:ext cx="155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err="1">
                    <a:solidFill>
                      <a:srgbClr val="000000"/>
                    </a:solidFill>
                    <a:latin typeface="Arial"/>
                    <a:cs typeface="Arial" charset="0"/>
                  </a:rPr>
                  <a:t>pertuzumab</a:t>
                </a:r>
                <a:endParaRPr lang="en-US" b="1" kern="0" dirty="0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2590800" y="2539425"/>
              <a:ext cx="1691489" cy="369332"/>
              <a:chOff x="6781800" y="5336199"/>
              <a:chExt cx="1691489" cy="369332"/>
            </a:xfrm>
          </p:grpSpPr>
          <p:sp>
            <p:nvSpPr>
              <p:cNvPr id="144" name="Rounded Rectangle 143"/>
              <p:cNvSpPr/>
              <p:nvPr/>
            </p:nvSpPr>
            <p:spPr bwMode="auto">
              <a:xfrm>
                <a:off x="6781800" y="5382868"/>
                <a:ext cx="1691489" cy="300681"/>
              </a:xfrm>
              <a:prstGeom prst="roundRect">
                <a:avLst>
                  <a:gd name="adj" fmla="val 35615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879853" y="5336199"/>
                <a:ext cx="155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err="1">
                    <a:solidFill>
                      <a:srgbClr val="000000"/>
                    </a:solidFill>
                    <a:latin typeface="Arial"/>
                    <a:cs typeface="Arial" charset="0"/>
                  </a:rPr>
                  <a:t>trastuzumab</a:t>
                </a:r>
                <a:endParaRPr lang="en-US" b="1" kern="0" dirty="0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5486400" y="2006025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vaccines</a:t>
              </a: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2286000" y="2091017"/>
              <a:ext cx="2286000" cy="3048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685492" y="1991369"/>
              <a:ext cx="15905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antibodies</a:t>
              </a: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204" name="Rectangle 203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</a:rPr>
                <a:t>San Antonio Breast Cancer Symposium, December 9-13,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69853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38801" y="1447801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72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6051" y="1066800"/>
            <a:ext cx="2190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600" dirty="0">
                <a:solidFill>
                  <a:srgbClr val="FFFFFF"/>
                </a:solidFill>
              </a:rPr>
              <a:t>immunologic targeting</a:t>
            </a:r>
          </a:p>
        </p:txBody>
      </p:sp>
      <p:cxnSp>
        <p:nvCxnSpPr>
          <p:cNvPr id="220" name="Straight Arrow Connector 219"/>
          <p:cNvCxnSpPr/>
          <p:nvPr/>
        </p:nvCxnSpPr>
        <p:spPr bwMode="auto">
          <a:xfrm flipV="1">
            <a:off x="6248400" y="1371600"/>
            <a:ext cx="1057952" cy="1447800"/>
          </a:xfrm>
          <a:prstGeom prst="straightConnector1">
            <a:avLst/>
          </a:prstGeom>
          <a:solidFill>
            <a:schemeClr val="accent1"/>
          </a:solidFill>
          <a:ln w="2286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79" name="Group 78"/>
          <p:cNvGrpSpPr/>
          <p:nvPr/>
        </p:nvGrpSpPr>
        <p:grpSpPr>
          <a:xfrm>
            <a:off x="7170428" y="432486"/>
            <a:ext cx="2659372" cy="634314"/>
            <a:chOff x="5807676" y="506628"/>
            <a:chExt cx="2659372" cy="634314"/>
          </a:xfrm>
        </p:grpSpPr>
        <p:sp>
          <p:nvSpPr>
            <p:cNvPr id="108" name="TextBox 107"/>
            <p:cNvSpPr txBox="1"/>
            <p:nvPr/>
          </p:nvSpPr>
          <p:spPr>
            <a:xfrm>
              <a:off x="5943600" y="550880"/>
              <a:ext cx="2523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cs typeface="Arial" charset="0"/>
                </a:rPr>
                <a:t>HER2 homing </a:t>
              </a:r>
            </a:p>
          </p:txBody>
        </p:sp>
        <p:sp>
          <p:nvSpPr>
            <p:cNvPr id="109" name="Rounded Rectangle 108"/>
            <p:cNvSpPr/>
            <p:nvPr/>
          </p:nvSpPr>
          <p:spPr bwMode="auto">
            <a:xfrm>
              <a:off x="5807676" y="506628"/>
              <a:ext cx="2590800" cy="634314"/>
            </a:xfrm>
            <a:prstGeom prst="roundRect">
              <a:avLst>
                <a:gd name="adj" fmla="val 43198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1524000" y="6563119"/>
            <a:ext cx="9144000" cy="312057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Contact mark.moasser@ucsf.edu for permission to reprint and/or distribute.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5257801" y="3987225"/>
            <a:ext cx="1691489" cy="369332"/>
            <a:chOff x="6842910" y="5865510"/>
            <a:chExt cx="1691489" cy="369332"/>
          </a:xfrm>
        </p:grpSpPr>
        <p:sp>
          <p:nvSpPr>
            <p:cNvPr id="146" name="Rounded Rectangle 145"/>
            <p:cNvSpPr/>
            <p:nvPr/>
          </p:nvSpPr>
          <p:spPr bwMode="auto">
            <a:xfrm>
              <a:off x="6842910" y="5925235"/>
              <a:ext cx="1691489" cy="304800"/>
            </a:xfrm>
            <a:prstGeom prst="roundRect">
              <a:avLst>
                <a:gd name="adj" fmla="val 38322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940963" y="5865510"/>
              <a:ext cx="155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err="1">
                  <a:solidFill>
                    <a:srgbClr val="000000"/>
                  </a:solidFill>
                  <a:cs typeface="Arial" charset="0"/>
                </a:rPr>
                <a:t>pertuzumab</a:t>
              </a:r>
              <a:endParaRPr lang="en-US" b="1" kern="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5257801" y="3606225"/>
            <a:ext cx="1691489" cy="369332"/>
            <a:chOff x="6781800" y="5336199"/>
            <a:chExt cx="1691489" cy="369332"/>
          </a:xfrm>
        </p:grpSpPr>
        <p:sp>
          <p:nvSpPr>
            <p:cNvPr id="144" name="Rounded Rectangle 143"/>
            <p:cNvSpPr/>
            <p:nvPr/>
          </p:nvSpPr>
          <p:spPr bwMode="auto">
            <a:xfrm>
              <a:off x="6781800" y="5382868"/>
              <a:ext cx="1691489" cy="300681"/>
            </a:xfrm>
            <a:prstGeom prst="roundRect">
              <a:avLst>
                <a:gd name="adj" fmla="val 35615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ker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879853" y="5336199"/>
              <a:ext cx="155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err="1">
                  <a:solidFill>
                    <a:srgbClr val="000000"/>
                  </a:solidFill>
                  <a:cs typeface="Arial" charset="0"/>
                </a:rPr>
                <a:t>trastuzumab</a:t>
              </a:r>
              <a:endParaRPr lang="en-US" b="1" kern="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4953000" y="3157817"/>
            <a:ext cx="2286000" cy="30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352492" y="3058170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2400" dirty="0">
                <a:solidFill>
                  <a:srgbClr val="FFFFFF"/>
                </a:solidFill>
              </a:rPr>
              <a:t>antibodies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2133600" y="443132"/>
            <a:ext cx="2866948" cy="650790"/>
            <a:chOff x="1404552" y="492210"/>
            <a:chExt cx="2866948" cy="650790"/>
          </a:xfrm>
        </p:grpSpPr>
        <p:sp>
          <p:nvSpPr>
            <p:cNvPr id="149" name="Rounded Rectangle 148"/>
            <p:cNvSpPr/>
            <p:nvPr/>
          </p:nvSpPr>
          <p:spPr bwMode="auto">
            <a:xfrm>
              <a:off x="1404552" y="492210"/>
              <a:ext cx="2866948" cy="650790"/>
            </a:xfrm>
            <a:prstGeom prst="roundRect">
              <a:avLst>
                <a:gd name="adj" fmla="val 43198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524000" y="550880"/>
              <a:ext cx="26645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cs typeface="Arial" charset="0"/>
                </a:rPr>
                <a:t>HER2 inhibition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24400" y="1371600"/>
            <a:ext cx="2581952" cy="1447800"/>
            <a:chOff x="3200400" y="1371600"/>
            <a:chExt cx="2581952" cy="1447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4724400" y="1371600"/>
              <a:ext cx="1057952" cy="1447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1" name="Straight Arrow Connector 150"/>
            <p:cNvCxnSpPr/>
            <p:nvPr/>
          </p:nvCxnSpPr>
          <p:spPr bwMode="auto">
            <a:xfrm flipH="1" flipV="1">
              <a:off x="3200400" y="1371600"/>
              <a:ext cx="1057952" cy="1447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88" name="Group 287"/>
          <p:cNvGrpSpPr/>
          <p:nvPr/>
        </p:nvGrpSpPr>
        <p:grpSpPr>
          <a:xfrm>
            <a:off x="3352800" y="1670540"/>
            <a:ext cx="5105400" cy="3276600"/>
            <a:chOff x="152400" y="1219200"/>
            <a:chExt cx="5105400" cy="3276600"/>
          </a:xfrm>
        </p:grpSpPr>
        <p:sp>
          <p:nvSpPr>
            <p:cNvPr id="289" name="Rounded Rectangle 288"/>
            <p:cNvSpPr/>
            <p:nvPr/>
          </p:nvSpPr>
          <p:spPr>
            <a:xfrm>
              <a:off x="152400" y="1219200"/>
              <a:ext cx="5105400" cy="3276600"/>
            </a:xfrm>
            <a:prstGeom prst="roundRect">
              <a:avLst/>
            </a:prstGeom>
            <a:solidFill>
              <a:srgbClr val="00001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90" name="Picture 3" descr="C:\Users\Mark Moasser\Desktop\physiologi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035" y="2184006"/>
              <a:ext cx="3702608" cy="1953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5" descr="D:\Home Office\IgG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82290">
              <a:off x="2424395" y="1340126"/>
              <a:ext cx="676542" cy="91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2" name="Group 291"/>
          <p:cNvGrpSpPr/>
          <p:nvPr/>
        </p:nvGrpSpPr>
        <p:grpSpPr>
          <a:xfrm>
            <a:off x="3352800" y="1676400"/>
            <a:ext cx="5105400" cy="3276600"/>
            <a:chOff x="1637596" y="2895601"/>
            <a:chExt cx="5105400" cy="3276600"/>
          </a:xfrm>
        </p:grpSpPr>
        <p:sp>
          <p:nvSpPr>
            <p:cNvPr id="293" name="Rounded Rectangle 292"/>
            <p:cNvSpPr/>
            <p:nvPr/>
          </p:nvSpPr>
          <p:spPr>
            <a:xfrm>
              <a:off x="1637596" y="2895601"/>
              <a:ext cx="5105400" cy="3276600"/>
            </a:xfrm>
            <a:prstGeom prst="roundRect">
              <a:avLst/>
            </a:prstGeom>
            <a:solidFill>
              <a:srgbClr val="00001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94" name="Picture 5" descr="C:\Users\Mark Moasser\Desktop\pathologic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627" b="12528"/>
            <a:stretch/>
          </p:blipFill>
          <p:spPr bwMode="auto">
            <a:xfrm>
              <a:off x="2020940" y="3854548"/>
              <a:ext cx="4338711" cy="220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5" name="Picture 5" descr="D:\Home Office\IgG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82290">
              <a:off x="3909591" y="3016527"/>
              <a:ext cx="676542" cy="91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4724401" y="2057401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93"/>
            <a:r>
              <a:rPr lang="en-US" sz="1000" b="1" dirty="0">
                <a:solidFill>
                  <a:srgbClr val="000000"/>
                </a:solidFill>
              </a:rPr>
              <a:t>SkBr3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33600" y="1295400"/>
            <a:ext cx="7772400" cy="4724400"/>
            <a:chOff x="609600" y="1295400"/>
            <a:chExt cx="7772400" cy="4724400"/>
          </a:xfrm>
        </p:grpSpPr>
        <p:sp>
          <p:nvSpPr>
            <p:cNvPr id="33" name="Rounded Rectangle 32"/>
            <p:cNvSpPr/>
            <p:nvPr/>
          </p:nvSpPr>
          <p:spPr>
            <a:xfrm>
              <a:off x="609600" y="1295400"/>
              <a:ext cx="7772400" cy="4724400"/>
            </a:xfrm>
            <a:prstGeom prst="roundRect">
              <a:avLst>
                <a:gd name="adj" fmla="val 7656"/>
              </a:avLst>
            </a:prstGeom>
            <a:solidFill>
              <a:srgbClr val="00001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2127" y="1524000"/>
              <a:ext cx="2543073" cy="42672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962875" y="1850293"/>
              <a:ext cx="4114325" cy="3720815"/>
              <a:chOff x="3658075" y="1850293"/>
              <a:chExt cx="4114325" cy="372081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42823" y="2056945"/>
                <a:ext cx="1512407" cy="103605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867" y="3201941"/>
                <a:ext cx="1506932" cy="2208259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962400" y="5139336"/>
                <a:ext cx="19896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93"/>
                <a:r>
                  <a:rPr lang="en-US" sz="1200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Moasser lab (</a:t>
                </a:r>
                <a:r>
                  <a:rPr lang="en-US" sz="1200" i="1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unpublished</a:t>
                </a:r>
                <a:r>
                  <a:rPr lang="en-US" sz="1200" dirty="0">
                    <a:solidFill>
                      <a:srgbClr val="FFFFFF"/>
                    </a:solidFill>
                    <a:cs typeface="Arial" panose="020B0604020202020204" pitchFamily="34" charset="0"/>
                  </a:rPr>
                  <a:t>)</a:t>
                </a: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736711" y="2261644"/>
                <a:ext cx="2207088" cy="2828645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658075" y="1850293"/>
                <a:ext cx="4114325" cy="3720815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21" name="Group 220"/>
          <p:cNvGrpSpPr/>
          <p:nvPr/>
        </p:nvGrpSpPr>
        <p:grpSpPr>
          <a:xfrm>
            <a:off x="2133600" y="1143000"/>
            <a:ext cx="8001000" cy="5181600"/>
            <a:chOff x="609600" y="1143000"/>
            <a:chExt cx="8001000" cy="5181600"/>
          </a:xfrm>
        </p:grpSpPr>
        <p:sp>
          <p:nvSpPr>
            <p:cNvPr id="222" name="Rounded Rectangle 221"/>
            <p:cNvSpPr/>
            <p:nvPr/>
          </p:nvSpPr>
          <p:spPr bwMode="auto">
            <a:xfrm>
              <a:off x="609600" y="1143000"/>
              <a:ext cx="8001000" cy="5181600"/>
            </a:xfrm>
            <a:prstGeom prst="roundRect">
              <a:avLst>
                <a:gd name="adj" fmla="val 9508"/>
              </a:avLst>
            </a:prstGeom>
            <a:solidFill>
              <a:srgbClr val="00001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pic>
          <p:nvPicPr>
            <p:cNvPr id="223" name="Picture 5" descr="Fig 2 full siz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96" r="6675" b="65249"/>
            <a:stretch/>
          </p:blipFill>
          <p:spPr bwMode="auto">
            <a:xfrm>
              <a:off x="685800" y="1752600"/>
              <a:ext cx="2972275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4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563" t="50000" r="4859"/>
            <a:stretch/>
          </p:blipFill>
          <p:spPr bwMode="auto">
            <a:xfrm>
              <a:off x="816763" y="3799909"/>
              <a:ext cx="1469237" cy="153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TextBox 224"/>
            <p:cNvSpPr txBox="1"/>
            <p:nvPr/>
          </p:nvSpPr>
          <p:spPr>
            <a:xfrm>
              <a:off x="6323538" y="4016829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cs typeface="Arial" pitchFamily="34" charset="0"/>
                </a:rPr>
                <a:t>mutate the antibody</a:t>
              </a:r>
            </a:p>
          </p:txBody>
        </p:sp>
        <p:sp>
          <p:nvSpPr>
            <p:cNvPr id="226" name="Text Box 7"/>
            <p:cNvSpPr txBox="1">
              <a:spLocks noChangeArrowheads="1"/>
            </p:cNvSpPr>
            <p:nvPr/>
          </p:nvSpPr>
          <p:spPr bwMode="auto">
            <a:xfrm>
              <a:off x="1371600" y="6005286"/>
              <a:ext cx="39290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cs typeface="Arial" charset="0"/>
                </a:rPr>
                <a:t>RA </a:t>
              </a:r>
              <a:r>
                <a:rPr lang="en-US" sz="1400" dirty="0" err="1">
                  <a:solidFill>
                    <a:srgbClr val="FFFFFF"/>
                  </a:solidFill>
                  <a:cs typeface="Arial" charset="0"/>
                </a:rPr>
                <a:t>Clynes</a:t>
              </a:r>
              <a:r>
                <a:rPr lang="en-US" sz="1400" dirty="0">
                  <a:solidFill>
                    <a:srgbClr val="FFFFFF"/>
                  </a:solidFill>
                  <a:cs typeface="Arial" charset="0"/>
                </a:rPr>
                <a:t> et al, Nature Medicine 2000; 6 p443.</a:t>
              </a:r>
            </a:p>
          </p:txBody>
        </p:sp>
        <p:grpSp>
          <p:nvGrpSpPr>
            <p:cNvPr id="227" name="Group 46"/>
            <p:cNvGrpSpPr>
              <a:grpSpLocks/>
            </p:cNvGrpSpPr>
            <p:nvPr/>
          </p:nvGrpSpPr>
          <p:grpSpPr bwMode="auto">
            <a:xfrm>
              <a:off x="4777767" y="1828800"/>
              <a:ext cx="2408018" cy="1431148"/>
              <a:chOff x="3530111" y="4212309"/>
              <a:chExt cx="2239320" cy="1330325"/>
            </a:xfrm>
          </p:grpSpPr>
          <p:grpSp>
            <p:nvGrpSpPr>
              <p:cNvPr id="243" name="Group 39"/>
              <p:cNvGrpSpPr>
                <a:grpSpLocks/>
              </p:cNvGrpSpPr>
              <p:nvPr/>
            </p:nvGrpSpPr>
            <p:grpSpPr bwMode="auto">
              <a:xfrm rot="2002904" flipH="1">
                <a:off x="3530111" y="5052346"/>
                <a:ext cx="118336" cy="101829"/>
                <a:chOff x="3786617" y="3603051"/>
                <a:chExt cx="145946" cy="125586"/>
              </a:xfrm>
            </p:grpSpPr>
            <p:cxnSp>
              <p:nvCxnSpPr>
                <p:cNvPr id="259" name="Straight Connector 20"/>
                <p:cNvCxnSpPr/>
                <p:nvPr/>
              </p:nvCxnSpPr>
              <p:spPr>
                <a:xfrm>
                  <a:off x="3802072" y="3643600"/>
                  <a:ext cx="92059" cy="7048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823B"/>
                  </a:solidFill>
                  <a:prstDash val="solid"/>
                </a:ln>
                <a:effectLst/>
              </p:spPr>
            </p:cxnSp>
            <p:cxnSp>
              <p:nvCxnSpPr>
                <p:cNvPr id="260" name="Straight Connector 21"/>
                <p:cNvCxnSpPr/>
                <p:nvPr/>
              </p:nvCxnSpPr>
              <p:spPr>
                <a:xfrm>
                  <a:off x="3828035" y="3584418"/>
                  <a:ext cx="146903" cy="4111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823B"/>
                  </a:solidFill>
                  <a:prstDash val="solid"/>
                </a:ln>
                <a:effectLst/>
              </p:spPr>
            </p:cxnSp>
            <p:cxnSp>
              <p:nvCxnSpPr>
                <p:cNvPr id="261" name="Straight Connector 22"/>
                <p:cNvCxnSpPr/>
                <p:nvPr/>
              </p:nvCxnSpPr>
              <p:spPr>
                <a:xfrm>
                  <a:off x="3830828" y="3605815"/>
                  <a:ext cx="115565" cy="5873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823B"/>
                  </a:solidFill>
                  <a:prstDash val="solid"/>
                </a:ln>
                <a:effectLst/>
              </p:spPr>
            </p:cxnSp>
          </p:grpSp>
          <p:sp>
            <p:nvSpPr>
              <p:cNvPr id="244" name="Freeform 5"/>
              <p:cNvSpPr/>
              <p:nvPr/>
            </p:nvSpPr>
            <p:spPr bwMode="auto">
              <a:xfrm rot="293485">
                <a:off x="3758343" y="4835343"/>
                <a:ext cx="660876" cy="546720"/>
              </a:xfrm>
              <a:custGeom>
                <a:avLst/>
                <a:gdLst>
                  <a:gd name="connsiteX0" fmla="*/ 1371601 w 1564784"/>
                  <a:gd name="connsiteY0" fmla="*/ 8586 h 946597"/>
                  <a:gd name="connsiteX1" fmla="*/ 882203 w 1564784"/>
                  <a:gd name="connsiteY1" fmla="*/ 150254 h 946597"/>
                  <a:gd name="connsiteX2" fmla="*/ 70834 w 1564784"/>
                  <a:gd name="connsiteY2" fmla="*/ 214648 h 946597"/>
                  <a:gd name="connsiteX3" fmla="*/ 457201 w 1564784"/>
                  <a:gd name="connsiteY3" fmla="*/ 382074 h 946597"/>
                  <a:gd name="connsiteX4" fmla="*/ 212502 w 1564784"/>
                  <a:gd name="connsiteY4" fmla="*/ 601015 h 946597"/>
                  <a:gd name="connsiteX5" fmla="*/ 663263 w 1564784"/>
                  <a:gd name="connsiteY5" fmla="*/ 601015 h 946597"/>
                  <a:gd name="connsiteX6" fmla="*/ 689020 w 1564784"/>
                  <a:gd name="connsiteY6" fmla="*/ 922986 h 946597"/>
                  <a:gd name="connsiteX7" fmla="*/ 1049629 w 1564784"/>
                  <a:gd name="connsiteY7" fmla="*/ 459347 h 946597"/>
                  <a:gd name="connsiteX8" fmla="*/ 1513268 w 1564784"/>
                  <a:gd name="connsiteY8" fmla="*/ 201769 h 946597"/>
                  <a:gd name="connsiteX9" fmla="*/ 1371601 w 1564784"/>
                  <a:gd name="connsiteY9" fmla="*/ 8586 h 946597"/>
                  <a:gd name="connsiteX0" fmla="*/ 1341550 w 1534733"/>
                  <a:gd name="connsiteY0" fmla="*/ 8586 h 946597"/>
                  <a:gd name="connsiteX1" fmla="*/ 852152 w 1534733"/>
                  <a:gd name="connsiteY1" fmla="*/ 150254 h 946597"/>
                  <a:gd name="connsiteX2" fmla="*/ 40783 w 1534733"/>
                  <a:gd name="connsiteY2" fmla="*/ 214648 h 946597"/>
                  <a:gd name="connsiteX3" fmla="*/ 607455 w 1534733"/>
                  <a:gd name="connsiteY3" fmla="*/ 382074 h 946597"/>
                  <a:gd name="connsiteX4" fmla="*/ 182451 w 1534733"/>
                  <a:gd name="connsiteY4" fmla="*/ 601015 h 946597"/>
                  <a:gd name="connsiteX5" fmla="*/ 633212 w 1534733"/>
                  <a:gd name="connsiteY5" fmla="*/ 601015 h 946597"/>
                  <a:gd name="connsiteX6" fmla="*/ 658969 w 1534733"/>
                  <a:gd name="connsiteY6" fmla="*/ 922986 h 946597"/>
                  <a:gd name="connsiteX7" fmla="*/ 1019578 w 1534733"/>
                  <a:gd name="connsiteY7" fmla="*/ 459347 h 946597"/>
                  <a:gd name="connsiteX8" fmla="*/ 1483217 w 1534733"/>
                  <a:gd name="connsiteY8" fmla="*/ 201769 h 946597"/>
                  <a:gd name="connsiteX9" fmla="*/ 1341550 w 1534733"/>
                  <a:gd name="connsiteY9" fmla="*/ 8586 h 946597"/>
                  <a:gd name="connsiteX0" fmla="*/ 1341550 w 1534733"/>
                  <a:gd name="connsiteY0" fmla="*/ 8586 h 946597"/>
                  <a:gd name="connsiteX1" fmla="*/ 852152 w 1534733"/>
                  <a:gd name="connsiteY1" fmla="*/ 150254 h 946597"/>
                  <a:gd name="connsiteX2" fmla="*/ 40783 w 1534733"/>
                  <a:gd name="connsiteY2" fmla="*/ 214648 h 946597"/>
                  <a:gd name="connsiteX3" fmla="*/ 607455 w 1534733"/>
                  <a:gd name="connsiteY3" fmla="*/ 382074 h 946597"/>
                  <a:gd name="connsiteX4" fmla="*/ 182451 w 1534733"/>
                  <a:gd name="connsiteY4" fmla="*/ 601015 h 946597"/>
                  <a:gd name="connsiteX5" fmla="*/ 633212 w 1534733"/>
                  <a:gd name="connsiteY5" fmla="*/ 601015 h 946597"/>
                  <a:gd name="connsiteX6" fmla="*/ 658969 w 1534733"/>
                  <a:gd name="connsiteY6" fmla="*/ 922986 h 946597"/>
                  <a:gd name="connsiteX7" fmla="*/ 1019578 w 1534733"/>
                  <a:gd name="connsiteY7" fmla="*/ 459347 h 946597"/>
                  <a:gd name="connsiteX8" fmla="*/ 1483217 w 1534733"/>
                  <a:gd name="connsiteY8" fmla="*/ 201769 h 946597"/>
                  <a:gd name="connsiteX9" fmla="*/ 1341550 w 1534733"/>
                  <a:gd name="connsiteY9" fmla="*/ 8586 h 946597"/>
                  <a:gd name="connsiteX0" fmla="*/ 1341550 w 1534733"/>
                  <a:gd name="connsiteY0" fmla="*/ 8586 h 936675"/>
                  <a:gd name="connsiteX1" fmla="*/ 852152 w 1534733"/>
                  <a:gd name="connsiteY1" fmla="*/ 150254 h 936675"/>
                  <a:gd name="connsiteX2" fmla="*/ 40783 w 1534733"/>
                  <a:gd name="connsiteY2" fmla="*/ 214648 h 936675"/>
                  <a:gd name="connsiteX3" fmla="*/ 607455 w 1534733"/>
                  <a:gd name="connsiteY3" fmla="*/ 382074 h 936675"/>
                  <a:gd name="connsiteX4" fmla="*/ 182451 w 1534733"/>
                  <a:gd name="connsiteY4" fmla="*/ 601015 h 936675"/>
                  <a:gd name="connsiteX5" fmla="*/ 692743 w 1534733"/>
                  <a:gd name="connsiteY5" fmla="*/ 541484 h 936675"/>
                  <a:gd name="connsiteX6" fmla="*/ 658969 w 1534733"/>
                  <a:gd name="connsiteY6" fmla="*/ 922986 h 936675"/>
                  <a:gd name="connsiteX7" fmla="*/ 1019578 w 1534733"/>
                  <a:gd name="connsiteY7" fmla="*/ 459347 h 936675"/>
                  <a:gd name="connsiteX8" fmla="*/ 1483217 w 1534733"/>
                  <a:gd name="connsiteY8" fmla="*/ 201769 h 936675"/>
                  <a:gd name="connsiteX9" fmla="*/ 1341550 w 1534733"/>
                  <a:gd name="connsiteY9" fmla="*/ 8586 h 936675"/>
                  <a:gd name="connsiteX0" fmla="*/ 1341550 w 1534733"/>
                  <a:gd name="connsiteY0" fmla="*/ 8586 h 936675"/>
                  <a:gd name="connsiteX1" fmla="*/ 852152 w 1534733"/>
                  <a:gd name="connsiteY1" fmla="*/ 150254 h 936675"/>
                  <a:gd name="connsiteX2" fmla="*/ 40783 w 1534733"/>
                  <a:gd name="connsiteY2" fmla="*/ 214648 h 936675"/>
                  <a:gd name="connsiteX3" fmla="*/ 607455 w 1534733"/>
                  <a:gd name="connsiteY3" fmla="*/ 346355 h 936675"/>
                  <a:gd name="connsiteX4" fmla="*/ 182451 w 1534733"/>
                  <a:gd name="connsiteY4" fmla="*/ 601015 h 936675"/>
                  <a:gd name="connsiteX5" fmla="*/ 692743 w 1534733"/>
                  <a:gd name="connsiteY5" fmla="*/ 541484 h 936675"/>
                  <a:gd name="connsiteX6" fmla="*/ 658969 w 1534733"/>
                  <a:gd name="connsiteY6" fmla="*/ 922986 h 936675"/>
                  <a:gd name="connsiteX7" fmla="*/ 1019578 w 1534733"/>
                  <a:gd name="connsiteY7" fmla="*/ 459347 h 936675"/>
                  <a:gd name="connsiteX8" fmla="*/ 1483217 w 1534733"/>
                  <a:gd name="connsiteY8" fmla="*/ 201769 h 936675"/>
                  <a:gd name="connsiteX9" fmla="*/ 1341550 w 1534733"/>
                  <a:gd name="connsiteY9" fmla="*/ 8586 h 936675"/>
                  <a:gd name="connsiteX0" fmla="*/ 1341550 w 1534733"/>
                  <a:gd name="connsiteY0" fmla="*/ 8586 h 936675"/>
                  <a:gd name="connsiteX1" fmla="*/ 852152 w 1534733"/>
                  <a:gd name="connsiteY1" fmla="*/ 150254 h 936675"/>
                  <a:gd name="connsiteX2" fmla="*/ 40783 w 1534733"/>
                  <a:gd name="connsiteY2" fmla="*/ 214648 h 936675"/>
                  <a:gd name="connsiteX3" fmla="*/ 607455 w 1534733"/>
                  <a:gd name="connsiteY3" fmla="*/ 346355 h 936675"/>
                  <a:gd name="connsiteX4" fmla="*/ 182451 w 1534733"/>
                  <a:gd name="connsiteY4" fmla="*/ 601015 h 936675"/>
                  <a:gd name="connsiteX5" fmla="*/ 692743 w 1534733"/>
                  <a:gd name="connsiteY5" fmla="*/ 541484 h 936675"/>
                  <a:gd name="connsiteX6" fmla="*/ 597056 w 1534733"/>
                  <a:gd name="connsiteY6" fmla="*/ 922986 h 936675"/>
                  <a:gd name="connsiteX7" fmla="*/ 1019578 w 1534733"/>
                  <a:gd name="connsiteY7" fmla="*/ 459347 h 936675"/>
                  <a:gd name="connsiteX8" fmla="*/ 1483217 w 1534733"/>
                  <a:gd name="connsiteY8" fmla="*/ 201769 h 936675"/>
                  <a:gd name="connsiteX9" fmla="*/ 1341550 w 1534733"/>
                  <a:gd name="connsiteY9" fmla="*/ 8586 h 936675"/>
                  <a:gd name="connsiteX0" fmla="*/ 1341550 w 1534733"/>
                  <a:gd name="connsiteY0" fmla="*/ 8586 h 868107"/>
                  <a:gd name="connsiteX1" fmla="*/ 852152 w 1534733"/>
                  <a:gd name="connsiteY1" fmla="*/ 150254 h 868107"/>
                  <a:gd name="connsiteX2" fmla="*/ 40783 w 1534733"/>
                  <a:gd name="connsiteY2" fmla="*/ 214648 h 868107"/>
                  <a:gd name="connsiteX3" fmla="*/ 607455 w 1534733"/>
                  <a:gd name="connsiteY3" fmla="*/ 346355 h 868107"/>
                  <a:gd name="connsiteX4" fmla="*/ 182451 w 1534733"/>
                  <a:gd name="connsiteY4" fmla="*/ 601015 h 868107"/>
                  <a:gd name="connsiteX5" fmla="*/ 692743 w 1534733"/>
                  <a:gd name="connsiteY5" fmla="*/ 541484 h 868107"/>
                  <a:gd name="connsiteX6" fmla="*/ 540915 w 1534733"/>
                  <a:gd name="connsiteY6" fmla="*/ 854418 h 868107"/>
                  <a:gd name="connsiteX7" fmla="*/ 1019578 w 1534733"/>
                  <a:gd name="connsiteY7" fmla="*/ 459347 h 868107"/>
                  <a:gd name="connsiteX8" fmla="*/ 1483217 w 1534733"/>
                  <a:gd name="connsiteY8" fmla="*/ 201769 h 868107"/>
                  <a:gd name="connsiteX9" fmla="*/ 1341550 w 1534733"/>
                  <a:gd name="connsiteY9" fmla="*/ 8586 h 868107"/>
                  <a:gd name="connsiteX0" fmla="*/ 1341550 w 1534733"/>
                  <a:gd name="connsiteY0" fmla="*/ 8586 h 866110"/>
                  <a:gd name="connsiteX1" fmla="*/ 852152 w 1534733"/>
                  <a:gd name="connsiteY1" fmla="*/ 150254 h 866110"/>
                  <a:gd name="connsiteX2" fmla="*/ 40783 w 1534733"/>
                  <a:gd name="connsiteY2" fmla="*/ 214648 h 866110"/>
                  <a:gd name="connsiteX3" fmla="*/ 607455 w 1534733"/>
                  <a:gd name="connsiteY3" fmla="*/ 346355 h 866110"/>
                  <a:gd name="connsiteX4" fmla="*/ 182451 w 1534733"/>
                  <a:gd name="connsiteY4" fmla="*/ 601015 h 866110"/>
                  <a:gd name="connsiteX5" fmla="*/ 676476 w 1534733"/>
                  <a:gd name="connsiteY5" fmla="*/ 529497 h 866110"/>
                  <a:gd name="connsiteX6" fmla="*/ 540915 w 1534733"/>
                  <a:gd name="connsiteY6" fmla="*/ 854418 h 866110"/>
                  <a:gd name="connsiteX7" fmla="*/ 1019578 w 1534733"/>
                  <a:gd name="connsiteY7" fmla="*/ 459347 h 866110"/>
                  <a:gd name="connsiteX8" fmla="*/ 1483217 w 1534733"/>
                  <a:gd name="connsiteY8" fmla="*/ 201769 h 866110"/>
                  <a:gd name="connsiteX9" fmla="*/ 1341550 w 1534733"/>
                  <a:gd name="connsiteY9" fmla="*/ 8586 h 866110"/>
                  <a:gd name="connsiteX0" fmla="*/ 1341550 w 1534733"/>
                  <a:gd name="connsiteY0" fmla="*/ 8586 h 866110"/>
                  <a:gd name="connsiteX1" fmla="*/ 852152 w 1534733"/>
                  <a:gd name="connsiteY1" fmla="*/ 150254 h 866110"/>
                  <a:gd name="connsiteX2" fmla="*/ 40783 w 1534733"/>
                  <a:gd name="connsiteY2" fmla="*/ 214648 h 866110"/>
                  <a:gd name="connsiteX3" fmla="*/ 607455 w 1534733"/>
                  <a:gd name="connsiteY3" fmla="*/ 346355 h 866110"/>
                  <a:gd name="connsiteX4" fmla="*/ 182451 w 1534733"/>
                  <a:gd name="connsiteY4" fmla="*/ 601015 h 866110"/>
                  <a:gd name="connsiteX5" fmla="*/ 676476 w 1534733"/>
                  <a:gd name="connsiteY5" fmla="*/ 529497 h 866110"/>
                  <a:gd name="connsiteX6" fmla="*/ 540915 w 1534733"/>
                  <a:gd name="connsiteY6" fmla="*/ 854418 h 866110"/>
                  <a:gd name="connsiteX7" fmla="*/ 1019578 w 1534733"/>
                  <a:gd name="connsiteY7" fmla="*/ 459347 h 866110"/>
                  <a:gd name="connsiteX8" fmla="*/ 1483217 w 1534733"/>
                  <a:gd name="connsiteY8" fmla="*/ 201769 h 866110"/>
                  <a:gd name="connsiteX9" fmla="*/ 1341550 w 1534733"/>
                  <a:gd name="connsiteY9" fmla="*/ 8586 h 866110"/>
                  <a:gd name="connsiteX0" fmla="*/ 1341550 w 1534733"/>
                  <a:gd name="connsiteY0" fmla="*/ 8586 h 866110"/>
                  <a:gd name="connsiteX1" fmla="*/ 852152 w 1534733"/>
                  <a:gd name="connsiteY1" fmla="*/ 150254 h 866110"/>
                  <a:gd name="connsiteX2" fmla="*/ 40783 w 1534733"/>
                  <a:gd name="connsiteY2" fmla="*/ 214648 h 866110"/>
                  <a:gd name="connsiteX3" fmla="*/ 607455 w 1534733"/>
                  <a:gd name="connsiteY3" fmla="*/ 346355 h 866110"/>
                  <a:gd name="connsiteX4" fmla="*/ 182451 w 1534733"/>
                  <a:gd name="connsiteY4" fmla="*/ 601015 h 866110"/>
                  <a:gd name="connsiteX5" fmla="*/ 676476 w 1534733"/>
                  <a:gd name="connsiteY5" fmla="*/ 529497 h 866110"/>
                  <a:gd name="connsiteX6" fmla="*/ 540915 w 1534733"/>
                  <a:gd name="connsiteY6" fmla="*/ 854418 h 866110"/>
                  <a:gd name="connsiteX7" fmla="*/ 1019578 w 1534733"/>
                  <a:gd name="connsiteY7" fmla="*/ 459347 h 866110"/>
                  <a:gd name="connsiteX8" fmla="*/ 1483217 w 1534733"/>
                  <a:gd name="connsiteY8" fmla="*/ 201769 h 866110"/>
                  <a:gd name="connsiteX9" fmla="*/ 1341550 w 1534733"/>
                  <a:gd name="connsiteY9" fmla="*/ 8586 h 866110"/>
                  <a:gd name="connsiteX0" fmla="*/ 1341550 w 1534733"/>
                  <a:gd name="connsiteY0" fmla="*/ 8586 h 866110"/>
                  <a:gd name="connsiteX1" fmla="*/ 852152 w 1534733"/>
                  <a:gd name="connsiteY1" fmla="*/ 150254 h 866110"/>
                  <a:gd name="connsiteX2" fmla="*/ 40783 w 1534733"/>
                  <a:gd name="connsiteY2" fmla="*/ 214648 h 866110"/>
                  <a:gd name="connsiteX3" fmla="*/ 607455 w 1534733"/>
                  <a:gd name="connsiteY3" fmla="*/ 346355 h 866110"/>
                  <a:gd name="connsiteX4" fmla="*/ 182451 w 1534733"/>
                  <a:gd name="connsiteY4" fmla="*/ 601015 h 866110"/>
                  <a:gd name="connsiteX5" fmla="*/ 676476 w 1534733"/>
                  <a:gd name="connsiteY5" fmla="*/ 529497 h 866110"/>
                  <a:gd name="connsiteX6" fmla="*/ 540915 w 1534733"/>
                  <a:gd name="connsiteY6" fmla="*/ 854418 h 866110"/>
                  <a:gd name="connsiteX7" fmla="*/ 1019578 w 1534733"/>
                  <a:gd name="connsiteY7" fmla="*/ 459347 h 866110"/>
                  <a:gd name="connsiteX8" fmla="*/ 1483217 w 1534733"/>
                  <a:gd name="connsiteY8" fmla="*/ 201769 h 866110"/>
                  <a:gd name="connsiteX9" fmla="*/ 1341550 w 1534733"/>
                  <a:gd name="connsiteY9" fmla="*/ 8586 h 866110"/>
                  <a:gd name="connsiteX0" fmla="*/ 1341550 w 1534733"/>
                  <a:gd name="connsiteY0" fmla="*/ 8586 h 938441"/>
                  <a:gd name="connsiteX1" fmla="*/ 852152 w 1534733"/>
                  <a:gd name="connsiteY1" fmla="*/ 150254 h 938441"/>
                  <a:gd name="connsiteX2" fmla="*/ 40783 w 1534733"/>
                  <a:gd name="connsiteY2" fmla="*/ 214648 h 938441"/>
                  <a:gd name="connsiteX3" fmla="*/ 607455 w 1534733"/>
                  <a:gd name="connsiteY3" fmla="*/ 346355 h 938441"/>
                  <a:gd name="connsiteX4" fmla="*/ 182451 w 1534733"/>
                  <a:gd name="connsiteY4" fmla="*/ 601015 h 938441"/>
                  <a:gd name="connsiteX5" fmla="*/ 676476 w 1534733"/>
                  <a:gd name="connsiteY5" fmla="*/ 529497 h 938441"/>
                  <a:gd name="connsiteX6" fmla="*/ 429039 w 1534733"/>
                  <a:gd name="connsiteY6" fmla="*/ 926749 h 938441"/>
                  <a:gd name="connsiteX7" fmla="*/ 1019578 w 1534733"/>
                  <a:gd name="connsiteY7" fmla="*/ 459347 h 938441"/>
                  <a:gd name="connsiteX8" fmla="*/ 1483217 w 1534733"/>
                  <a:gd name="connsiteY8" fmla="*/ 201769 h 938441"/>
                  <a:gd name="connsiteX9" fmla="*/ 1341550 w 1534733"/>
                  <a:gd name="connsiteY9" fmla="*/ 8586 h 938441"/>
                  <a:gd name="connsiteX0" fmla="*/ 1244239 w 1437422"/>
                  <a:gd name="connsiteY0" fmla="*/ 8586 h 938441"/>
                  <a:gd name="connsiteX1" fmla="*/ 754841 w 1437422"/>
                  <a:gd name="connsiteY1" fmla="*/ 150254 h 938441"/>
                  <a:gd name="connsiteX2" fmla="*/ 40783 w 1437422"/>
                  <a:gd name="connsiteY2" fmla="*/ 252899 h 938441"/>
                  <a:gd name="connsiteX3" fmla="*/ 510144 w 1437422"/>
                  <a:gd name="connsiteY3" fmla="*/ 346355 h 938441"/>
                  <a:gd name="connsiteX4" fmla="*/ 85140 w 1437422"/>
                  <a:gd name="connsiteY4" fmla="*/ 601015 h 938441"/>
                  <a:gd name="connsiteX5" fmla="*/ 579165 w 1437422"/>
                  <a:gd name="connsiteY5" fmla="*/ 529497 h 938441"/>
                  <a:gd name="connsiteX6" fmla="*/ 331728 w 1437422"/>
                  <a:gd name="connsiteY6" fmla="*/ 926749 h 938441"/>
                  <a:gd name="connsiteX7" fmla="*/ 922267 w 1437422"/>
                  <a:gd name="connsiteY7" fmla="*/ 459347 h 938441"/>
                  <a:gd name="connsiteX8" fmla="*/ 1385906 w 1437422"/>
                  <a:gd name="connsiteY8" fmla="*/ 201769 h 938441"/>
                  <a:gd name="connsiteX9" fmla="*/ 1244239 w 1437422"/>
                  <a:gd name="connsiteY9" fmla="*/ 8586 h 938441"/>
                  <a:gd name="connsiteX0" fmla="*/ 1244239 w 1443075"/>
                  <a:gd name="connsiteY0" fmla="*/ 8586 h 948346"/>
                  <a:gd name="connsiteX1" fmla="*/ 754841 w 1443075"/>
                  <a:gd name="connsiteY1" fmla="*/ 150254 h 948346"/>
                  <a:gd name="connsiteX2" fmla="*/ 40783 w 1443075"/>
                  <a:gd name="connsiteY2" fmla="*/ 252899 h 948346"/>
                  <a:gd name="connsiteX3" fmla="*/ 510144 w 1443075"/>
                  <a:gd name="connsiteY3" fmla="*/ 346355 h 948346"/>
                  <a:gd name="connsiteX4" fmla="*/ 85140 w 1443075"/>
                  <a:gd name="connsiteY4" fmla="*/ 601015 h 948346"/>
                  <a:gd name="connsiteX5" fmla="*/ 579165 w 1443075"/>
                  <a:gd name="connsiteY5" fmla="*/ 529497 h 948346"/>
                  <a:gd name="connsiteX6" fmla="*/ 331728 w 1443075"/>
                  <a:gd name="connsiteY6" fmla="*/ 926749 h 948346"/>
                  <a:gd name="connsiteX7" fmla="*/ 901227 w 1443075"/>
                  <a:gd name="connsiteY7" fmla="*/ 399915 h 948346"/>
                  <a:gd name="connsiteX8" fmla="*/ 1385906 w 1443075"/>
                  <a:gd name="connsiteY8" fmla="*/ 201769 h 948346"/>
                  <a:gd name="connsiteX9" fmla="*/ 1244239 w 1443075"/>
                  <a:gd name="connsiteY9" fmla="*/ 8586 h 948346"/>
                  <a:gd name="connsiteX0" fmla="*/ 1244239 w 1395207"/>
                  <a:gd name="connsiteY0" fmla="*/ 963 h 940723"/>
                  <a:gd name="connsiteX1" fmla="*/ 754841 w 1395207"/>
                  <a:gd name="connsiteY1" fmla="*/ 142631 h 940723"/>
                  <a:gd name="connsiteX2" fmla="*/ 40783 w 1395207"/>
                  <a:gd name="connsiteY2" fmla="*/ 245276 h 940723"/>
                  <a:gd name="connsiteX3" fmla="*/ 510144 w 1395207"/>
                  <a:gd name="connsiteY3" fmla="*/ 338732 h 940723"/>
                  <a:gd name="connsiteX4" fmla="*/ 85140 w 1395207"/>
                  <a:gd name="connsiteY4" fmla="*/ 593392 h 940723"/>
                  <a:gd name="connsiteX5" fmla="*/ 579165 w 1395207"/>
                  <a:gd name="connsiteY5" fmla="*/ 521874 h 940723"/>
                  <a:gd name="connsiteX6" fmla="*/ 331728 w 1395207"/>
                  <a:gd name="connsiteY6" fmla="*/ 919126 h 940723"/>
                  <a:gd name="connsiteX7" fmla="*/ 901227 w 1395207"/>
                  <a:gd name="connsiteY7" fmla="*/ 392292 h 940723"/>
                  <a:gd name="connsiteX8" fmla="*/ 1338038 w 1395207"/>
                  <a:gd name="connsiteY8" fmla="*/ 148409 h 940723"/>
                  <a:gd name="connsiteX9" fmla="*/ 1244239 w 1395207"/>
                  <a:gd name="connsiteY9" fmla="*/ 963 h 940723"/>
                  <a:gd name="connsiteX0" fmla="*/ 1244239 w 1336636"/>
                  <a:gd name="connsiteY0" fmla="*/ 5186 h 944946"/>
                  <a:gd name="connsiteX1" fmla="*/ 754841 w 1336636"/>
                  <a:gd name="connsiteY1" fmla="*/ 146854 h 944946"/>
                  <a:gd name="connsiteX2" fmla="*/ 40783 w 1336636"/>
                  <a:gd name="connsiteY2" fmla="*/ 249499 h 944946"/>
                  <a:gd name="connsiteX3" fmla="*/ 510144 w 1336636"/>
                  <a:gd name="connsiteY3" fmla="*/ 342955 h 944946"/>
                  <a:gd name="connsiteX4" fmla="*/ 85140 w 1336636"/>
                  <a:gd name="connsiteY4" fmla="*/ 597615 h 944946"/>
                  <a:gd name="connsiteX5" fmla="*/ 579165 w 1336636"/>
                  <a:gd name="connsiteY5" fmla="*/ 526097 h 944946"/>
                  <a:gd name="connsiteX6" fmla="*/ 331728 w 1336636"/>
                  <a:gd name="connsiteY6" fmla="*/ 923349 h 944946"/>
                  <a:gd name="connsiteX7" fmla="*/ 901227 w 1336636"/>
                  <a:gd name="connsiteY7" fmla="*/ 396515 h 944946"/>
                  <a:gd name="connsiteX8" fmla="*/ 1279467 w 1336636"/>
                  <a:gd name="connsiteY8" fmla="*/ 115741 h 944946"/>
                  <a:gd name="connsiteX9" fmla="*/ 1244239 w 1336636"/>
                  <a:gd name="connsiteY9" fmla="*/ 5186 h 944946"/>
                  <a:gd name="connsiteX0" fmla="*/ 1181665 w 1326207"/>
                  <a:gd name="connsiteY0" fmla="*/ 5186 h 896938"/>
                  <a:gd name="connsiteX1" fmla="*/ 754841 w 1326207"/>
                  <a:gd name="connsiteY1" fmla="*/ 98846 h 896938"/>
                  <a:gd name="connsiteX2" fmla="*/ 40783 w 1326207"/>
                  <a:gd name="connsiteY2" fmla="*/ 201491 h 896938"/>
                  <a:gd name="connsiteX3" fmla="*/ 510144 w 1326207"/>
                  <a:gd name="connsiteY3" fmla="*/ 294947 h 896938"/>
                  <a:gd name="connsiteX4" fmla="*/ 85140 w 1326207"/>
                  <a:gd name="connsiteY4" fmla="*/ 549607 h 896938"/>
                  <a:gd name="connsiteX5" fmla="*/ 579165 w 1326207"/>
                  <a:gd name="connsiteY5" fmla="*/ 478089 h 896938"/>
                  <a:gd name="connsiteX6" fmla="*/ 331728 w 1326207"/>
                  <a:gd name="connsiteY6" fmla="*/ 875341 h 896938"/>
                  <a:gd name="connsiteX7" fmla="*/ 901227 w 1326207"/>
                  <a:gd name="connsiteY7" fmla="*/ 348507 h 896938"/>
                  <a:gd name="connsiteX8" fmla="*/ 1279467 w 1326207"/>
                  <a:gd name="connsiteY8" fmla="*/ 67733 h 896938"/>
                  <a:gd name="connsiteX9" fmla="*/ 1181665 w 1326207"/>
                  <a:gd name="connsiteY9" fmla="*/ 5186 h 896938"/>
                  <a:gd name="connsiteX0" fmla="*/ 1181665 w 1326207"/>
                  <a:gd name="connsiteY0" fmla="*/ 0 h 891752"/>
                  <a:gd name="connsiteX1" fmla="*/ 754841 w 1326207"/>
                  <a:gd name="connsiteY1" fmla="*/ 93660 h 891752"/>
                  <a:gd name="connsiteX2" fmla="*/ 40783 w 1326207"/>
                  <a:gd name="connsiteY2" fmla="*/ 196305 h 891752"/>
                  <a:gd name="connsiteX3" fmla="*/ 510144 w 1326207"/>
                  <a:gd name="connsiteY3" fmla="*/ 289761 h 891752"/>
                  <a:gd name="connsiteX4" fmla="*/ 85140 w 1326207"/>
                  <a:gd name="connsiteY4" fmla="*/ 544421 h 891752"/>
                  <a:gd name="connsiteX5" fmla="*/ 579165 w 1326207"/>
                  <a:gd name="connsiteY5" fmla="*/ 472903 h 891752"/>
                  <a:gd name="connsiteX6" fmla="*/ 331728 w 1326207"/>
                  <a:gd name="connsiteY6" fmla="*/ 870155 h 891752"/>
                  <a:gd name="connsiteX7" fmla="*/ 901227 w 1326207"/>
                  <a:gd name="connsiteY7" fmla="*/ 343321 h 891752"/>
                  <a:gd name="connsiteX8" fmla="*/ 1279467 w 1326207"/>
                  <a:gd name="connsiteY8" fmla="*/ 62547 h 891752"/>
                  <a:gd name="connsiteX9" fmla="*/ 1181665 w 1326207"/>
                  <a:gd name="connsiteY9" fmla="*/ 0 h 891752"/>
                  <a:gd name="connsiteX0" fmla="*/ 1181665 w 1279467"/>
                  <a:gd name="connsiteY0" fmla="*/ 16800 h 908552"/>
                  <a:gd name="connsiteX1" fmla="*/ 754841 w 1279467"/>
                  <a:gd name="connsiteY1" fmla="*/ 110460 h 908552"/>
                  <a:gd name="connsiteX2" fmla="*/ 40783 w 1279467"/>
                  <a:gd name="connsiteY2" fmla="*/ 213105 h 908552"/>
                  <a:gd name="connsiteX3" fmla="*/ 510144 w 1279467"/>
                  <a:gd name="connsiteY3" fmla="*/ 306561 h 908552"/>
                  <a:gd name="connsiteX4" fmla="*/ 85140 w 1279467"/>
                  <a:gd name="connsiteY4" fmla="*/ 561221 h 908552"/>
                  <a:gd name="connsiteX5" fmla="*/ 579165 w 1279467"/>
                  <a:gd name="connsiteY5" fmla="*/ 489703 h 908552"/>
                  <a:gd name="connsiteX6" fmla="*/ 331728 w 1279467"/>
                  <a:gd name="connsiteY6" fmla="*/ 886955 h 908552"/>
                  <a:gd name="connsiteX7" fmla="*/ 901227 w 1279467"/>
                  <a:gd name="connsiteY7" fmla="*/ 360121 h 908552"/>
                  <a:gd name="connsiteX8" fmla="*/ 1279467 w 1279467"/>
                  <a:gd name="connsiteY8" fmla="*/ 79347 h 908552"/>
                  <a:gd name="connsiteX9" fmla="*/ 1181665 w 1279467"/>
                  <a:gd name="connsiteY9" fmla="*/ 16800 h 908552"/>
                  <a:gd name="connsiteX0" fmla="*/ 1223332 w 1279467"/>
                  <a:gd name="connsiteY0" fmla="*/ 5674 h 908552"/>
                  <a:gd name="connsiteX1" fmla="*/ 754841 w 1279467"/>
                  <a:gd name="connsiteY1" fmla="*/ 110460 h 908552"/>
                  <a:gd name="connsiteX2" fmla="*/ 40783 w 1279467"/>
                  <a:gd name="connsiteY2" fmla="*/ 213105 h 908552"/>
                  <a:gd name="connsiteX3" fmla="*/ 510144 w 1279467"/>
                  <a:gd name="connsiteY3" fmla="*/ 306561 h 908552"/>
                  <a:gd name="connsiteX4" fmla="*/ 85140 w 1279467"/>
                  <a:gd name="connsiteY4" fmla="*/ 561221 h 908552"/>
                  <a:gd name="connsiteX5" fmla="*/ 579165 w 1279467"/>
                  <a:gd name="connsiteY5" fmla="*/ 489703 h 908552"/>
                  <a:gd name="connsiteX6" fmla="*/ 331728 w 1279467"/>
                  <a:gd name="connsiteY6" fmla="*/ 886955 h 908552"/>
                  <a:gd name="connsiteX7" fmla="*/ 901227 w 1279467"/>
                  <a:gd name="connsiteY7" fmla="*/ 360121 h 908552"/>
                  <a:gd name="connsiteX8" fmla="*/ 1279467 w 1279467"/>
                  <a:gd name="connsiteY8" fmla="*/ 79347 h 908552"/>
                  <a:gd name="connsiteX9" fmla="*/ 1223332 w 1279467"/>
                  <a:gd name="connsiteY9" fmla="*/ 5674 h 908552"/>
                  <a:gd name="connsiteX0" fmla="*/ 1223332 w 1279467"/>
                  <a:gd name="connsiteY0" fmla="*/ 5674 h 908552"/>
                  <a:gd name="connsiteX1" fmla="*/ 754841 w 1279467"/>
                  <a:gd name="connsiteY1" fmla="*/ 110460 h 908552"/>
                  <a:gd name="connsiteX2" fmla="*/ 40783 w 1279467"/>
                  <a:gd name="connsiteY2" fmla="*/ 213105 h 908552"/>
                  <a:gd name="connsiteX3" fmla="*/ 510144 w 1279467"/>
                  <a:gd name="connsiteY3" fmla="*/ 306561 h 908552"/>
                  <a:gd name="connsiteX4" fmla="*/ 85140 w 1279467"/>
                  <a:gd name="connsiteY4" fmla="*/ 561221 h 908552"/>
                  <a:gd name="connsiteX5" fmla="*/ 579165 w 1279467"/>
                  <a:gd name="connsiteY5" fmla="*/ 489703 h 908552"/>
                  <a:gd name="connsiteX6" fmla="*/ 331728 w 1279467"/>
                  <a:gd name="connsiteY6" fmla="*/ 886955 h 908552"/>
                  <a:gd name="connsiteX7" fmla="*/ 901227 w 1279467"/>
                  <a:gd name="connsiteY7" fmla="*/ 360121 h 908552"/>
                  <a:gd name="connsiteX8" fmla="*/ 1279467 w 1279467"/>
                  <a:gd name="connsiteY8" fmla="*/ 79347 h 908552"/>
                  <a:gd name="connsiteX9" fmla="*/ 1223332 w 1279467"/>
                  <a:gd name="connsiteY9" fmla="*/ 5674 h 908552"/>
                  <a:gd name="connsiteX0" fmla="*/ 1223332 w 1279467"/>
                  <a:gd name="connsiteY0" fmla="*/ 5674 h 908552"/>
                  <a:gd name="connsiteX1" fmla="*/ 754841 w 1279467"/>
                  <a:gd name="connsiteY1" fmla="*/ 110460 h 908552"/>
                  <a:gd name="connsiteX2" fmla="*/ 40783 w 1279467"/>
                  <a:gd name="connsiteY2" fmla="*/ 213105 h 908552"/>
                  <a:gd name="connsiteX3" fmla="*/ 510144 w 1279467"/>
                  <a:gd name="connsiteY3" fmla="*/ 306561 h 908552"/>
                  <a:gd name="connsiteX4" fmla="*/ 85140 w 1279467"/>
                  <a:gd name="connsiteY4" fmla="*/ 561221 h 908552"/>
                  <a:gd name="connsiteX5" fmla="*/ 579165 w 1279467"/>
                  <a:gd name="connsiteY5" fmla="*/ 489703 h 908552"/>
                  <a:gd name="connsiteX6" fmla="*/ 331728 w 1279467"/>
                  <a:gd name="connsiteY6" fmla="*/ 886955 h 908552"/>
                  <a:gd name="connsiteX7" fmla="*/ 901227 w 1279467"/>
                  <a:gd name="connsiteY7" fmla="*/ 360121 h 908552"/>
                  <a:gd name="connsiteX8" fmla="*/ 1279467 w 1279467"/>
                  <a:gd name="connsiteY8" fmla="*/ 79347 h 908552"/>
                  <a:gd name="connsiteX9" fmla="*/ 1223332 w 1279467"/>
                  <a:gd name="connsiteY9" fmla="*/ 5674 h 908552"/>
                  <a:gd name="connsiteX0" fmla="*/ 1223332 w 1279467"/>
                  <a:gd name="connsiteY0" fmla="*/ 8526 h 911404"/>
                  <a:gd name="connsiteX1" fmla="*/ 754841 w 1279467"/>
                  <a:gd name="connsiteY1" fmla="*/ 113312 h 911404"/>
                  <a:gd name="connsiteX2" fmla="*/ 40783 w 1279467"/>
                  <a:gd name="connsiteY2" fmla="*/ 215957 h 911404"/>
                  <a:gd name="connsiteX3" fmla="*/ 510144 w 1279467"/>
                  <a:gd name="connsiteY3" fmla="*/ 309413 h 911404"/>
                  <a:gd name="connsiteX4" fmla="*/ 85140 w 1279467"/>
                  <a:gd name="connsiteY4" fmla="*/ 564073 h 911404"/>
                  <a:gd name="connsiteX5" fmla="*/ 579165 w 1279467"/>
                  <a:gd name="connsiteY5" fmla="*/ 492555 h 911404"/>
                  <a:gd name="connsiteX6" fmla="*/ 331728 w 1279467"/>
                  <a:gd name="connsiteY6" fmla="*/ 889807 h 911404"/>
                  <a:gd name="connsiteX7" fmla="*/ 901227 w 1279467"/>
                  <a:gd name="connsiteY7" fmla="*/ 362973 h 911404"/>
                  <a:gd name="connsiteX8" fmla="*/ 1279467 w 1279467"/>
                  <a:gd name="connsiteY8" fmla="*/ 82199 h 911404"/>
                  <a:gd name="connsiteX9" fmla="*/ 1223332 w 1279467"/>
                  <a:gd name="connsiteY9" fmla="*/ 8526 h 911404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182550 w 1238685"/>
                  <a:gd name="connsiteY0" fmla="*/ 8526 h 949327"/>
                  <a:gd name="connsiteX1" fmla="*/ 714059 w 1238685"/>
                  <a:gd name="connsiteY1" fmla="*/ 113312 h 949327"/>
                  <a:gd name="connsiteX2" fmla="*/ 1 w 1238685"/>
                  <a:gd name="connsiteY2" fmla="*/ 215957 h 949327"/>
                  <a:gd name="connsiteX3" fmla="*/ 469362 w 1238685"/>
                  <a:gd name="connsiteY3" fmla="*/ 309413 h 949327"/>
                  <a:gd name="connsiteX4" fmla="*/ 44358 w 1238685"/>
                  <a:gd name="connsiteY4" fmla="*/ 564073 h 949327"/>
                  <a:gd name="connsiteX5" fmla="*/ 538383 w 1238685"/>
                  <a:gd name="connsiteY5" fmla="*/ 492555 h 949327"/>
                  <a:gd name="connsiteX6" fmla="*/ 290946 w 1238685"/>
                  <a:gd name="connsiteY6" fmla="*/ 889807 h 949327"/>
                  <a:gd name="connsiteX7" fmla="*/ 860445 w 1238685"/>
                  <a:gd name="connsiteY7" fmla="*/ 362973 h 949327"/>
                  <a:gd name="connsiteX8" fmla="*/ 1238685 w 1238685"/>
                  <a:gd name="connsiteY8" fmla="*/ 82199 h 949327"/>
                  <a:gd name="connsiteX9" fmla="*/ 1182550 w 1238685"/>
                  <a:gd name="connsiteY9" fmla="*/ 8526 h 949327"/>
                  <a:gd name="connsiteX0" fmla="*/ 1182550 w 1238685"/>
                  <a:gd name="connsiteY0" fmla="*/ 8526 h 949327"/>
                  <a:gd name="connsiteX1" fmla="*/ 714059 w 1238685"/>
                  <a:gd name="connsiteY1" fmla="*/ 113312 h 949327"/>
                  <a:gd name="connsiteX2" fmla="*/ 1 w 1238685"/>
                  <a:gd name="connsiteY2" fmla="*/ 215957 h 949327"/>
                  <a:gd name="connsiteX3" fmla="*/ 469362 w 1238685"/>
                  <a:gd name="connsiteY3" fmla="*/ 309413 h 949327"/>
                  <a:gd name="connsiteX4" fmla="*/ 44358 w 1238685"/>
                  <a:gd name="connsiteY4" fmla="*/ 564073 h 949327"/>
                  <a:gd name="connsiteX5" fmla="*/ 538383 w 1238685"/>
                  <a:gd name="connsiteY5" fmla="*/ 492555 h 949327"/>
                  <a:gd name="connsiteX6" fmla="*/ 290946 w 1238685"/>
                  <a:gd name="connsiteY6" fmla="*/ 889807 h 949327"/>
                  <a:gd name="connsiteX7" fmla="*/ 860445 w 1238685"/>
                  <a:gd name="connsiteY7" fmla="*/ 362973 h 949327"/>
                  <a:gd name="connsiteX8" fmla="*/ 1238685 w 1238685"/>
                  <a:gd name="connsiteY8" fmla="*/ 82199 h 949327"/>
                  <a:gd name="connsiteX9" fmla="*/ 1182550 w 1238685"/>
                  <a:gd name="connsiteY9" fmla="*/ 8526 h 949327"/>
                  <a:gd name="connsiteX0" fmla="*/ 1182550 w 1408544"/>
                  <a:gd name="connsiteY0" fmla="*/ 8526 h 949327"/>
                  <a:gd name="connsiteX1" fmla="*/ 714059 w 1408544"/>
                  <a:gd name="connsiteY1" fmla="*/ 113312 h 949327"/>
                  <a:gd name="connsiteX2" fmla="*/ 1 w 1408544"/>
                  <a:gd name="connsiteY2" fmla="*/ 215957 h 949327"/>
                  <a:gd name="connsiteX3" fmla="*/ 469362 w 1408544"/>
                  <a:gd name="connsiteY3" fmla="*/ 309413 h 949327"/>
                  <a:gd name="connsiteX4" fmla="*/ 44358 w 1408544"/>
                  <a:gd name="connsiteY4" fmla="*/ 564073 h 949327"/>
                  <a:gd name="connsiteX5" fmla="*/ 538383 w 1408544"/>
                  <a:gd name="connsiteY5" fmla="*/ 492555 h 949327"/>
                  <a:gd name="connsiteX6" fmla="*/ 290946 w 1408544"/>
                  <a:gd name="connsiteY6" fmla="*/ 889807 h 949327"/>
                  <a:gd name="connsiteX7" fmla="*/ 860445 w 1408544"/>
                  <a:gd name="connsiteY7" fmla="*/ 362973 h 949327"/>
                  <a:gd name="connsiteX8" fmla="*/ 1238685 w 1408544"/>
                  <a:gd name="connsiteY8" fmla="*/ 82199 h 949327"/>
                  <a:gd name="connsiteX9" fmla="*/ 1408544 w 1408544"/>
                  <a:gd name="connsiteY9" fmla="*/ 234520 h 949327"/>
                  <a:gd name="connsiteX0" fmla="*/ 1182550 w 1582827"/>
                  <a:gd name="connsiteY0" fmla="*/ 631850 h 1572651"/>
                  <a:gd name="connsiteX1" fmla="*/ 714059 w 1582827"/>
                  <a:gd name="connsiteY1" fmla="*/ 736636 h 1572651"/>
                  <a:gd name="connsiteX2" fmla="*/ 1 w 1582827"/>
                  <a:gd name="connsiteY2" fmla="*/ 839281 h 1572651"/>
                  <a:gd name="connsiteX3" fmla="*/ 469362 w 1582827"/>
                  <a:gd name="connsiteY3" fmla="*/ 932737 h 1572651"/>
                  <a:gd name="connsiteX4" fmla="*/ 44358 w 1582827"/>
                  <a:gd name="connsiteY4" fmla="*/ 1187397 h 1572651"/>
                  <a:gd name="connsiteX5" fmla="*/ 538383 w 1582827"/>
                  <a:gd name="connsiteY5" fmla="*/ 1115879 h 1572651"/>
                  <a:gd name="connsiteX6" fmla="*/ 290946 w 1582827"/>
                  <a:gd name="connsiteY6" fmla="*/ 1513131 h 1572651"/>
                  <a:gd name="connsiteX7" fmla="*/ 860445 w 1582827"/>
                  <a:gd name="connsiteY7" fmla="*/ 986297 h 1572651"/>
                  <a:gd name="connsiteX8" fmla="*/ 1238685 w 1582827"/>
                  <a:gd name="connsiteY8" fmla="*/ 705523 h 1572651"/>
                  <a:gd name="connsiteX9" fmla="*/ 1582827 w 1582827"/>
                  <a:gd name="connsiteY9" fmla="*/ 200508 h 1572651"/>
                  <a:gd name="connsiteX0" fmla="*/ 1182550 w 1824587"/>
                  <a:gd name="connsiteY0" fmla="*/ 431342 h 1372143"/>
                  <a:gd name="connsiteX1" fmla="*/ 714059 w 1824587"/>
                  <a:gd name="connsiteY1" fmla="*/ 536128 h 1372143"/>
                  <a:gd name="connsiteX2" fmla="*/ 1 w 1824587"/>
                  <a:gd name="connsiteY2" fmla="*/ 638773 h 1372143"/>
                  <a:gd name="connsiteX3" fmla="*/ 469362 w 1824587"/>
                  <a:gd name="connsiteY3" fmla="*/ 732229 h 1372143"/>
                  <a:gd name="connsiteX4" fmla="*/ 44358 w 1824587"/>
                  <a:gd name="connsiteY4" fmla="*/ 986889 h 1372143"/>
                  <a:gd name="connsiteX5" fmla="*/ 538383 w 1824587"/>
                  <a:gd name="connsiteY5" fmla="*/ 915371 h 1372143"/>
                  <a:gd name="connsiteX6" fmla="*/ 290946 w 1824587"/>
                  <a:gd name="connsiteY6" fmla="*/ 1312623 h 1372143"/>
                  <a:gd name="connsiteX7" fmla="*/ 860445 w 1824587"/>
                  <a:gd name="connsiteY7" fmla="*/ 785789 h 1372143"/>
                  <a:gd name="connsiteX8" fmla="*/ 1238685 w 1824587"/>
                  <a:gd name="connsiteY8" fmla="*/ 505015 h 1372143"/>
                  <a:gd name="connsiteX9" fmla="*/ 1582827 w 1824587"/>
                  <a:gd name="connsiteY9" fmla="*/ 0 h 1372143"/>
                  <a:gd name="connsiteX0" fmla="*/ 1182550 w 1824587"/>
                  <a:gd name="connsiteY0" fmla="*/ 431342 h 1372143"/>
                  <a:gd name="connsiteX1" fmla="*/ 714059 w 1824587"/>
                  <a:gd name="connsiteY1" fmla="*/ 536128 h 1372143"/>
                  <a:gd name="connsiteX2" fmla="*/ 1 w 1824587"/>
                  <a:gd name="connsiteY2" fmla="*/ 638773 h 1372143"/>
                  <a:gd name="connsiteX3" fmla="*/ 469362 w 1824587"/>
                  <a:gd name="connsiteY3" fmla="*/ 732229 h 1372143"/>
                  <a:gd name="connsiteX4" fmla="*/ 44358 w 1824587"/>
                  <a:gd name="connsiteY4" fmla="*/ 986889 h 1372143"/>
                  <a:gd name="connsiteX5" fmla="*/ 538383 w 1824587"/>
                  <a:gd name="connsiteY5" fmla="*/ 915371 h 1372143"/>
                  <a:gd name="connsiteX6" fmla="*/ 290946 w 1824587"/>
                  <a:gd name="connsiteY6" fmla="*/ 1312623 h 1372143"/>
                  <a:gd name="connsiteX7" fmla="*/ 860445 w 1824587"/>
                  <a:gd name="connsiteY7" fmla="*/ 785789 h 1372143"/>
                  <a:gd name="connsiteX8" fmla="*/ 1332136 w 1824587"/>
                  <a:gd name="connsiteY8" fmla="*/ 532533 h 1372143"/>
                  <a:gd name="connsiteX9" fmla="*/ 1582827 w 1824587"/>
                  <a:gd name="connsiteY9" fmla="*/ 0 h 1372143"/>
                  <a:gd name="connsiteX0" fmla="*/ 1182550 w 1824587"/>
                  <a:gd name="connsiteY0" fmla="*/ 431342 h 1372143"/>
                  <a:gd name="connsiteX1" fmla="*/ 714059 w 1824587"/>
                  <a:gd name="connsiteY1" fmla="*/ 536128 h 1372143"/>
                  <a:gd name="connsiteX2" fmla="*/ 1 w 1824587"/>
                  <a:gd name="connsiteY2" fmla="*/ 638773 h 1372143"/>
                  <a:gd name="connsiteX3" fmla="*/ 469362 w 1824587"/>
                  <a:gd name="connsiteY3" fmla="*/ 732229 h 1372143"/>
                  <a:gd name="connsiteX4" fmla="*/ 44358 w 1824587"/>
                  <a:gd name="connsiteY4" fmla="*/ 986889 h 1372143"/>
                  <a:gd name="connsiteX5" fmla="*/ 538383 w 1824587"/>
                  <a:gd name="connsiteY5" fmla="*/ 915371 h 1372143"/>
                  <a:gd name="connsiteX6" fmla="*/ 290946 w 1824587"/>
                  <a:gd name="connsiteY6" fmla="*/ 1312623 h 1372143"/>
                  <a:gd name="connsiteX7" fmla="*/ 860445 w 1824587"/>
                  <a:gd name="connsiteY7" fmla="*/ 785789 h 1372143"/>
                  <a:gd name="connsiteX8" fmla="*/ 1332136 w 1824587"/>
                  <a:gd name="connsiteY8" fmla="*/ 532533 h 1372143"/>
                  <a:gd name="connsiteX9" fmla="*/ 1582827 w 1824587"/>
                  <a:gd name="connsiteY9" fmla="*/ 0 h 1372143"/>
                  <a:gd name="connsiteX0" fmla="*/ 1182550 w 1824587"/>
                  <a:gd name="connsiteY0" fmla="*/ 431342 h 1372143"/>
                  <a:gd name="connsiteX1" fmla="*/ 714059 w 1824587"/>
                  <a:gd name="connsiteY1" fmla="*/ 536128 h 1372143"/>
                  <a:gd name="connsiteX2" fmla="*/ 1 w 1824587"/>
                  <a:gd name="connsiteY2" fmla="*/ 638773 h 1372143"/>
                  <a:gd name="connsiteX3" fmla="*/ 469362 w 1824587"/>
                  <a:gd name="connsiteY3" fmla="*/ 732229 h 1372143"/>
                  <a:gd name="connsiteX4" fmla="*/ 44358 w 1824587"/>
                  <a:gd name="connsiteY4" fmla="*/ 986889 h 1372143"/>
                  <a:gd name="connsiteX5" fmla="*/ 538383 w 1824587"/>
                  <a:gd name="connsiteY5" fmla="*/ 915371 h 1372143"/>
                  <a:gd name="connsiteX6" fmla="*/ 290946 w 1824587"/>
                  <a:gd name="connsiteY6" fmla="*/ 1312623 h 1372143"/>
                  <a:gd name="connsiteX7" fmla="*/ 860445 w 1824587"/>
                  <a:gd name="connsiteY7" fmla="*/ 785789 h 1372143"/>
                  <a:gd name="connsiteX8" fmla="*/ 1332136 w 1824587"/>
                  <a:gd name="connsiteY8" fmla="*/ 532533 h 1372143"/>
                  <a:gd name="connsiteX9" fmla="*/ 1582827 w 1824587"/>
                  <a:gd name="connsiteY9" fmla="*/ 0 h 1372143"/>
                  <a:gd name="connsiteX0" fmla="*/ 1182550 w 1940965"/>
                  <a:gd name="connsiteY0" fmla="*/ 448961 h 1389762"/>
                  <a:gd name="connsiteX1" fmla="*/ 714059 w 1940965"/>
                  <a:gd name="connsiteY1" fmla="*/ 553747 h 1389762"/>
                  <a:gd name="connsiteX2" fmla="*/ 1 w 1940965"/>
                  <a:gd name="connsiteY2" fmla="*/ 656392 h 1389762"/>
                  <a:gd name="connsiteX3" fmla="*/ 469362 w 1940965"/>
                  <a:gd name="connsiteY3" fmla="*/ 749848 h 1389762"/>
                  <a:gd name="connsiteX4" fmla="*/ 44358 w 1940965"/>
                  <a:gd name="connsiteY4" fmla="*/ 1004508 h 1389762"/>
                  <a:gd name="connsiteX5" fmla="*/ 538383 w 1940965"/>
                  <a:gd name="connsiteY5" fmla="*/ 932990 h 1389762"/>
                  <a:gd name="connsiteX6" fmla="*/ 290946 w 1940965"/>
                  <a:gd name="connsiteY6" fmla="*/ 1330242 h 1389762"/>
                  <a:gd name="connsiteX7" fmla="*/ 860445 w 1940965"/>
                  <a:gd name="connsiteY7" fmla="*/ 803408 h 1389762"/>
                  <a:gd name="connsiteX8" fmla="*/ 1332136 w 1940965"/>
                  <a:gd name="connsiteY8" fmla="*/ 550152 h 1389762"/>
                  <a:gd name="connsiteX9" fmla="*/ 1699205 w 1940965"/>
                  <a:gd name="connsiteY9" fmla="*/ 0 h 1389762"/>
                  <a:gd name="connsiteX0" fmla="*/ 1182550 w 1699205"/>
                  <a:gd name="connsiteY0" fmla="*/ 448961 h 1389762"/>
                  <a:gd name="connsiteX1" fmla="*/ 714059 w 1699205"/>
                  <a:gd name="connsiteY1" fmla="*/ 553747 h 1389762"/>
                  <a:gd name="connsiteX2" fmla="*/ 1 w 1699205"/>
                  <a:gd name="connsiteY2" fmla="*/ 656392 h 1389762"/>
                  <a:gd name="connsiteX3" fmla="*/ 469362 w 1699205"/>
                  <a:gd name="connsiteY3" fmla="*/ 749848 h 1389762"/>
                  <a:gd name="connsiteX4" fmla="*/ 44358 w 1699205"/>
                  <a:gd name="connsiteY4" fmla="*/ 1004508 h 1389762"/>
                  <a:gd name="connsiteX5" fmla="*/ 538383 w 1699205"/>
                  <a:gd name="connsiteY5" fmla="*/ 932990 h 1389762"/>
                  <a:gd name="connsiteX6" fmla="*/ 290946 w 1699205"/>
                  <a:gd name="connsiteY6" fmla="*/ 1330242 h 1389762"/>
                  <a:gd name="connsiteX7" fmla="*/ 860445 w 1699205"/>
                  <a:gd name="connsiteY7" fmla="*/ 803408 h 1389762"/>
                  <a:gd name="connsiteX8" fmla="*/ 1332136 w 1699205"/>
                  <a:gd name="connsiteY8" fmla="*/ 550152 h 1389762"/>
                  <a:gd name="connsiteX9" fmla="*/ 1699205 w 1699205"/>
                  <a:gd name="connsiteY9" fmla="*/ 0 h 1389762"/>
                  <a:gd name="connsiteX0" fmla="*/ 1182550 w 1699205"/>
                  <a:gd name="connsiteY0" fmla="*/ 448962 h 1389762"/>
                  <a:gd name="connsiteX1" fmla="*/ 714059 w 1699205"/>
                  <a:gd name="connsiteY1" fmla="*/ 553747 h 1389762"/>
                  <a:gd name="connsiteX2" fmla="*/ 1 w 1699205"/>
                  <a:gd name="connsiteY2" fmla="*/ 656392 h 1389762"/>
                  <a:gd name="connsiteX3" fmla="*/ 469362 w 1699205"/>
                  <a:gd name="connsiteY3" fmla="*/ 749848 h 1389762"/>
                  <a:gd name="connsiteX4" fmla="*/ 44358 w 1699205"/>
                  <a:gd name="connsiteY4" fmla="*/ 1004508 h 1389762"/>
                  <a:gd name="connsiteX5" fmla="*/ 538383 w 1699205"/>
                  <a:gd name="connsiteY5" fmla="*/ 932990 h 1389762"/>
                  <a:gd name="connsiteX6" fmla="*/ 290946 w 1699205"/>
                  <a:gd name="connsiteY6" fmla="*/ 1330242 h 1389762"/>
                  <a:gd name="connsiteX7" fmla="*/ 860445 w 1699205"/>
                  <a:gd name="connsiteY7" fmla="*/ 803408 h 1389762"/>
                  <a:gd name="connsiteX8" fmla="*/ 1332136 w 1699205"/>
                  <a:gd name="connsiteY8" fmla="*/ 550152 h 1389762"/>
                  <a:gd name="connsiteX9" fmla="*/ 1699205 w 1699205"/>
                  <a:gd name="connsiteY9" fmla="*/ 0 h 1389762"/>
                  <a:gd name="connsiteX0" fmla="*/ 1182550 w 1699205"/>
                  <a:gd name="connsiteY0" fmla="*/ 448962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087924 w 1699205"/>
                  <a:gd name="connsiteY1" fmla="*/ 449113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087924 w 1699205"/>
                  <a:gd name="connsiteY1" fmla="*/ 449113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2579422"/>
                  <a:gd name="connsiteY0" fmla="*/ 0 h 1355851"/>
                  <a:gd name="connsiteX1" fmla="*/ 1087924 w 2579422"/>
                  <a:gd name="connsiteY1" fmla="*/ 415202 h 1355851"/>
                  <a:gd name="connsiteX2" fmla="*/ 714059 w 2579422"/>
                  <a:gd name="connsiteY2" fmla="*/ 519836 h 1355851"/>
                  <a:gd name="connsiteX3" fmla="*/ 1 w 2579422"/>
                  <a:gd name="connsiteY3" fmla="*/ 622481 h 1355851"/>
                  <a:gd name="connsiteX4" fmla="*/ 469362 w 2579422"/>
                  <a:gd name="connsiteY4" fmla="*/ 715937 h 1355851"/>
                  <a:gd name="connsiteX5" fmla="*/ 44358 w 2579422"/>
                  <a:gd name="connsiteY5" fmla="*/ 970597 h 1355851"/>
                  <a:gd name="connsiteX6" fmla="*/ 538383 w 2579422"/>
                  <a:gd name="connsiteY6" fmla="*/ 899079 h 1355851"/>
                  <a:gd name="connsiteX7" fmla="*/ 290946 w 2579422"/>
                  <a:gd name="connsiteY7" fmla="*/ 1296331 h 1355851"/>
                  <a:gd name="connsiteX8" fmla="*/ 860445 w 2579422"/>
                  <a:gd name="connsiteY8" fmla="*/ 769497 h 1355851"/>
                  <a:gd name="connsiteX9" fmla="*/ 1332136 w 2579422"/>
                  <a:gd name="connsiteY9" fmla="*/ 516241 h 1355851"/>
                  <a:gd name="connsiteX10" fmla="*/ 2579422 w 2579422"/>
                  <a:gd name="connsiteY10" fmla="*/ 118531 h 1355851"/>
                  <a:gd name="connsiteX0" fmla="*/ 1447085 w 2266817"/>
                  <a:gd name="connsiteY0" fmla="*/ 137709 h 1493560"/>
                  <a:gd name="connsiteX1" fmla="*/ 1087924 w 2266817"/>
                  <a:gd name="connsiteY1" fmla="*/ 552911 h 1493560"/>
                  <a:gd name="connsiteX2" fmla="*/ 714059 w 2266817"/>
                  <a:gd name="connsiteY2" fmla="*/ 657545 h 1493560"/>
                  <a:gd name="connsiteX3" fmla="*/ 1 w 2266817"/>
                  <a:gd name="connsiteY3" fmla="*/ 760190 h 1493560"/>
                  <a:gd name="connsiteX4" fmla="*/ 469362 w 2266817"/>
                  <a:gd name="connsiteY4" fmla="*/ 853646 h 1493560"/>
                  <a:gd name="connsiteX5" fmla="*/ 44358 w 2266817"/>
                  <a:gd name="connsiteY5" fmla="*/ 1108306 h 1493560"/>
                  <a:gd name="connsiteX6" fmla="*/ 538383 w 2266817"/>
                  <a:gd name="connsiteY6" fmla="*/ 1036788 h 1493560"/>
                  <a:gd name="connsiteX7" fmla="*/ 290946 w 2266817"/>
                  <a:gd name="connsiteY7" fmla="*/ 1434040 h 1493560"/>
                  <a:gd name="connsiteX8" fmla="*/ 860445 w 2266817"/>
                  <a:gd name="connsiteY8" fmla="*/ 907206 h 1493560"/>
                  <a:gd name="connsiteX9" fmla="*/ 1332136 w 2266817"/>
                  <a:gd name="connsiteY9" fmla="*/ 653950 h 1493560"/>
                  <a:gd name="connsiteX10" fmla="*/ 2266817 w 2266817"/>
                  <a:gd name="connsiteY10" fmla="*/ 0 h 1493560"/>
                  <a:gd name="connsiteX0" fmla="*/ 1447085 w 2093664"/>
                  <a:gd name="connsiteY0" fmla="*/ 141256 h 1497107"/>
                  <a:gd name="connsiteX1" fmla="*/ 1087924 w 2093664"/>
                  <a:gd name="connsiteY1" fmla="*/ 556458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447085 w 2093664"/>
                  <a:gd name="connsiteY0" fmla="*/ 141256 h 1497107"/>
                  <a:gd name="connsiteX1" fmla="*/ 1087924 w 2093664"/>
                  <a:gd name="connsiteY1" fmla="*/ 556458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501404 w 2093664"/>
                  <a:gd name="connsiteY0" fmla="*/ 67556 h 1497107"/>
                  <a:gd name="connsiteX1" fmla="*/ 1087924 w 2093664"/>
                  <a:gd name="connsiteY1" fmla="*/ 556458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501404 w 2093664"/>
                  <a:gd name="connsiteY0" fmla="*/ 67556 h 1497107"/>
                  <a:gd name="connsiteX1" fmla="*/ 1087924 w 2093664"/>
                  <a:gd name="connsiteY1" fmla="*/ 556458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501404 w 2093664"/>
                  <a:gd name="connsiteY0" fmla="*/ 67556 h 1497107"/>
                  <a:gd name="connsiteX1" fmla="*/ 1084052 w 2093664"/>
                  <a:gd name="connsiteY1" fmla="*/ 491566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480791 w 2093664"/>
                  <a:gd name="connsiteY0" fmla="*/ 0 h 1605003"/>
                  <a:gd name="connsiteX1" fmla="*/ 1084052 w 2093664"/>
                  <a:gd name="connsiteY1" fmla="*/ 599462 h 1605003"/>
                  <a:gd name="connsiteX2" fmla="*/ 714059 w 2093664"/>
                  <a:gd name="connsiteY2" fmla="*/ 768988 h 1605003"/>
                  <a:gd name="connsiteX3" fmla="*/ 1 w 2093664"/>
                  <a:gd name="connsiteY3" fmla="*/ 871633 h 1605003"/>
                  <a:gd name="connsiteX4" fmla="*/ 469362 w 2093664"/>
                  <a:gd name="connsiteY4" fmla="*/ 965089 h 1605003"/>
                  <a:gd name="connsiteX5" fmla="*/ 44358 w 2093664"/>
                  <a:gd name="connsiteY5" fmla="*/ 1219749 h 1605003"/>
                  <a:gd name="connsiteX6" fmla="*/ 538383 w 2093664"/>
                  <a:gd name="connsiteY6" fmla="*/ 1148231 h 1605003"/>
                  <a:gd name="connsiteX7" fmla="*/ 290946 w 2093664"/>
                  <a:gd name="connsiteY7" fmla="*/ 1545483 h 1605003"/>
                  <a:gd name="connsiteX8" fmla="*/ 860445 w 2093664"/>
                  <a:gd name="connsiteY8" fmla="*/ 1018649 h 1605003"/>
                  <a:gd name="connsiteX9" fmla="*/ 1332136 w 2093664"/>
                  <a:gd name="connsiteY9" fmla="*/ 765393 h 1605003"/>
                  <a:gd name="connsiteX10" fmla="*/ 2093664 w 2093664"/>
                  <a:gd name="connsiteY10" fmla="*/ 107896 h 1605003"/>
                  <a:gd name="connsiteX0" fmla="*/ 1480791 w 2093664"/>
                  <a:gd name="connsiteY0" fmla="*/ 0 h 1605003"/>
                  <a:gd name="connsiteX1" fmla="*/ 1084052 w 2093664"/>
                  <a:gd name="connsiteY1" fmla="*/ 599462 h 1605003"/>
                  <a:gd name="connsiteX2" fmla="*/ 714059 w 2093664"/>
                  <a:gd name="connsiteY2" fmla="*/ 768988 h 1605003"/>
                  <a:gd name="connsiteX3" fmla="*/ 1 w 2093664"/>
                  <a:gd name="connsiteY3" fmla="*/ 871633 h 1605003"/>
                  <a:gd name="connsiteX4" fmla="*/ 469362 w 2093664"/>
                  <a:gd name="connsiteY4" fmla="*/ 965089 h 1605003"/>
                  <a:gd name="connsiteX5" fmla="*/ 44358 w 2093664"/>
                  <a:gd name="connsiteY5" fmla="*/ 1219749 h 1605003"/>
                  <a:gd name="connsiteX6" fmla="*/ 538383 w 2093664"/>
                  <a:gd name="connsiteY6" fmla="*/ 1148231 h 1605003"/>
                  <a:gd name="connsiteX7" fmla="*/ 290946 w 2093664"/>
                  <a:gd name="connsiteY7" fmla="*/ 1545483 h 1605003"/>
                  <a:gd name="connsiteX8" fmla="*/ 860445 w 2093664"/>
                  <a:gd name="connsiteY8" fmla="*/ 1018649 h 1605003"/>
                  <a:gd name="connsiteX9" fmla="*/ 1332136 w 2093664"/>
                  <a:gd name="connsiteY9" fmla="*/ 765393 h 1605003"/>
                  <a:gd name="connsiteX10" fmla="*/ 2093664 w 2093664"/>
                  <a:gd name="connsiteY10" fmla="*/ 107896 h 1605003"/>
                  <a:gd name="connsiteX0" fmla="*/ 1626266 w 2093664"/>
                  <a:gd name="connsiteY0" fmla="*/ 0 h 1627029"/>
                  <a:gd name="connsiteX1" fmla="*/ 1084052 w 2093664"/>
                  <a:gd name="connsiteY1" fmla="*/ 621488 h 1627029"/>
                  <a:gd name="connsiteX2" fmla="*/ 714059 w 2093664"/>
                  <a:gd name="connsiteY2" fmla="*/ 791014 h 1627029"/>
                  <a:gd name="connsiteX3" fmla="*/ 1 w 2093664"/>
                  <a:gd name="connsiteY3" fmla="*/ 893659 h 1627029"/>
                  <a:gd name="connsiteX4" fmla="*/ 469362 w 2093664"/>
                  <a:gd name="connsiteY4" fmla="*/ 987115 h 1627029"/>
                  <a:gd name="connsiteX5" fmla="*/ 44358 w 2093664"/>
                  <a:gd name="connsiteY5" fmla="*/ 1241775 h 1627029"/>
                  <a:gd name="connsiteX6" fmla="*/ 538383 w 2093664"/>
                  <a:gd name="connsiteY6" fmla="*/ 1170257 h 1627029"/>
                  <a:gd name="connsiteX7" fmla="*/ 290946 w 2093664"/>
                  <a:gd name="connsiteY7" fmla="*/ 1567509 h 1627029"/>
                  <a:gd name="connsiteX8" fmla="*/ 860445 w 2093664"/>
                  <a:gd name="connsiteY8" fmla="*/ 1040675 h 1627029"/>
                  <a:gd name="connsiteX9" fmla="*/ 1332136 w 2093664"/>
                  <a:gd name="connsiteY9" fmla="*/ 787419 h 1627029"/>
                  <a:gd name="connsiteX10" fmla="*/ 2093664 w 2093664"/>
                  <a:gd name="connsiteY10" fmla="*/ 129922 h 1627029"/>
                  <a:gd name="connsiteX0" fmla="*/ 1626266 w 2093664"/>
                  <a:gd name="connsiteY0" fmla="*/ 0 h 1627029"/>
                  <a:gd name="connsiteX1" fmla="*/ 1084052 w 2093664"/>
                  <a:gd name="connsiteY1" fmla="*/ 621488 h 1627029"/>
                  <a:gd name="connsiteX2" fmla="*/ 714059 w 2093664"/>
                  <a:gd name="connsiteY2" fmla="*/ 791014 h 1627029"/>
                  <a:gd name="connsiteX3" fmla="*/ 1 w 2093664"/>
                  <a:gd name="connsiteY3" fmla="*/ 893659 h 1627029"/>
                  <a:gd name="connsiteX4" fmla="*/ 469362 w 2093664"/>
                  <a:gd name="connsiteY4" fmla="*/ 987115 h 1627029"/>
                  <a:gd name="connsiteX5" fmla="*/ 44358 w 2093664"/>
                  <a:gd name="connsiteY5" fmla="*/ 1241775 h 1627029"/>
                  <a:gd name="connsiteX6" fmla="*/ 538383 w 2093664"/>
                  <a:gd name="connsiteY6" fmla="*/ 1170257 h 1627029"/>
                  <a:gd name="connsiteX7" fmla="*/ 290946 w 2093664"/>
                  <a:gd name="connsiteY7" fmla="*/ 1567509 h 1627029"/>
                  <a:gd name="connsiteX8" fmla="*/ 860445 w 2093664"/>
                  <a:gd name="connsiteY8" fmla="*/ 1040675 h 1627029"/>
                  <a:gd name="connsiteX9" fmla="*/ 1332136 w 2093664"/>
                  <a:gd name="connsiteY9" fmla="*/ 787419 h 1627029"/>
                  <a:gd name="connsiteX10" fmla="*/ 2093664 w 2093664"/>
                  <a:gd name="connsiteY10" fmla="*/ 129922 h 1627029"/>
                  <a:gd name="connsiteX0" fmla="*/ 1626266 w 2030191"/>
                  <a:gd name="connsiteY0" fmla="*/ 0 h 1627029"/>
                  <a:gd name="connsiteX1" fmla="*/ 1084052 w 2030191"/>
                  <a:gd name="connsiteY1" fmla="*/ 621488 h 1627029"/>
                  <a:gd name="connsiteX2" fmla="*/ 714059 w 2030191"/>
                  <a:gd name="connsiteY2" fmla="*/ 791014 h 1627029"/>
                  <a:gd name="connsiteX3" fmla="*/ 1 w 2030191"/>
                  <a:gd name="connsiteY3" fmla="*/ 893659 h 1627029"/>
                  <a:gd name="connsiteX4" fmla="*/ 469362 w 2030191"/>
                  <a:gd name="connsiteY4" fmla="*/ 987115 h 1627029"/>
                  <a:gd name="connsiteX5" fmla="*/ 44358 w 2030191"/>
                  <a:gd name="connsiteY5" fmla="*/ 1241775 h 1627029"/>
                  <a:gd name="connsiteX6" fmla="*/ 538383 w 2030191"/>
                  <a:gd name="connsiteY6" fmla="*/ 1170257 h 1627029"/>
                  <a:gd name="connsiteX7" fmla="*/ 290946 w 2030191"/>
                  <a:gd name="connsiteY7" fmla="*/ 1567509 h 1627029"/>
                  <a:gd name="connsiteX8" fmla="*/ 860445 w 2030191"/>
                  <a:gd name="connsiteY8" fmla="*/ 1040675 h 1627029"/>
                  <a:gd name="connsiteX9" fmla="*/ 1332136 w 2030191"/>
                  <a:gd name="connsiteY9" fmla="*/ 787419 h 1627029"/>
                  <a:gd name="connsiteX10" fmla="*/ 2030191 w 2030191"/>
                  <a:gd name="connsiteY10" fmla="*/ 103820 h 1627029"/>
                  <a:gd name="connsiteX0" fmla="*/ 1626266 w 2030191"/>
                  <a:gd name="connsiteY0" fmla="*/ 0 h 1627029"/>
                  <a:gd name="connsiteX1" fmla="*/ 1084052 w 2030191"/>
                  <a:gd name="connsiteY1" fmla="*/ 621488 h 1627029"/>
                  <a:gd name="connsiteX2" fmla="*/ 714059 w 2030191"/>
                  <a:gd name="connsiteY2" fmla="*/ 791014 h 1627029"/>
                  <a:gd name="connsiteX3" fmla="*/ 1 w 2030191"/>
                  <a:gd name="connsiteY3" fmla="*/ 893659 h 1627029"/>
                  <a:gd name="connsiteX4" fmla="*/ 469362 w 2030191"/>
                  <a:gd name="connsiteY4" fmla="*/ 987115 h 1627029"/>
                  <a:gd name="connsiteX5" fmla="*/ 44358 w 2030191"/>
                  <a:gd name="connsiteY5" fmla="*/ 1241775 h 1627029"/>
                  <a:gd name="connsiteX6" fmla="*/ 538383 w 2030191"/>
                  <a:gd name="connsiteY6" fmla="*/ 1170257 h 1627029"/>
                  <a:gd name="connsiteX7" fmla="*/ 290946 w 2030191"/>
                  <a:gd name="connsiteY7" fmla="*/ 1567509 h 1627029"/>
                  <a:gd name="connsiteX8" fmla="*/ 860445 w 2030191"/>
                  <a:gd name="connsiteY8" fmla="*/ 1040675 h 1627029"/>
                  <a:gd name="connsiteX9" fmla="*/ 1332136 w 2030191"/>
                  <a:gd name="connsiteY9" fmla="*/ 787419 h 1627029"/>
                  <a:gd name="connsiteX10" fmla="*/ 2030191 w 2030191"/>
                  <a:gd name="connsiteY10" fmla="*/ 103820 h 1627029"/>
                  <a:gd name="connsiteX0" fmla="*/ 1626266 w 2030191"/>
                  <a:gd name="connsiteY0" fmla="*/ 0 h 1627029"/>
                  <a:gd name="connsiteX1" fmla="*/ 1082823 w 2030191"/>
                  <a:gd name="connsiteY1" fmla="*/ 574055 h 1627029"/>
                  <a:gd name="connsiteX2" fmla="*/ 714059 w 2030191"/>
                  <a:gd name="connsiteY2" fmla="*/ 791014 h 1627029"/>
                  <a:gd name="connsiteX3" fmla="*/ 1 w 2030191"/>
                  <a:gd name="connsiteY3" fmla="*/ 893659 h 1627029"/>
                  <a:gd name="connsiteX4" fmla="*/ 469362 w 2030191"/>
                  <a:gd name="connsiteY4" fmla="*/ 987115 h 1627029"/>
                  <a:gd name="connsiteX5" fmla="*/ 44358 w 2030191"/>
                  <a:gd name="connsiteY5" fmla="*/ 1241775 h 1627029"/>
                  <a:gd name="connsiteX6" fmla="*/ 538383 w 2030191"/>
                  <a:gd name="connsiteY6" fmla="*/ 1170257 h 1627029"/>
                  <a:gd name="connsiteX7" fmla="*/ 290946 w 2030191"/>
                  <a:gd name="connsiteY7" fmla="*/ 1567509 h 1627029"/>
                  <a:gd name="connsiteX8" fmla="*/ 860445 w 2030191"/>
                  <a:gd name="connsiteY8" fmla="*/ 1040675 h 1627029"/>
                  <a:gd name="connsiteX9" fmla="*/ 1332136 w 2030191"/>
                  <a:gd name="connsiteY9" fmla="*/ 787419 h 1627029"/>
                  <a:gd name="connsiteX10" fmla="*/ 2030191 w 2030191"/>
                  <a:gd name="connsiteY10" fmla="*/ 103820 h 1627029"/>
                  <a:gd name="connsiteX0" fmla="*/ 1626266 w 2030191"/>
                  <a:gd name="connsiteY0" fmla="*/ 0 h 1627029"/>
                  <a:gd name="connsiteX1" fmla="*/ 1082823 w 2030191"/>
                  <a:gd name="connsiteY1" fmla="*/ 574055 h 1627029"/>
                  <a:gd name="connsiteX2" fmla="*/ 714059 w 2030191"/>
                  <a:gd name="connsiteY2" fmla="*/ 791014 h 1627029"/>
                  <a:gd name="connsiteX3" fmla="*/ 1 w 2030191"/>
                  <a:gd name="connsiteY3" fmla="*/ 893659 h 1627029"/>
                  <a:gd name="connsiteX4" fmla="*/ 469362 w 2030191"/>
                  <a:gd name="connsiteY4" fmla="*/ 987115 h 1627029"/>
                  <a:gd name="connsiteX5" fmla="*/ 44358 w 2030191"/>
                  <a:gd name="connsiteY5" fmla="*/ 1241775 h 1627029"/>
                  <a:gd name="connsiteX6" fmla="*/ 538383 w 2030191"/>
                  <a:gd name="connsiteY6" fmla="*/ 1170257 h 1627029"/>
                  <a:gd name="connsiteX7" fmla="*/ 290946 w 2030191"/>
                  <a:gd name="connsiteY7" fmla="*/ 1567509 h 1627029"/>
                  <a:gd name="connsiteX8" fmla="*/ 860445 w 2030191"/>
                  <a:gd name="connsiteY8" fmla="*/ 1040675 h 1627029"/>
                  <a:gd name="connsiteX9" fmla="*/ 1332136 w 2030191"/>
                  <a:gd name="connsiteY9" fmla="*/ 787419 h 1627029"/>
                  <a:gd name="connsiteX10" fmla="*/ 2030191 w 2030191"/>
                  <a:gd name="connsiteY10" fmla="*/ 103820 h 1627029"/>
                  <a:gd name="connsiteX0" fmla="*/ 1606534 w 2030191"/>
                  <a:gd name="connsiteY0" fmla="*/ 0 h 1796658"/>
                  <a:gd name="connsiteX1" fmla="*/ 1082823 w 2030191"/>
                  <a:gd name="connsiteY1" fmla="*/ 743684 h 1796658"/>
                  <a:gd name="connsiteX2" fmla="*/ 714059 w 2030191"/>
                  <a:gd name="connsiteY2" fmla="*/ 960643 h 1796658"/>
                  <a:gd name="connsiteX3" fmla="*/ 1 w 2030191"/>
                  <a:gd name="connsiteY3" fmla="*/ 1063288 h 1796658"/>
                  <a:gd name="connsiteX4" fmla="*/ 469362 w 2030191"/>
                  <a:gd name="connsiteY4" fmla="*/ 1156744 h 1796658"/>
                  <a:gd name="connsiteX5" fmla="*/ 44358 w 2030191"/>
                  <a:gd name="connsiteY5" fmla="*/ 1411404 h 1796658"/>
                  <a:gd name="connsiteX6" fmla="*/ 538383 w 2030191"/>
                  <a:gd name="connsiteY6" fmla="*/ 1339886 h 1796658"/>
                  <a:gd name="connsiteX7" fmla="*/ 290946 w 2030191"/>
                  <a:gd name="connsiteY7" fmla="*/ 1737138 h 1796658"/>
                  <a:gd name="connsiteX8" fmla="*/ 860445 w 2030191"/>
                  <a:gd name="connsiteY8" fmla="*/ 1210304 h 1796658"/>
                  <a:gd name="connsiteX9" fmla="*/ 1332136 w 2030191"/>
                  <a:gd name="connsiteY9" fmla="*/ 957048 h 1796658"/>
                  <a:gd name="connsiteX10" fmla="*/ 2030191 w 2030191"/>
                  <a:gd name="connsiteY10" fmla="*/ 273449 h 1796658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32136 w 2030191"/>
                  <a:gd name="connsiteY9" fmla="*/ 973787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32136 w 2030191"/>
                  <a:gd name="connsiteY9" fmla="*/ 973787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32136 w 2030191"/>
                  <a:gd name="connsiteY9" fmla="*/ 973787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32136 w 2030191"/>
                  <a:gd name="connsiteY9" fmla="*/ 973787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24207 w 2030191"/>
                  <a:gd name="connsiteY9" fmla="*/ 921419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76654 w 2030191"/>
                  <a:gd name="connsiteY1" fmla="*/ 719690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24207 w 2030191"/>
                  <a:gd name="connsiteY9" fmla="*/ 921419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200264 w 2030191"/>
                  <a:gd name="connsiteY1" fmla="*/ 671214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24207 w 2030191"/>
                  <a:gd name="connsiteY9" fmla="*/ 921419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753876"/>
                  <a:gd name="connsiteX1" fmla="*/ 1200264 w 2030191"/>
                  <a:gd name="connsiteY1" fmla="*/ 671214 h 1753876"/>
                  <a:gd name="connsiteX2" fmla="*/ 714059 w 2030191"/>
                  <a:gd name="connsiteY2" fmla="*/ 977382 h 1753876"/>
                  <a:gd name="connsiteX3" fmla="*/ 1 w 2030191"/>
                  <a:gd name="connsiteY3" fmla="*/ 1080027 h 1753876"/>
                  <a:gd name="connsiteX4" fmla="*/ 469362 w 2030191"/>
                  <a:gd name="connsiteY4" fmla="*/ 1173483 h 1753876"/>
                  <a:gd name="connsiteX5" fmla="*/ 44358 w 2030191"/>
                  <a:gd name="connsiteY5" fmla="*/ 1428143 h 1753876"/>
                  <a:gd name="connsiteX6" fmla="*/ 538383 w 2030191"/>
                  <a:gd name="connsiteY6" fmla="*/ 1356625 h 1753876"/>
                  <a:gd name="connsiteX7" fmla="*/ 290946 w 2030191"/>
                  <a:gd name="connsiteY7" fmla="*/ 1753877 h 1753876"/>
                  <a:gd name="connsiteX8" fmla="*/ 860445 w 2030191"/>
                  <a:gd name="connsiteY8" fmla="*/ 1227043 h 1753876"/>
                  <a:gd name="connsiteX9" fmla="*/ 1324207 w 2030191"/>
                  <a:gd name="connsiteY9" fmla="*/ 921419 h 1753876"/>
                  <a:gd name="connsiteX10" fmla="*/ 2030191 w 2030191"/>
                  <a:gd name="connsiteY10" fmla="*/ 290188 h 1753876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672736 w 1985833"/>
                  <a:gd name="connsiteY0" fmla="*/ 0 h 1709967"/>
                  <a:gd name="connsiteX1" fmla="*/ 1155906 w 1985833"/>
                  <a:gd name="connsiteY1" fmla="*/ 671214 h 1709967"/>
                  <a:gd name="connsiteX2" fmla="*/ 669701 w 1985833"/>
                  <a:gd name="connsiteY2" fmla="*/ 977382 h 1709967"/>
                  <a:gd name="connsiteX3" fmla="*/ 58088 w 1985833"/>
                  <a:gd name="connsiteY3" fmla="*/ 1088326 h 1709967"/>
                  <a:gd name="connsiteX4" fmla="*/ 425004 w 1985833"/>
                  <a:gd name="connsiteY4" fmla="*/ 1173483 h 1709967"/>
                  <a:gd name="connsiteX5" fmla="*/ 0 w 1985833"/>
                  <a:gd name="connsiteY5" fmla="*/ 1428143 h 1709967"/>
                  <a:gd name="connsiteX6" fmla="*/ 494025 w 1985833"/>
                  <a:gd name="connsiteY6" fmla="*/ 1356625 h 1709967"/>
                  <a:gd name="connsiteX7" fmla="*/ 222082 w 1985833"/>
                  <a:gd name="connsiteY7" fmla="*/ 1709967 h 1709967"/>
                  <a:gd name="connsiteX8" fmla="*/ 816087 w 1985833"/>
                  <a:gd name="connsiteY8" fmla="*/ 1227043 h 1709967"/>
                  <a:gd name="connsiteX9" fmla="*/ 1279849 w 1985833"/>
                  <a:gd name="connsiteY9" fmla="*/ 921419 h 1709967"/>
                  <a:gd name="connsiteX10" fmla="*/ 1985833 w 1985833"/>
                  <a:gd name="connsiteY10" fmla="*/ 290188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7301" h="1709967">
                    <a:moveTo>
                      <a:pt x="1672736" y="0"/>
                    </a:moveTo>
                    <a:cubicBezTo>
                      <a:pt x="1496803" y="317541"/>
                      <a:pt x="1271377" y="546898"/>
                      <a:pt x="1155906" y="671214"/>
                    </a:cubicBezTo>
                    <a:cubicBezTo>
                      <a:pt x="970608" y="806101"/>
                      <a:pt x="852671" y="907863"/>
                      <a:pt x="669701" y="977382"/>
                    </a:cubicBezTo>
                    <a:cubicBezTo>
                      <a:pt x="486731" y="1046901"/>
                      <a:pt x="260923" y="1025155"/>
                      <a:pt x="58088" y="1088326"/>
                    </a:cubicBezTo>
                    <a:cubicBezTo>
                      <a:pt x="68077" y="1220462"/>
                      <a:pt x="370786" y="1113723"/>
                      <a:pt x="425004" y="1173483"/>
                    </a:cubicBezTo>
                    <a:cubicBezTo>
                      <a:pt x="388544" y="1222889"/>
                      <a:pt x="48635" y="1323037"/>
                      <a:pt x="0" y="1428143"/>
                    </a:cubicBezTo>
                    <a:cubicBezTo>
                      <a:pt x="134050" y="1481779"/>
                      <a:pt x="434281" y="1314391"/>
                      <a:pt x="494025" y="1356625"/>
                    </a:cubicBezTo>
                    <a:cubicBezTo>
                      <a:pt x="392111" y="1475768"/>
                      <a:pt x="258353" y="1539376"/>
                      <a:pt x="222082" y="1709967"/>
                    </a:cubicBezTo>
                    <a:cubicBezTo>
                      <a:pt x="455794" y="1619448"/>
                      <a:pt x="639793" y="1358468"/>
                      <a:pt x="816087" y="1227043"/>
                    </a:cubicBezTo>
                    <a:cubicBezTo>
                      <a:pt x="992381" y="1095618"/>
                      <a:pt x="1084808" y="1060613"/>
                      <a:pt x="1279849" y="921419"/>
                    </a:cubicBezTo>
                    <a:cubicBezTo>
                      <a:pt x="1433354" y="811907"/>
                      <a:pt x="1715720" y="608957"/>
                      <a:pt x="2067301" y="277853"/>
                    </a:cubicBezTo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  <a:scene3d>
                <a:camera prst="isometricOffAxis1Top"/>
                <a:lightRig rig="threePt" dir="t"/>
              </a:scene3d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5" name="Freeform 6"/>
              <p:cNvSpPr/>
              <p:nvPr/>
            </p:nvSpPr>
            <p:spPr bwMode="auto">
              <a:xfrm rot="919095">
                <a:off x="4538600" y="5060034"/>
                <a:ext cx="225520" cy="214313"/>
              </a:xfrm>
              <a:custGeom>
                <a:avLst/>
                <a:gdLst>
                  <a:gd name="connsiteX0" fmla="*/ 270668 w 434180"/>
                  <a:gd name="connsiteY0" fmla="*/ 23812 h 324644"/>
                  <a:gd name="connsiteX1" fmla="*/ 194468 w 434180"/>
                  <a:gd name="connsiteY1" fmla="*/ 204787 h 324644"/>
                  <a:gd name="connsiteX2" fmla="*/ 37306 w 434180"/>
                  <a:gd name="connsiteY2" fmla="*/ 257175 h 324644"/>
                  <a:gd name="connsiteX3" fmla="*/ 94456 w 434180"/>
                  <a:gd name="connsiteY3" fmla="*/ 266700 h 324644"/>
                  <a:gd name="connsiteX4" fmla="*/ 18256 w 434180"/>
                  <a:gd name="connsiteY4" fmla="*/ 314325 h 324644"/>
                  <a:gd name="connsiteX5" fmla="*/ 203993 w 434180"/>
                  <a:gd name="connsiteY5" fmla="*/ 285750 h 324644"/>
                  <a:gd name="connsiteX6" fmla="*/ 404018 w 434180"/>
                  <a:gd name="connsiteY6" fmla="*/ 80962 h 324644"/>
                  <a:gd name="connsiteX7" fmla="*/ 384968 w 434180"/>
                  <a:gd name="connsiteY7" fmla="*/ 0 h 324644"/>
                  <a:gd name="connsiteX0" fmla="*/ 279476 w 434181"/>
                  <a:gd name="connsiteY0" fmla="*/ 23812 h 316076"/>
                  <a:gd name="connsiteX1" fmla="*/ 203276 w 434181"/>
                  <a:gd name="connsiteY1" fmla="*/ 204787 h 316076"/>
                  <a:gd name="connsiteX2" fmla="*/ 46114 w 434181"/>
                  <a:gd name="connsiteY2" fmla="*/ 257175 h 316076"/>
                  <a:gd name="connsiteX3" fmla="*/ 103264 w 434181"/>
                  <a:gd name="connsiteY3" fmla="*/ 266700 h 316076"/>
                  <a:gd name="connsiteX4" fmla="*/ 27064 w 434181"/>
                  <a:gd name="connsiteY4" fmla="*/ 314325 h 316076"/>
                  <a:gd name="connsiteX5" fmla="*/ 265647 w 434181"/>
                  <a:gd name="connsiteY5" fmla="*/ 256198 h 316076"/>
                  <a:gd name="connsiteX6" fmla="*/ 412826 w 434181"/>
                  <a:gd name="connsiteY6" fmla="*/ 80962 h 316076"/>
                  <a:gd name="connsiteX7" fmla="*/ 393776 w 434181"/>
                  <a:gd name="connsiteY7" fmla="*/ 0 h 316076"/>
                  <a:gd name="connsiteX0" fmla="*/ 279476 w 447646"/>
                  <a:gd name="connsiteY0" fmla="*/ 74413 h 366676"/>
                  <a:gd name="connsiteX1" fmla="*/ 203276 w 447646"/>
                  <a:gd name="connsiteY1" fmla="*/ 255388 h 366676"/>
                  <a:gd name="connsiteX2" fmla="*/ 46114 w 447646"/>
                  <a:gd name="connsiteY2" fmla="*/ 307776 h 366676"/>
                  <a:gd name="connsiteX3" fmla="*/ 103264 w 447646"/>
                  <a:gd name="connsiteY3" fmla="*/ 317301 h 366676"/>
                  <a:gd name="connsiteX4" fmla="*/ 27064 w 447646"/>
                  <a:gd name="connsiteY4" fmla="*/ 364926 h 366676"/>
                  <a:gd name="connsiteX5" fmla="*/ 265647 w 447646"/>
                  <a:gd name="connsiteY5" fmla="*/ 306799 h 366676"/>
                  <a:gd name="connsiteX6" fmla="*/ 412826 w 447646"/>
                  <a:gd name="connsiteY6" fmla="*/ 131563 h 366676"/>
                  <a:gd name="connsiteX7" fmla="*/ 423040 w 447646"/>
                  <a:gd name="connsiteY7" fmla="*/ 0 h 366676"/>
                  <a:gd name="connsiteX0" fmla="*/ 279476 w 447646"/>
                  <a:gd name="connsiteY0" fmla="*/ 74413 h 366676"/>
                  <a:gd name="connsiteX1" fmla="*/ 203276 w 447646"/>
                  <a:gd name="connsiteY1" fmla="*/ 255388 h 366676"/>
                  <a:gd name="connsiteX2" fmla="*/ 46114 w 447646"/>
                  <a:gd name="connsiteY2" fmla="*/ 307776 h 366676"/>
                  <a:gd name="connsiteX3" fmla="*/ 103264 w 447646"/>
                  <a:gd name="connsiteY3" fmla="*/ 317301 h 366676"/>
                  <a:gd name="connsiteX4" fmla="*/ 27064 w 447646"/>
                  <a:gd name="connsiteY4" fmla="*/ 364926 h 366676"/>
                  <a:gd name="connsiteX5" fmla="*/ 265647 w 447646"/>
                  <a:gd name="connsiteY5" fmla="*/ 306799 h 366676"/>
                  <a:gd name="connsiteX6" fmla="*/ 412826 w 447646"/>
                  <a:gd name="connsiteY6" fmla="*/ 131563 h 366676"/>
                  <a:gd name="connsiteX7" fmla="*/ 423040 w 447646"/>
                  <a:gd name="connsiteY7" fmla="*/ 0 h 366676"/>
                  <a:gd name="connsiteX0" fmla="*/ 289001 w 457171"/>
                  <a:gd name="connsiteY0" fmla="*/ 74413 h 365089"/>
                  <a:gd name="connsiteX1" fmla="*/ 212801 w 457171"/>
                  <a:gd name="connsiteY1" fmla="*/ 255388 h 365089"/>
                  <a:gd name="connsiteX2" fmla="*/ 55639 w 457171"/>
                  <a:gd name="connsiteY2" fmla="*/ 307776 h 365089"/>
                  <a:gd name="connsiteX3" fmla="*/ 36589 w 457171"/>
                  <a:gd name="connsiteY3" fmla="*/ 364926 h 365089"/>
                  <a:gd name="connsiteX4" fmla="*/ 275172 w 457171"/>
                  <a:gd name="connsiteY4" fmla="*/ 306799 h 365089"/>
                  <a:gd name="connsiteX5" fmla="*/ 422351 w 457171"/>
                  <a:gd name="connsiteY5" fmla="*/ 131563 h 365089"/>
                  <a:gd name="connsiteX6" fmla="*/ 432565 w 457171"/>
                  <a:gd name="connsiteY6" fmla="*/ 0 h 365089"/>
                  <a:gd name="connsiteX0" fmla="*/ 276377 w 444547"/>
                  <a:gd name="connsiteY0" fmla="*/ 74413 h 374368"/>
                  <a:gd name="connsiteX1" fmla="*/ 200177 w 444547"/>
                  <a:gd name="connsiteY1" fmla="*/ 255388 h 374368"/>
                  <a:gd name="connsiteX2" fmla="*/ 118757 w 444547"/>
                  <a:gd name="connsiteY2" fmla="*/ 250149 h 374368"/>
                  <a:gd name="connsiteX3" fmla="*/ 23965 w 444547"/>
                  <a:gd name="connsiteY3" fmla="*/ 364926 h 374368"/>
                  <a:gd name="connsiteX4" fmla="*/ 262548 w 444547"/>
                  <a:gd name="connsiteY4" fmla="*/ 306799 h 374368"/>
                  <a:gd name="connsiteX5" fmla="*/ 409727 w 444547"/>
                  <a:gd name="connsiteY5" fmla="*/ 131563 h 374368"/>
                  <a:gd name="connsiteX6" fmla="*/ 419941 w 444547"/>
                  <a:gd name="connsiteY6" fmla="*/ 0 h 374368"/>
                  <a:gd name="connsiteX0" fmla="*/ 166526 w 334696"/>
                  <a:gd name="connsiteY0" fmla="*/ 74413 h 362103"/>
                  <a:gd name="connsiteX1" fmla="*/ 90326 w 334696"/>
                  <a:gd name="connsiteY1" fmla="*/ 255388 h 362103"/>
                  <a:gd name="connsiteX2" fmla="*/ 8906 w 334696"/>
                  <a:gd name="connsiteY2" fmla="*/ 250149 h 362103"/>
                  <a:gd name="connsiteX3" fmla="*/ 36887 w 334696"/>
                  <a:gd name="connsiteY3" fmla="*/ 352662 h 362103"/>
                  <a:gd name="connsiteX4" fmla="*/ 152697 w 334696"/>
                  <a:gd name="connsiteY4" fmla="*/ 306799 h 362103"/>
                  <a:gd name="connsiteX5" fmla="*/ 299876 w 334696"/>
                  <a:gd name="connsiteY5" fmla="*/ 131563 h 362103"/>
                  <a:gd name="connsiteX6" fmla="*/ 310090 w 334696"/>
                  <a:gd name="connsiteY6" fmla="*/ 0 h 362103"/>
                  <a:gd name="connsiteX0" fmla="*/ 166526 w 334696"/>
                  <a:gd name="connsiteY0" fmla="*/ 74413 h 352662"/>
                  <a:gd name="connsiteX1" fmla="*/ 90326 w 334696"/>
                  <a:gd name="connsiteY1" fmla="*/ 255388 h 352662"/>
                  <a:gd name="connsiteX2" fmla="*/ 8906 w 334696"/>
                  <a:gd name="connsiteY2" fmla="*/ 250149 h 352662"/>
                  <a:gd name="connsiteX3" fmla="*/ 36887 w 334696"/>
                  <a:gd name="connsiteY3" fmla="*/ 352662 h 352662"/>
                  <a:gd name="connsiteX4" fmla="*/ 152697 w 334696"/>
                  <a:gd name="connsiteY4" fmla="*/ 306799 h 352662"/>
                  <a:gd name="connsiteX5" fmla="*/ 204114 w 334696"/>
                  <a:gd name="connsiteY5" fmla="*/ 286019 h 352662"/>
                  <a:gd name="connsiteX6" fmla="*/ 299876 w 334696"/>
                  <a:gd name="connsiteY6" fmla="*/ 131563 h 352662"/>
                  <a:gd name="connsiteX7" fmla="*/ 310090 w 334696"/>
                  <a:gd name="connsiteY7" fmla="*/ 0 h 352662"/>
                  <a:gd name="connsiteX0" fmla="*/ 178384 w 346554"/>
                  <a:gd name="connsiteY0" fmla="*/ 74413 h 352662"/>
                  <a:gd name="connsiteX1" fmla="*/ 173327 w 346554"/>
                  <a:gd name="connsiteY1" fmla="*/ 243295 h 352662"/>
                  <a:gd name="connsiteX2" fmla="*/ 20764 w 346554"/>
                  <a:gd name="connsiteY2" fmla="*/ 250149 h 352662"/>
                  <a:gd name="connsiteX3" fmla="*/ 48745 w 346554"/>
                  <a:gd name="connsiteY3" fmla="*/ 352662 h 352662"/>
                  <a:gd name="connsiteX4" fmla="*/ 164555 w 346554"/>
                  <a:gd name="connsiteY4" fmla="*/ 306799 h 352662"/>
                  <a:gd name="connsiteX5" fmla="*/ 215972 w 346554"/>
                  <a:gd name="connsiteY5" fmla="*/ 286019 h 352662"/>
                  <a:gd name="connsiteX6" fmla="*/ 311734 w 346554"/>
                  <a:gd name="connsiteY6" fmla="*/ 131563 h 352662"/>
                  <a:gd name="connsiteX7" fmla="*/ 321948 w 346554"/>
                  <a:gd name="connsiteY7" fmla="*/ 0 h 352662"/>
                  <a:gd name="connsiteX0" fmla="*/ 178384 w 346554"/>
                  <a:gd name="connsiteY0" fmla="*/ 74413 h 352662"/>
                  <a:gd name="connsiteX1" fmla="*/ 173327 w 346554"/>
                  <a:gd name="connsiteY1" fmla="*/ 243295 h 352662"/>
                  <a:gd name="connsiteX2" fmla="*/ 20764 w 346554"/>
                  <a:gd name="connsiteY2" fmla="*/ 250149 h 352662"/>
                  <a:gd name="connsiteX3" fmla="*/ 48745 w 346554"/>
                  <a:gd name="connsiteY3" fmla="*/ 352662 h 352662"/>
                  <a:gd name="connsiteX4" fmla="*/ 215972 w 346554"/>
                  <a:gd name="connsiteY4" fmla="*/ 286019 h 352662"/>
                  <a:gd name="connsiteX5" fmla="*/ 311734 w 346554"/>
                  <a:gd name="connsiteY5" fmla="*/ 131563 h 352662"/>
                  <a:gd name="connsiteX6" fmla="*/ 321948 w 346554"/>
                  <a:gd name="connsiteY6" fmla="*/ 0 h 352662"/>
                  <a:gd name="connsiteX0" fmla="*/ 178384 w 346554"/>
                  <a:gd name="connsiteY0" fmla="*/ 74413 h 352662"/>
                  <a:gd name="connsiteX1" fmla="*/ 173327 w 346554"/>
                  <a:gd name="connsiteY1" fmla="*/ 243295 h 352662"/>
                  <a:gd name="connsiteX2" fmla="*/ 20764 w 346554"/>
                  <a:gd name="connsiteY2" fmla="*/ 250149 h 352662"/>
                  <a:gd name="connsiteX3" fmla="*/ 48745 w 346554"/>
                  <a:gd name="connsiteY3" fmla="*/ 352662 h 352662"/>
                  <a:gd name="connsiteX4" fmla="*/ 218007 w 346554"/>
                  <a:gd name="connsiteY4" fmla="*/ 302502 h 352662"/>
                  <a:gd name="connsiteX5" fmla="*/ 311734 w 346554"/>
                  <a:gd name="connsiteY5" fmla="*/ 131563 h 352662"/>
                  <a:gd name="connsiteX6" fmla="*/ 321948 w 346554"/>
                  <a:gd name="connsiteY6" fmla="*/ 0 h 352662"/>
                  <a:gd name="connsiteX0" fmla="*/ 171743 w 339913"/>
                  <a:gd name="connsiteY0" fmla="*/ 74413 h 352662"/>
                  <a:gd name="connsiteX1" fmla="*/ 126844 w 339913"/>
                  <a:gd name="connsiteY1" fmla="*/ 221270 h 352662"/>
                  <a:gd name="connsiteX2" fmla="*/ 14123 w 339913"/>
                  <a:gd name="connsiteY2" fmla="*/ 250149 h 352662"/>
                  <a:gd name="connsiteX3" fmla="*/ 42104 w 339913"/>
                  <a:gd name="connsiteY3" fmla="*/ 352662 h 352662"/>
                  <a:gd name="connsiteX4" fmla="*/ 211366 w 339913"/>
                  <a:gd name="connsiteY4" fmla="*/ 302502 h 352662"/>
                  <a:gd name="connsiteX5" fmla="*/ 305093 w 339913"/>
                  <a:gd name="connsiteY5" fmla="*/ 131563 h 352662"/>
                  <a:gd name="connsiteX6" fmla="*/ 315307 w 339913"/>
                  <a:gd name="connsiteY6" fmla="*/ 0 h 352662"/>
                  <a:gd name="connsiteX0" fmla="*/ 153604 w 321774"/>
                  <a:gd name="connsiteY0" fmla="*/ 74413 h 352662"/>
                  <a:gd name="connsiteX1" fmla="*/ 108705 w 321774"/>
                  <a:gd name="connsiteY1" fmla="*/ 221270 h 352662"/>
                  <a:gd name="connsiteX2" fmla="*/ 47345 w 321774"/>
                  <a:gd name="connsiteY2" fmla="*/ 256504 h 352662"/>
                  <a:gd name="connsiteX3" fmla="*/ 23965 w 321774"/>
                  <a:gd name="connsiteY3" fmla="*/ 352662 h 352662"/>
                  <a:gd name="connsiteX4" fmla="*/ 193227 w 321774"/>
                  <a:gd name="connsiteY4" fmla="*/ 302502 h 352662"/>
                  <a:gd name="connsiteX5" fmla="*/ 286954 w 321774"/>
                  <a:gd name="connsiteY5" fmla="*/ 131563 h 352662"/>
                  <a:gd name="connsiteX6" fmla="*/ 297168 w 321774"/>
                  <a:gd name="connsiteY6" fmla="*/ 0 h 352662"/>
                  <a:gd name="connsiteX0" fmla="*/ 113614 w 281784"/>
                  <a:gd name="connsiteY0" fmla="*/ 74413 h 324401"/>
                  <a:gd name="connsiteX1" fmla="*/ 68715 w 281784"/>
                  <a:gd name="connsiteY1" fmla="*/ 221270 h 324401"/>
                  <a:gd name="connsiteX2" fmla="*/ 7355 w 281784"/>
                  <a:gd name="connsiteY2" fmla="*/ 256504 h 324401"/>
                  <a:gd name="connsiteX3" fmla="*/ 112844 w 281784"/>
                  <a:gd name="connsiteY3" fmla="*/ 324401 h 324401"/>
                  <a:gd name="connsiteX4" fmla="*/ 153237 w 281784"/>
                  <a:gd name="connsiteY4" fmla="*/ 302502 h 324401"/>
                  <a:gd name="connsiteX5" fmla="*/ 246964 w 281784"/>
                  <a:gd name="connsiteY5" fmla="*/ 131563 h 324401"/>
                  <a:gd name="connsiteX6" fmla="*/ 257178 w 281784"/>
                  <a:gd name="connsiteY6" fmla="*/ 0 h 324401"/>
                  <a:gd name="connsiteX0" fmla="*/ 113614 w 281784"/>
                  <a:gd name="connsiteY0" fmla="*/ 74413 h 324401"/>
                  <a:gd name="connsiteX1" fmla="*/ 68715 w 281784"/>
                  <a:gd name="connsiteY1" fmla="*/ 221270 h 324401"/>
                  <a:gd name="connsiteX2" fmla="*/ 7355 w 281784"/>
                  <a:gd name="connsiteY2" fmla="*/ 256504 h 324401"/>
                  <a:gd name="connsiteX3" fmla="*/ 112844 w 281784"/>
                  <a:gd name="connsiteY3" fmla="*/ 324401 h 324401"/>
                  <a:gd name="connsiteX4" fmla="*/ 246964 w 281784"/>
                  <a:gd name="connsiteY4" fmla="*/ 131563 h 324401"/>
                  <a:gd name="connsiteX5" fmla="*/ 257178 w 281784"/>
                  <a:gd name="connsiteY5" fmla="*/ 0 h 324401"/>
                  <a:gd name="connsiteX0" fmla="*/ 122828 w 290998"/>
                  <a:gd name="connsiteY0" fmla="*/ 74413 h 301541"/>
                  <a:gd name="connsiteX1" fmla="*/ 77929 w 290998"/>
                  <a:gd name="connsiteY1" fmla="*/ 221270 h 301541"/>
                  <a:gd name="connsiteX2" fmla="*/ 16569 w 290998"/>
                  <a:gd name="connsiteY2" fmla="*/ 256504 h 301541"/>
                  <a:gd name="connsiteX3" fmla="*/ 177343 w 290998"/>
                  <a:gd name="connsiteY3" fmla="*/ 301541 h 301541"/>
                  <a:gd name="connsiteX4" fmla="*/ 256178 w 290998"/>
                  <a:gd name="connsiteY4" fmla="*/ 131563 h 301541"/>
                  <a:gd name="connsiteX5" fmla="*/ 266392 w 290998"/>
                  <a:gd name="connsiteY5" fmla="*/ 0 h 301541"/>
                  <a:gd name="connsiteX0" fmla="*/ 125800 w 293970"/>
                  <a:gd name="connsiteY0" fmla="*/ 74413 h 341694"/>
                  <a:gd name="connsiteX1" fmla="*/ 80901 w 293970"/>
                  <a:gd name="connsiteY1" fmla="*/ 221270 h 341694"/>
                  <a:gd name="connsiteX2" fmla="*/ 16569 w 293970"/>
                  <a:gd name="connsiteY2" fmla="*/ 328317 h 341694"/>
                  <a:gd name="connsiteX3" fmla="*/ 180315 w 293970"/>
                  <a:gd name="connsiteY3" fmla="*/ 301541 h 341694"/>
                  <a:gd name="connsiteX4" fmla="*/ 259150 w 293970"/>
                  <a:gd name="connsiteY4" fmla="*/ 131563 h 341694"/>
                  <a:gd name="connsiteX5" fmla="*/ 269364 w 293970"/>
                  <a:gd name="connsiteY5" fmla="*/ 0 h 341694"/>
                  <a:gd name="connsiteX0" fmla="*/ 118416 w 286586"/>
                  <a:gd name="connsiteY0" fmla="*/ 74413 h 345070"/>
                  <a:gd name="connsiteX1" fmla="*/ 73517 w 286586"/>
                  <a:gd name="connsiteY1" fmla="*/ 221270 h 345070"/>
                  <a:gd name="connsiteX2" fmla="*/ 9185 w 286586"/>
                  <a:gd name="connsiteY2" fmla="*/ 328317 h 345070"/>
                  <a:gd name="connsiteX3" fmla="*/ 128622 w 286586"/>
                  <a:gd name="connsiteY3" fmla="*/ 321787 h 345070"/>
                  <a:gd name="connsiteX4" fmla="*/ 251766 w 286586"/>
                  <a:gd name="connsiteY4" fmla="*/ 131563 h 345070"/>
                  <a:gd name="connsiteX5" fmla="*/ 261980 w 286586"/>
                  <a:gd name="connsiteY5" fmla="*/ 0 h 345070"/>
                  <a:gd name="connsiteX0" fmla="*/ 118415 w 286585"/>
                  <a:gd name="connsiteY0" fmla="*/ 74413 h 362619"/>
                  <a:gd name="connsiteX1" fmla="*/ 73516 w 286585"/>
                  <a:gd name="connsiteY1" fmla="*/ 221270 h 362619"/>
                  <a:gd name="connsiteX2" fmla="*/ 9184 w 286585"/>
                  <a:gd name="connsiteY2" fmla="*/ 328317 h 362619"/>
                  <a:gd name="connsiteX3" fmla="*/ 128621 w 286585"/>
                  <a:gd name="connsiteY3" fmla="*/ 321787 h 362619"/>
                  <a:gd name="connsiteX4" fmla="*/ 251765 w 286585"/>
                  <a:gd name="connsiteY4" fmla="*/ 131563 h 362619"/>
                  <a:gd name="connsiteX5" fmla="*/ 261979 w 286585"/>
                  <a:gd name="connsiteY5" fmla="*/ 0 h 362619"/>
                  <a:gd name="connsiteX0" fmla="*/ 118415 w 286585"/>
                  <a:gd name="connsiteY0" fmla="*/ 74413 h 362619"/>
                  <a:gd name="connsiteX1" fmla="*/ 73516 w 286585"/>
                  <a:gd name="connsiteY1" fmla="*/ 221270 h 362619"/>
                  <a:gd name="connsiteX2" fmla="*/ 9184 w 286585"/>
                  <a:gd name="connsiteY2" fmla="*/ 328317 h 362619"/>
                  <a:gd name="connsiteX3" fmla="*/ 128621 w 286585"/>
                  <a:gd name="connsiteY3" fmla="*/ 321787 h 362619"/>
                  <a:gd name="connsiteX4" fmla="*/ 251765 w 286585"/>
                  <a:gd name="connsiteY4" fmla="*/ 131563 h 362619"/>
                  <a:gd name="connsiteX5" fmla="*/ 261979 w 286585"/>
                  <a:gd name="connsiteY5" fmla="*/ 0 h 362619"/>
                  <a:gd name="connsiteX0" fmla="*/ 113550 w 281720"/>
                  <a:gd name="connsiteY0" fmla="*/ 74413 h 357353"/>
                  <a:gd name="connsiteX1" fmla="*/ 68651 w 281720"/>
                  <a:gd name="connsiteY1" fmla="*/ 221270 h 357353"/>
                  <a:gd name="connsiteX2" fmla="*/ 4319 w 281720"/>
                  <a:gd name="connsiteY2" fmla="*/ 328317 h 357353"/>
                  <a:gd name="connsiteX3" fmla="*/ 42735 w 281720"/>
                  <a:gd name="connsiteY3" fmla="*/ 344958 h 357353"/>
                  <a:gd name="connsiteX4" fmla="*/ 123756 w 281720"/>
                  <a:gd name="connsiteY4" fmla="*/ 321787 h 357353"/>
                  <a:gd name="connsiteX5" fmla="*/ 246900 w 281720"/>
                  <a:gd name="connsiteY5" fmla="*/ 131563 h 357353"/>
                  <a:gd name="connsiteX6" fmla="*/ 257114 w 281720"/>
                  <a:gd name="connsiteY6" fmla="*/ 0 h 357353"/>
                  <a:gd name="connsiteX0" fmla="*/ 199634 w 367804"/>
                  <a:gd name="connsiteY0" fmla="*/ 74413 h 377895"/>
                  <a:gd name="connsiteX1" fmla="*/ 154735 w 367804"/>
                  <a:gd name="connsiteY1" fmla="*/ 221270 h 377895"/>
                  <a:gd name="connsiteX2" fmla="*/ 90403 w 367804"/>
                  <a:gd name="connsiteY2" fmla="*/ 328317 h 377895"/>
                  <a:gd name="connsiteX3" fmla="*/ 128819 w 367804"/>
                  <a:gd name="connsiteY3" fmla="*/ 344958 h 377895"/>
                  <a:gd name="connsiteX4" fmla="*/ 13503 w 367804"/>
                  <a:gd name="connsiteY4" fmla="*/ 374033 h 377895"/>
                  <a:gd name="connsiteX5" fmla="*/ 209840 w 367804"/>
                  <a:gd name="connsiteY5" fmla="*/ 321787 h 377895"/>
                  <a:gd name="connsiteX6" fmla="*/ 332984 w 367804"/>
                  <a:gd name="connsiteY6" fmla="*/ 131563 h 377895"/>
                  <a:gd name="connsiteX7" fmla="*/ 343198 w 367804"/>
                  <a:gd name="connsiteY7" fmla="*/ 0 h 377895"/>
                  <a:gd name="connsiteX0" fmla="*/ 199634 w 367804"/>
                  <a:gd name="connsiteY0" fmla="*/ 74413 h 377895"/>
                  <a:gd name="connsiteX1" fmla="*/ 154735 w 367804"/>
                  <a:gd name="connsiteY1" fmla="*/ 221270 h 377895"/>
                  <a:gd name="connsiteX2" fmla="*/ 8689 w 367804"/>
                  <a:gd name="connsiteY2" fmla="*/ 333229 h 377895"/>
                  <a:gd name="connsiteX3" fmla="*/ 128819 w 367804"/>
                  <a:gd name="connsiteY3" fmla="*/ 344958 h 377895"/>
                  <a:gd name="connsiteX4" fmla="*/ 13503 w 367804"/>
                  <a:gd name="connsiteY4" fmla="*/ 374033 h 377895"/>
                  <a:gd name="connsiteX5" fmla="*/ 209840 w 367804"/>
                  <a:gd name="connsiteY5" fmla="*/ 321787 h 377895"/>
                  <a:gd name="connsiteX6" fmla="*/ 332984 w 367804"/>
                  <a:gd name="connsiteY6" fmla="*/ 131563 h 377895"/>
                  <a:gd name="connsiteX7" fmla="*/ 343198 w 367804"/>
                  <a:gd name="connsiteY7" fmla="*/ 0 h 377895"/>
                  <a:gd name="connsiteX0" fmla="*/ 198935 w 367105"/>
                  <a:gd name="connsiteY0" fmla="*/ 74413 h 376129"/>
                  <a:gd name="connsiteX1" fmla="*/ 154036 w 367105"/>
                  <a:gd name="connsiteY1" fmla="*/ 221270 h 376129"/>
                  <a:gd name="connsiteX2" fmla="*/ 7990 w 367105"/>
                  <a:gd name="connsiteY2" fmla="*/ 333229 h 376129"/>
                  <a:gd name="connsiteX3" fmla="*/ 132315 w 367105"/>
                  <a:gd name="connsiteY3" fmla="*/ 309214 h 376129"/>
                  <a:gd name="connsiteX4" fmla="*/ 12804 w 367105"/>
                  <a:gd name="connsiteY4" fmla="*/ 374033 h 376129"/>
                  <a:gd name="connsiteX5" fmla="*/ 209141 w 367105"/>
                  <a:gd name="connsiteY5" fmla="*/ 321787 h 376129"/>
                  <a:gd name="connsiteX6" fmla="*/ 332285 w 367105"/>
                  <a:gd name="connsiteY6" fmla="*/ 131563 h 376129"/>
                  <a:gd name="connsiteX7" fmla="*/ 342499 w 367105"/>
                  <a:gd name="connsiteY7" fmla="*/ 0 h 376129"/>
                  <a:gd name="connsiteX0" fmla="*/ 198935 w 367105"/>
                  <a:gd name="connsiteY0" fmla="*/ 74413 h 376128"/>
                  <a:gd name="connsiteX1" fmla="*/ 154036 w 367105"/>
                  <a:gd name="connsiteY1" fmla="*/ 221270 h 376128"/>
                  <a:gd name="connsiteX2" fmla="*/ 7990 w 367105"/>
                  <a:gd name="connsiteY2" fmla="*/ 333229 h 376128"/>
                  <a:gd name="connsiteX3" fmla="*/ 132315 w 367105"/>
                  <a:gd name="connsiteY3" fmla="*/ 309214 h 376128"/>
                  <a:gd name="connsiteX4" fmla="*/ 12804 w 367105"/>
                  <a:gd name="connsiteY4" fmla="*/ 374033 h 376128"/>
                  <a:gd name="connsiteX5" fmla="*/ 209141 w 367105"/>
                  <a:gd name="connsiteY5" fmla="*/ 321787 h 376128"/>
                  <a:gd name="connsiteX6" fmla="*/ 332285 w 367105"/>
                  <a:gd name="connsiteY6" fmla="*/ 131563 h 376128"/>
                  <a:gd name="connsiteX7" fmla="*/ 342499 w 367105"/>
                  <a:gd name="connsiteY7" fmla="*/ 0 h 376128"/>
                  <a:gd name="connsiteX0" fmla="*/ 198935 w 367105"/>
                  <a:gd name="connsiteY0" fmla="*/ 74413 h 376128"/>
                  <a:gd name="connsiteX1" fmla="*/ 154036 w 367105"/>
                  <a:gd name="connsiteY1" fmla="*/ 221270 h 376128"/>
                  <a:gd name="connsiteX2" fmla="*/ 7990 w 367105"/>
                  <a:gd name="connsiteY2" fmla="*/ 333229 h 376128"/>
                  <a:gd name="connsiteX3" fmla="*/ 132315 w 367105"/>
                  <a:gd name="connsiteY3" fmla="*/ 309214 h 376128"/>
                  <a:gd name="connsiteX4" fmla="*/ 12804 w 367105"/>
                  <a:gd name="connsiteY4" fmla="*/ 374033 h 376128"/>
                  <a:gd name="connsiteX5" fmla="*/ 209141 w 367105"/>
                  <a:gd name="connsiteY5" fmla="*/ 321787 h 376128"/>
                  <a:gd name="connsiteX6" fmla="*/ 332285 w 367105"/>
                  <a:gd name="connsiteY6" fmla="*/ 131563 h 376128"/>
                  <a:gd name="connsiteX7" fmla="*/ 342499 w 367105"/>
                  <a:gd name="connsiteY7" fmla="*/ 0 h 376128"/>
                  <a:gd name="connsiteX0" fmla="*/ 198935 w 367105"/>
                  <a:gd name="connsiteY0" fmla="*/ 74413 h 376128"/>
                  <a:gd name="connsiteX1" fmla="*/ 154036 w 367105"/>
                  <a:gd name="connsiteY1" fmla="*/ 221270 h 376128"/>
                  <a:gd name="connsiteX2" fmla="*/ 132315 w 367105"/>
                  <a:gd name="connsiteY2" fmla="*/ 309214 h 376128"/>
                  <a:gd name="connsiteX3" fmla="*/ 12804 w 367105"/>
                  <a:gd name="connsiteY3" fmla="*/ 374033 h 376128"/>
                  <a:gd name="connsiteX4" fmla="*/ 209141 w 367105"/>
                  <a:gd name="connsiteY4" fmla="*/ 321787 h 376128"/>
                  <a:gd name="connsiteX5" fmla="*/ 332285 w 367105"/>
                  <a:gd name="connsiteY5" fmla="*/ 131563 h 376128"/>
                  <a:gd name="connsiteX6" fmla="*/ 342499 w 367105"/>
                  <a:gd name="connsiteY6" fmla="*/ 0 h 376128"/>
                  <a:gd name="connsiteX0" fmla="*/ 198935 w 367105"/>
                  <a:gd name="connsiteY0" fmla="*/ 74413 h 376128"/>
                  <a:gd name="connsiteX1" fmla="*/ 167588 w 367105"/>
                  <a:gd name="connsiteY1" fmla="*/ 222084 h 376128"/>
                  <a:gd name="connsiteX2" fmla="*/ 132315 w 367105"/>
                  <a:gd name="connsiteY2" fmla="*/ 309214 h 376128"/>
                  <a:gd name="connsiteX3" fmla="*/ 12804 w 367105"/>
                  <a:gd name="connsiteY3" fmla="*/ 374033 h 376128"/>
                  <a:gd name="connsiteX4" fmla="*/ 209141 w 367105"/>
                  <a:gd name="connsiteY4" fmla="*/ 321787 h 376128"/>
                  <a:gd name="connsiteX5" fmla="*/ 332285 w 367105"/>
                  <a:gd name="connsiteY5" fmla="*/ 131563 h 376128"/>
                  <a:gd name="connsiteX6" fmla="*/ 342499 w 367105"/>
                  <a:gd name="connsiteY6" fmla="*/ 0 h 376128"/>
                  <a:gd name="connsiteX0" fmla="*/ 200049 w 368219"/>
                  <a:gd name="connsiteY0" fmla="*/ 74413 h 422770"/>
                  <a:gd name="connsiteX1" fmla="*/ 168702 w 368219"/>
                  <a:gd name="connsiteY1" fmla="*/ 222084 h 422770"/>
                  <a:gd name="connsiteX2" fmla="*/ 133429 w 368219"/>
                  <a:gd name="connsiteY2" fmla="*/ 309214 h 422770"/>
                  <a:gd name="connsiteX3" fmla="*/ 13918 w 368219"/>
                  <a:gd name="connsiteY3" fmla="*/ 374033 h 422770"/>
                  <a:gd name="connsiteX4" fmla="*/ 49918 w 368219"/>
                  <a:gd name="connsiteY4" fmla="*/ 414062 h 422770"/>
                  <a:gd name="connsiteX5" fmla="*/ 210255 w 368219"/>
                  <a:gd name="connsiteY5" fmla="*/ 321787 h 422770"/>
                  <a:gd name="connsiteX6" fmla="*/ 333399 w 368219"/>
                  <a:gd name="connsiteY6" fmla="*/ 131563 h 422770"/>
                  <a:gd name="connsiteX7" fmla="*/ 343613 w 368219"/>
                  <a:gd name="connsiteY7" fmla="*/ 0 h 42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8219" h="422770">
                    <a:moveTo>
                      <a:pt x="200049" y="74413"/>
                    </a:moveTo>
                    <a:cubicBezTo>
                      <a:pt x="181396" y="145453"/>
                      <a:pt x="179805" y="182951"/>
                      <a:pt x="168702" y="222084"/>
                    </a:cubicBezTo>
                    <a:cubicBezTo>
                      <a:pt x="157599" y="261217"/>
                      <a:pt x="159226" y="283889"/>
                      <a:pt x="133429" y="309214"/>
                    </a:cubicBezTo>
                    <a:cubicBezTo>
                      <a:pt x="107632" y="334539"/>
                      <a:pt x="27836" y="356558"/>
                      <a:pt x="13918" y="374033"/>
                    </a:cubicBezTo>
                    <a:cubicBezTo>
                      <a:pt x="0" y="391508"/>
                      <a:pt x="17195" y="422770"/>
                      <a:pt x="49918" y="414062"/>
                    </a:cubicBezTo>
                    <a:cubicBezTo>
                      <a:pt x="82641" y="405354"/>
                      <a:pt x="159762" y="363739"/>
                      <a:pt x="210255" y="321787"/>
                    </a:cubicBezTo>
                    <a:lnTo>
                      <a:pt x="333399" y="131563"/>
                    </a:lnTo>
                    <a:cubicBezTo>
                      <a:pt x="353836" y="71515"/>
                      <a:pt x="368219" y="16668"/>
                      <a:pt x="343613" y="0"/>
                    </a:cubicBezTo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 sz="10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7"/>
              <p:cNvSpPr/>
              <p:nvPr/>
            </p:nvSpPr>
            <p:spPr bwMode="auto">
              <a:xfrm rot="320855">
                <a:off x="4652948" y="4812384"/>
                <a:ext cx="1116483" cy="679450"/>
              </a:xfrm>
              <a:custGeom>
                <a:avLst/>
                <a:gdLst>
                  <a:gd name="connsiteX0" fmla="*/ 661193 w 1411287"/>
                  <a:gd name="connsiteY0" fmla="*/ 31750 h 952500"/>
                  <a:gd name="connsiteX1" fmla="*/ 1356518 w 1411287"/>
                  <a:gd name="connsiteY1" fmla="*/ 265112 h 952500"/>
                  <a:gd name="connsiteX2" fmla="*/ 332581 w 1411287"/>
                  <a:gd name="connsiteY2" fmla="*/ 827087 h 952500"/>
                  <a:gd name="connsiteX3" fmla="*/ 161131 w 1411287"/>
                  <a:gd name="connsiteY3" fmla="*/ 855662 h 952500"/>
                  <a:gd name="connsiteX4" fmla="*/ 1299368 w 1411287"/>
                  <a:gd name="connsiteY4" fmla="*/ 246062 h 952500"/>
                  <a:gd name="connsiteX5" fmla="*/ 599281 w 1411287"/>
                  <a:gd name="connsiteY5" fmla="*/ 74612 h 952500"/>
                  <a:gd name="connsiteX6" fmla="*/ 661193 w 1411287"/>
                  <a:gd name="connsiteY6" fmla="*/ 31750 h 952500"/>
                  <a:gd name="connsiteX0" fmla="*/ 661193 w 1411287"/>
                  <a:gd name="connsiteY0" fmla="*/ 31750 h 952500"/>
                  <a:gd name="connsiteX1" fmla="*/ 1356518 w 1411287"/>
                  <a:gd name="connsiteY1" fmla="*/ 265112 h 952500"/>
                  <a:gd name="connsiteX2" fmla="*/ 332581 w 1411287"/>
                  <a:gd name="connsiteY2" fmla="*/ 827087 h 952500"/>
                  <a:gd name="connsiteX3" fmla="*/ 161131 w 1411287"/>
                  <a:gd name="connsiteY3" fmla="*/ 855662 h 952500"/>
                  <a:gd name="connsiteX4" fmla="*/ 1299368 w 1411287"/>
                  <a:gd name="connsiteY4" fmla="*/ 246062 h 952500"/>
                  <a:gd name="connsiteX5" fmla="*/ 599281 w 1411287"/>
                  <a:gd name="connsiteY5" fmla="*/ 74612 h 952500"/>
                  <a:gd name="connsiteX6" fmla="*/ 661193 w 1411287"/>
                  <a:gd name="connsiteY6" fmla="*/ 31750 h 952500"/>
                  <a:gd name="connsiteX0" fmla="*/ 661193 w 1411287"/>
                  <a:gd name="connsiteY0" fmla="*/ 31750 h 952500"/>
                  <a:gd name="connsiteX1" fmla="*/ 1356518 w 1411287"/>
                  <a:gd name="connsiteY1" fmla="*/ 265112 h 952500"/>
                  <a:gd name="connsiteX2" fmla="*/ 332581 w 1411287"/>
                  <a:gd name="connsiteY2" fmla="*/ 827087 h 952500"/>
                  <a:gd name="connsiteX3" fmla="*/ 161131 w 1411287"/>
                  <a:gd name="connsiteY3" fmla="*/ 855662 h 952500"/>
                  <a:gd name="connsiteX4" fmla="*/ 1299368 w 1411287"/>
                  <a:gd name="connsiteY4" fmla="*/ 246062 h 952500"/>
                  <a:gd name="connsiteX5" fmla="*/ 599281 w 1411287"/>
                  <a:gd name="connsiteY5" fmla="*/ 74612 h 952500"/>
                  <a:gd name="connsiteX6" fmla="*/ 661193 w 1411287"/>
                  <a:gd name="connsiteY6" fmla="*/ 31750 h 952500"/>
                  <a:gd name="connsiteX0" fmla="*/ 661193 w 1411287"/>
                  <a:gd name="connsiteY0" fmla="*/ 31750 h 952500"/>
                  <a:gd name="connsiteX1" fmla="*/ 1356518 w 1411287"/>
                  <a:gd name="connsiteY1" fmla="*/ 265112 h 952500"/>
                  <a:gd name="connsiteX2" fmla="*/ 332581 w 1411287"/>
                  <a:gd name="connsiteY2" fmla="*/ 827087 h 952500"/>
                  <a:gd name="connsiteX3" fmla="*/ 161131 w 1411287"/>
                  <a:gd name="connsiteY3" fmla="*/ 855662 h 952500"/>
                  <a:gd name="connsiteX4" fmla="*/ 1299368 w 1411287"/>
                  <a:gd name="connsiteY4" fmla="*/ 246062 h 952500"/>
                  <a:gd name="connsiteX5" fmla="*/ 599281 w 1411287"/>
                  <a:gd name="connsiteY5" fmla="*/ 74612 h 952500"/>
                  <a:gd name="connsiteX6" fmla="*/ 661193 w 1411287"/>
                  <a:gd name="connsiteY6" fmla="*/ 31750 h 952500"/>
                  <a:gd name="connsiteX0" fmla="*/ 661193 w 1411287"/>
                  <a:gd name="connsiteY0" fmla="*/ 31750 h 952500"/>
                  <a:gd name="connsiteX1" fmla="*/ 1356518 w 1411287"/>
                  <a:gd name="connsiteY1" fmla="*/ 265112 h 952500"/>
                  <a:gd name="connsiteX2" fmla="*/ 332581 w 1411287"/>
                  <a:gd name="connsiteY2" fmla="*/ 827087 h 952500"/>
                  <a:gd name="connsiteX3" fmla="*/ 161131 w 1411287"/>
                  <a:gd name="connsiteY3" fmla="*/ 855662 h 952500"/>
                  <a:gd name="connsiteX4" fmla="*/ 1299368 w 1411287"/>
                  <a:gd name="connsiteY4" fmla="*/ 246062 h 952500"/>
                  <a:gd name="connsiteX5" fmla="*/ 599281 w 1411287"/>
                  <a:gd name="connsiteY5" fmla="*/ 74612 h 952500"/>
                  <a:gd name="connsiteX6" fmla="*/ 661193 w 1411287"/>
                  <a:gd name="connsiteY6" fmla="*/ 31750 h 952500"/>
                  <a:gd name="connsiteX0" fmla="*/ 661193 w 1411287"/>
                  <a:gd name="connsiteY0" fmla="*/ 31750 h 952500"/>
                  <a:gd name="connsiteX1" fmla="*/ 1356518 w 1411287"/>
                  <a:gd name="connsiteY1" fmla="*/ 265112 h 952500"/>
                  <a:gd name="connsiteX2" fmla="*/ 332581 w 1411287"/>
                  <a:gd name="connsiteY2" fmla="*/ 827087 h 952500"/>
                  <a:gd name="connsiteX3" fmla="*/ 161131 w 1411287"/>
                  <a:gd name="connsiteY3" fmla="*/ 855662 h 952500"/>
                  <a:gd name="connsiteX4" fmla="*/ 1299368 w 1411287"/>
                  <a:gd name="connsiteY4" fmla="*/ 246062 h 952500"/>
                  <a:gd name="connsiteX5" fmla="*/ 599281 w 1411287"/>
                  <a:gd name="connsiteY5" fmla="*/ 74612 h 952500"/>
                  <a:gd name="connsiteX6" fmla="*/ 661193 w 1411287"/>
                  <a:gd name="connsiteY6" fmla="*/ 31750 h 952500"/>
                  <a:gd name="connsiteX0" fmla="*/ 661193 w 1411287"/>
                  <a:gd name="connsiteY0" fmla="*/ 31750 h 952500"/>
                  <a:gd name="connsiteX1" fmla="*/ 1356518 w 1411287"/>
                  <a:gd name="connsiteY1" fmla="*/ 265112 h 952500"/>
                  <a:gd name="connsiteX2" fmla="*/ 332581 w 1411287"/>
                  <a:gd name="connsiteY2" fmla="*/ 827087 h 952500"/>
                  <a:gd name="connsiteX3" fmla="*/ 161131 w 1411287"/>
                  <a:gd name="connsiteY3" fmla="*/ 855662 h 952500"/>
                  <a:gd name="connsiteX4" fmla="*/ 1299368 w 1411287"/>
                  <a:gd name="connsiteY4" fmla="*/ 246062 h 952500"/>
                  <a:gd name="connsiteX5" fmla="*/ 599281 w 1411287"/>
                  <a:gd name="connsiteY5" fmla="*/ 74612 h 952500"/>
                  <a:gd name="connsiteX6" fmla="*/ 661193 w 1411287"/>
                  <a:gd name="connsiteY6" fmla="*/ 31750 h 952500"/>
                  <a:gd name="connsiteX0" fmla="*/ 500062 w 1250156"/>
                  <a:gd name="connsiteY0" fmla="*/ 31750 h 855662"/>
                  <a:gd name="connsiteX1" fmla="*/ 1195387 w 1250156"/>
                  <a:gd name="connsiteY1" fmla="*/ 265112 h 855662"/>
                  <a:gd name="connsiteX2" fmla="*/ 171450 w 1250156"/>
                  <a:gd name="connsiteY2" fmla="*/ 827087 h 855662"/>
                  <a:gd name="connsiteX3" fmla="*/ 0 w 1250156"/>
                  <a:gd name="connsiteY3" fmla="*/ 855662 h 855662"/>
                  <a:gd name="connsiteX4" fmla="*/ 1138237 w 1250156"/>
                  <a:gd name="connsiteY4" fmla="*/ 246062 h 855662"/>
                  <a:gd name="connsiteX5" fmla="*/ 438150 w 1250156"/>
                  <a:gd name="connsiteY5" fmla="*/ 74612 h 855662"/>
                  <a:gd name="connsiteX6" fmla="*/ 500062 w 1250156"/>
                  <a:gd name="connsiteY6" fmla="*/ 31750 h 855662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1000124 w 1112043"/>
                  <a:gd name="connsiteY4" fmla="*/ 246062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28710"/>
                  <a:gd name="connsiteY0" fmla="*/ 31750 h 827087"/>
                  <a:gd name="connsiteX1" fmla="*/ 1057274 w 1128710"/>
                  <a:gd name="connsiteY1" fmla="*/ 265112 h 827087"/>
                  <a:gd name="connsiteX2" fmla="*/ 33337 w 1128710"/>
                  <a:gd name="connsiteY2" fmla="*/ 827087 h 827087"/>
                  <a:gd name="connsiteX3" fmla="*/ 0 w 1128710"/>
                  <a:gd name="connsiteY3" fmla="*/ 779462 h 827087"/>
                  <a:gd name="connsiteX4" fmla="*/ 962023 w 1128710"/>
                  <a:gd name="connsiteY4" fmla="*/ 310357 h 827087"/>
                  <a:gd name="connsiteX5" fmla="*/ 1000124 w 1128710"/>
                  <a:gd name="connsiteY5" fmla="*/ 246062 h 827087"/>
                  <a:gd name="connsiteX6" fmla="*/ 300037 w 1128710"/>
                  <a:gd name="connsiteY6" fmla="*/ 74612 h 827087"/>
                  <a:gd name="connsiteX7" fmla="*/ 361949 w 1128710"/>
                  <a:gd name="connsiteY7" fmla="*/ 31750 h 827087"/>
                  <a:gd name="connsiteX0" fmla="*/ 361949 w 1128710"/>
                  <a:gd name="connsiteY0" fmla="*/ 31750 h 827087"/>
                  <a:gd name="connsiteX1" fmla="*/ 1057274 w 1128710"/>
                  <a:gd name="connsiteY1" fmla="*/ 265112 h 827087"/>
                  <a:gd name="connsiteX2" fmla="*/ 33337 w 1128710"/>
                  <a:gd name="connsiteY2" fmla="*/ 827087 h 827087"/>
                  <a:gd name="connsiteX3" fmla="*/ 0 w 1128710"/>
                  <a:gd name="connsiteY3" fmla="*/ 779462 h 827087"/>
                  <a:gd name="connsiteX4" fmla="*/ 962023 w 1128710"/>
                  <a:gd name="connsiteY4" fmla="*/ 310357 h 827087"/>
                  <a:gd name="connsiteX5" fmla="*/ 1000124 w 1128710"/>
                  <a:gd name="connsiteY5" fmla="*/ 246062 h 827087"/>
                  <a:gd name="connsiteX6" fmla="*/ 300037 w 1128710"/>
                  <a:gd name="connsiteY6" fmla="*/ 74612 h 827087"/>
                  <a:gd name="connsiteX7" fmla="*/ 361949 w 1128710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62023 w 1112043"/>
                  <a:gd name="connsiteY4" fmla="*/ 310357 h 827087"/>
                  <a:gd name="connsiteX5" fmla="*/ 1000124 w 1112043"/>
                  <a:gd name="connsiteY5" fmla="*/ 246062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62023 w 1112043"/>
                  <a:gd name="connsiteY4" fmla="*/ 310357 h 827087"/>
                  <a:gd name="connsiteX5" fmla="*/ 952499 w 1112043"/>
                  <a:gd name="connsiteY5" fmla="*/ 217487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62023 w 1112043"/>
                  <a:gd name="connsiteY4" fmla="*/ 310357 h 827087"/>
                  <a:gd name="connsiteX5" fmla="*/ 952499 w 1112043"/>
                  <a:gd name="connsiteY5" fmla="*/ 217487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62023 w 1112043"/>
                  <a:gd name="connsiteY4" fmla="*/ 310357 h 827087"/>
                  <a:gd name="connsiteX5" fmla="*/ 952499 w 1112043"/>
                  <a:gd name="connsiteY5" fmla="*/ 217487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95361 w 1112043"/>
                  <a:gd name="connsiteY4" fmla="*/ 272257 h 827087"/>
                  <a:gd name="connsiteX5" fmla="*/ 952499 w 1112043"/>
                  <a:gd name="connsiteY5" fmla="*/ 217487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95361 w 1112043"/>
                  <a:gd name="connsiteY4" fmla="*/ 272257 h 827087"/>
                  <a:gd name="connsiteX5" fmla="*/ 952499 w 1112043"/>
                  <a:gd name="connsiteY5" fmla="*/ 217487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95361 w 1112043"/>
                  <a:gd name="connsiteY4" fmla="*/ 272257 h 827087"/>
                  <a:gd name="connsiteX5" fmla="*/ 952499 w 1112043"/>
                  <a:gd name="connsiteY5" fmla="*/ 217487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95361 w 1112043"/>
                  <a:gd name="connsiteY4" fmla="*/ 272257 h 827087"/>
                  <a:gd name="connsiteX5" fmla="*/ 952499 w 1112043"/>
                  <a:gd name="connsiteY5" fmla="*/ 217487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95361 w 1112043"/>
                  <a:gd name="connsiteY4" fmla="*/ 272257 h 827087"/>
                  <a:gd name="connsiteX5" fmla="*/ 952499 w 1112043"/>
                  <a:gd name="connsiteY5" fmla="*/ 217487 h 827087"/>
                  <a:gd name="connsiteX6" fmla="*/ 300037 w 1112043"/>
                  <a:gd name="connsiteY6" fmla="*/ 74612 h 827087"/>
                  <a:gd name="connsiteX7" fmla="*/ 361949 w 1112043"/>
                  <a:gd name="connsiteY7" fmla="*/ 31750 h 827087"/>
                  <a:gd name="connsiteX0" fmla="*/ 361949 w 1139030"/>
                  <a:gd name="connsiteY0" fmla="*/ 31750 h 827087"/>
                  <a:gd name="connsiteX1" fmla="*/ 1057274 w 1139030"/>
                  <a:gd name="connsiteY1" fmla="*/ 265112 h 827087"/>
                  <a:gd name="connsiteX2" fmla="*/ 33337 w 1139030"/>
                  <a:gd name="connsiteY2" fmla="*/ 827087 h 827087"/>
                  <a:gd name="connsiteX3" fmla="*/ 0 w 1139030"/>
                  <a:gd name="connsiteY3" fmla="*/ 779462 h 827087"/>
                  <a:gd name="connsiteX4" fmla="*/ 995361 w 1139030"/>
                  <a:gd name="connsiteY4" fmla="*/ 272257 h 827087"/>
                  <a:gd name="connsiteX5" fmla="*/ 952499 w 1139030"/>
                  <a:gd name="connsiteY5" fmla="*/ 217487 h 827087"/>
                  <a:gd name="connsiteX6" fmla="*/ 300037 w 1139030"/>
                  <a:gd name="connsiteY6" fmla="*/ 74612 h 827087"/>
                  <a:gd name="connsiteX7" fmla="*/ 361949 w 1139030"/>
                  <a:gd name="connsiteY7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95361 w 1112043"/>
                  <a:gd name="connsiteY4" fmla="*/ 272257 h 827087"/>
                  <a:gd name="connsiteX5" fmla="*/ 300037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12043"/>
                  <a:gd name="connsiteY0" fmla="*/ 31750 h 827087"/>
                  <a:gd name="connsiteX1" fmla="*/ 1057274 w 1112043"/>
                  <a:gd name="connsiteY1" fmla="*/ 265112 h 827087"/>
                  <a:gd name="connsiteX2" fmla="*/ 33337 w 1112043"/>
                  <a:gd name="connsiteY2" fmla="*/ 827087 h 827087"/>
                  <a:gd name="connsiteX3" fmla="*/ 0 w 1112043"/>
                  <a:gd name="connsiteY3" fmla="*/ 779462 h 827087"/>
                  <a:gd name="connsiteX4" fmla="*/ 995361 w 1112043"/>
                  <a:gd name="connsiteY4" fmla="*/ 272257 h 827087"/>
                  <a:gd name="connsiteX5" fmla="*/ 381000 w 1112043"/>
                  <a:gd name="connsiteY5" fmla="*/ 74612 h 827087"/>
                  <a:gd name="connsiteX6" fmla="*/ 361949 w 1112043"/>
                  <a:gd name="connsiteY6" fmla="*/ 31750 h 827087"/>
                  <a:gd name="connsiteX0" fmla="*/ 361949 w 1100136"/>
                  <a:gd name="connsiteY0" fmla="*/ 31750 h 779462"/>
                  <a:gd name="connsiteX1" fmla="*/ 1057274 w 1100136"/>
                  <a:gd name="connsiteY1" fmla="*/ 265112 h 779462"/>
                  <a:gd name="connsiteX2" fmla="*/ 104775 w 1100136"/>
                  <a:gd name="connsiteY2" fmla="*/ 762793 h 779462"/>
                  <a:gd name="connsiteX3" fmla="*/ 0 w 1100136"/>
                  <a:gd name="connsiteY3" fmla="*/ 779462 h 779462"/>
                  <a:gd name="connsiteX4" fmla="*/ 995361 w 1100136"/>
                  <a:gd name="connsiteY4" fmla="*/ 272257 h 779462"/>
                  <a:gd name="connsiteX5" fmla="*/ 381000 w 1100136"/>
                  <a:gd name="connsiteY5" fmla="*/ 74612 h 779462"/>
                  <a:gd name="connsiteX6" fmla="*/ 361949 w 1100136"/>
                  <a:gd name="connsiteY6" fmla="*/ 31750 h 779462"/>
                  <a:gd name="connsiteX0" fmla="*/ 361949 w 1100136"/>
                  <a:gd name="connsiteY0" fmla="*/ 31750 h 811211"/>
                  <a:gd name="connsiteX1" fmla="*/ 1057274 w 1100136"/>
                  <a:gd name="connsiteY1" fmla="*/ 265112 h 811211"/>
                  <a:gd name="connsiteX2" fmla="*/ 104775 w 1100136"/>
                  <a:gd name="connsiteY2" fmla="*/ 762793 h 811211"/>
                  <a:gd name="connsiteX3" fmla="*/ 0 w 1100136"/>
                  <a:gd name="connsiteY3" fmla="*/ 779462 h 811211"/>
                  <a:gd name="connsiteX4" fmla="*/ 995361 w 1100136"/>
                  <a:gd name="connsiteY4" fmla="*/ 272257 h 811211"/>
                  <a:gd name="connsiteX5" fmla="*/ 381000 w 1100136"/>
                  <a:gd name="connsiteY5" fmla="*/ 74612 h 811211"/>
                  <a:gd name="connsiteX6" fmla="*/ 361949 w 1100136"/>
                  <a:gd name="connsiteY6" fmla="*/ 31750 h 811211"/>
                  <a:gd name="connsiteX0" fmla="*/ 361949 w 1100136"/>
                  <a:gd name="connsiteY0" fmla="*/ 31750 h 812006"/>
                  <a:gd name="connsiteX1" fmla="*/ 1057274 w 1100136"/>
                  <a:gd name="connsiteY1" fmla="*/ 265112 h 812006"/>
                  <a:gd name="connsiteX2" fmla="*/ 104775 w 1100136"/>
                  <a:gd name="connsiteY2" fmla="*/ 762793 h 812006"/>
                  <a:gd name="connsiteX3" fmla="*/ 0 w 1100136"/>
                  <a:gd name="connsiteY3" fmla="*/ 779462 h 812006"/>
                  <a:gd name="connsiteX4" fmla="*/ 995361 w 1100136"/>
                  <a:gd name="connsiteY4" fmla="*/ 272257 h 812006"/>
                  <a:gd name="connsiteX5" fmla="*/ 381000 w 1100136"/>
                  <a:gd name="connsiteY5" fmla="*/ 74612 h 812006"/>
                  <a:gd name="connsiteX6" fmla="*/ 361949 w 1100136"/>
                  <a:gd name="connsiteY6" fmla="*/ 31750 h 812006"/>
                  <a:gd name="connsiteX0" fmla="*/ 361949 w 1100136"/>
                  <a:gd name="connsiteY0" fmla="*/ 26987 h 807243"/>
                  <a:gd name="connsiteX1" fmla="*/ 1057274 w 1100136"/>
                  <a:gd name="connsiteY1" fmla="*/ 260349 h 807243"/>
                  <a:gd name="connsiteX2" fmla="*/ 104775 w 1100136"/>
                  <a:gd name="connsiteY2" fmla="*/ 758030 h 807243"/>
                  <a:gd name="connsiteX3" fmla="*/ 0 w 1100136"/>
                  <a:gd name="connsiteY3" fmla="*/ 774699 h 807243"/>
                  <a:gd name="connsiteX4" fmla="*/ 995361 w 1100136"/>
                  <a:gd name="connsiteY4" fmla="*/ 267494 h 807243"/>
                  <a:gd name="connsiteX5" fmla="*/ 381000 w 1100136"/>
                  <a:gd name="connsiteY5" fmla="*/ 98424 h 807243"/>
                  <a:gd name="connsiteX6" fmla="*/ 361949 w 1100136"/>
                  <a:gd name="connsiteY6" fmla="*/ 26987 h 807243"/>
                  <a:gd name="connsiteX0" fmla="*/ 361949 w 1100136"/>
                  <a:gd name="connsiteY0" fmla="*/ 26987 h 807243"/>
                  <a:gd name="connsiteX1" fmla="*/ 1057274 w 1100136"/>
                  <a:gd name="connsiteY1" fmla="*/ 260349 h 807243"/>
                  <a:gd name="connsiteX2" fmla="*/ 104775 w 1100136"/>
                  <a:gd name="connsiteY2" fmla="*/ 758030 h 807243"/>
                  <a:gd name="connsiteX3" fmla="*/ 0 w 1100136"/>
                  <a:gd name="connsiteY3" fmla="*/ 774699 h 807243"/>
                  <a:gd name="connsiteX4" fmla="*/ 964405 w 1100136"/>
                  <a:gd name="connsiteY4" fmla="*/ 267494 h 807243"/>
                  <a:gd name="connsiteX5" fmla="*/ 381000 w 1100136"/>
                  <a:gd name="connsiteY5" fmla="*/ 98424 h 807243"/>
                  <a:gd name="connsiteX6" fmla="*/ 361949 w 1100136"/>
                  <a:gd name="connsiteY6" fmla="*/ 26987 h 807243"/>
                  <a:gd name="connsiteX0" fmla="*/ 361949 w 1100136"/>
                  <a:gd name="connsiteY0" fmla="*/ 26987 h 807243"/>
                  <a:gd name="connsiteX1" fmla="*/ 1057274 w 1100136"/>
                  <a:gd name="connsiteY1" fmla="*/ 260349 h 807243"/>
                  <a:gd name="connsiteX2" fmla="*/ 104775 w 1100136"/>
                  <a:gd name="connsiteY2" fmla="*/ 758030 h 807243"/>
                  <a:gd name="connsiteX3" fmla="*/ 0 w 1100136"/>
                  <a:gd name="connsiteY3" fmla="*/ 774699 h 807243"/>
                  <a:gd name="connsiteX4" fmla="*/ 964405 w 1100136"/>
                  <a:gd name="connsiteY4" fmla="*/ 267494 h 807243"/>
                  <a:gd name="connsiteX5" fmla="*/ 381000 w 1100136"/>
                  <a:gd name="connsiteY5" fmla="*/ 98424 h 807243"/>
                  <a:gd name="connsiteX6" fmla="*/ 361949 w 1100136"/>
                  <a:gd name="connsiteY6" fmla="*/ 26987 h 807243"/>
                  <a:gd name="connsiteX0" fmla="*/ 361949 w 1100136"/>
                  <a:gd name="connsiteY0" fmla="*/ 26987 h 806448"/>
                  <a:gd name="connsiteX1" fmla="*/ 1057274 w 1100136"/>
                  <a:gd name="connsiteY1" fmla="*/ 260349 h 806448"/>
                  <a:gd name="connsiteX2" fmla="*/ 104775 w 1100136"/>
                  <a:gd name="connsiteY2" fmla="*/ 758030 h 806448"/>
                  <a:gd name="connsiteX3" fmla="*/ 0 w 1100136"/>
                  <a:gd name="connsiteY3" fmla="*/ 743743 h 806448"/>
                  <a:gd name="connsiteX4" fmla="*/ 964405 w 1100136"/>
                  <a:gd name="connsiteY4" fmla="*/ 267494 h 806448"/>
                  <a:gd name="connsiteX5" fmla="*/ 381000 w 1100136"/>
                  <a:gd name="connsiteY5" fmla="*/ 98424 h 806448"/>
                  <a:gd name="connsiteX6" fmla="*/ 361949 w 1100136"/>
                  <a:gd name="connsiteY6" fmla="*/ 26987 h 806448"/>
                  <a:gd name="connsiteX0" fmla="*/ 361949 w 1100136"/>
                  <a:gd name="connsiteY0" fmla="*/ 26987 h 806448"/>
                  <a:gd name="connsiteX1" fmla="*/ 1057274 w 1100136"/>
                  <a:gd name="connsiteY1" fmla="*/ 260349 h 806448"/>
                  <a:gd name="connsiteX2" fmla="*/ 104775 w 1100136"/>
                  <a:gd name="connsiteY2" fmla="*/ 758030 h 806448"/>
                  <a:gd name="connsiteX3" fmla="*/ 0 w 1100136"/>
                  <a:gd name="connsiteY3" fmla="*/ 743743 h 806448"/>
                  <a:gd name="connsiteX4" fmla="*/ 964405 w 1100136"/>
                  <a:gd name="connsiteY4" fmla="*/ 267494 h 806448"/>
                  <a:gd name="connsiteX5" fmla="*/ 381000 w 1100136"/>
                  <a:gd name="connsiteY5" fmla="*/ 98424 h 806448"/>
                  <a:gd name="connsiteX6" fmla="*/ 361949 w 1100136"/>
                  <a:gd name="connsiteY6" fmla="*/ 26987 h 806448"/>
                  <a:gd name="connsiteX0" fmla="*/ 361949 w 1100136"/>
                  <a:gd name="connsiteY0" fmla="*/ 26987 h 806448"/>
                  <a:gd name="connsiteX1" fmla="*/ 1057274 w 1100136"/>
                  <a:gd name="connsiteY1" fmla="*/ 260349 h 806448"/>
                  <a:gd name="connsiteX2" fmla="*/ 104775 w 1100136"/>
                  <a:gd name="connsiteY2" fmla="*/ 758030 h 806448"/>
                  <a:gd name="connsiteX3" fmla="*/ 0 w 1100136"/>
                  <a:gd name="connsiteY3" fmla="*/ 743743 h 806448"/>
                  <a:gd name="connsiteX4" fmla="*/ 964405 w 1100136"/>
                  <a:gd name="connsiteY4" fmla="*/ 267494 h 806448"/>
                  <a:gd name="connsiteX5" fmla="*/ 381000 w 1100136"/>
                  <a:gd name="connsiteY5" fmla="*/ 98424 h 806448"/>
                  <a:gd name="connsiteX6" fmla="*/ 361949 w 1100136"/>
                  <a:gd name="connsiteY6" fmla="*/ 26987 h 806448"/>
                  <a:gd name="connsiteX0" fmla="*/ 361949 w 1057274"/>
                  <a:gd name="connsiteY0" fmla="*/ 26987 h 806448"/>
                  <a:gd name="connsiteX1" fmla="*/ 1057274 w 1057274"/>
                  <a:gd name="connsiteY1" fmla="*/ 260349 h 806448"/>
                  <a:gd name="connsiteX2" fmla="*/ 104775 w 1057274"/>
                  <a:gd name="connsiteY2" fmla="*/ 758030 h 806448"/>
                  <a:gd name="connsiteX3" fmla="*/ 0 w 1057274"/>
                  <a:gd name="connsiteY3" fmla="*/ 743743 h 806448"/>
                  <a:gd name="connsiteX4" fmla="*/ 964405 w 1057274"/>
                  <a:gd name="connsiteY4" fmla="*/ 267494 h 806448"/>
                  <a:gd name="connsiteX5" fmla="*/ 381000 w 1057274"/>
                  <a:gd name="connsiteY5" fmla="*/ 98424 h 806448"/>
                  <a:gd name="connsiteX6" fmla="*/ 361949 w 1057274"/>
                  <a:gd name="connsiteY6" fmla="*/ 26987 h 806448"/>
                  <a:gd name="connsiteX0" fmla="*/ 361949 w 1057274"/>
                  <a:gd name="connsiteY0" fmla="*/ 26987 h 806448"/>
                  <a:gd name="connsiteX1" fmla="*/ 1057274 w 1057274"/>
                  <a:gd name="connsiteY1" fmla="*/ 260349 h 806448"/>
                  <a:gd name="connsiteX2" fmla="*/ 104775 w 1057274"/>
                  <a:gd name="connsiteY2" fmla="*/ 758030 h 806448"/>
                  <a:gd name="connsiteX3" fmla="*/ 0 w 1057274"/>
                  <a:gd name="connsiteY3" fmla="*/ 743743 h 806448"/>
                  <a:gd name="connsiteX4" fmla="*/ 964405 w 1057274"/>
                  <a:gd name="connsiteY4" fmla="*/ 267494 h 806448"/>
                  <a:gd name="connsiteX5" fmla="*/ 381000 w 1057274"/>
                  <a:gd name="connsiteY5" fmla="*/ 98424 h 806448"/>
                  <a:gd name="connsiteX6" fmla="*/ 361949 w 1057274"/>
                  <a:gd name="connsiteY6" fmla="*/ 26987 h 806448"/>
                  <a:gd name="connsiteX0" fmla="*/ 361949 w 1057274"/>
                  <a:gd name="connsiteY0" fmla="*/ 26987 h 776287"/>
                  <a:gd name="connsiteX1" fmla="*/ 1057274 w 1057274"/>
                  <a:gd name="connsiteY1" fmla="*/ 260349 h 776287"/>
                  <a:gd name="connsiteX2" fmla="*/ 319088 w 1057274"/>
                  <a:gd name="connsiteY2" fmla="*/ 679449 h 776287"/>
                  <a:gd name="connsiteX3" fmla="*/ 0 w 1057274"/>
                  <a:gd name="connsiteY3" fmla="*/ 743743 h 776287"/>
                  <a:gd name="connsiteX4" fmla="*/ 964405 w 1057274"/>
                  <a:gd name="connsiteY4" fmla="*/ 267494 h 776287"/>
                  <a:gd name="connsiteX5" fmla="*/ 381000 w 1057274"/>
                  <a:gd name="connsiteY5" fmla="*/ 98424 h 776287"/>
                  <a:gd name="connsiteX6" fmla="*/ 361949 w 1057274"/>
                  <a:gd name="connsiteY6" fmla="*/ 26987 h 776287"/>
                  <a:gd name="connsiteX0" fmla="*/ 420589 w 1115914"/>
                  <a:gd name="connsiteY0" fmla="*/ 26987 h 727867"/>
                  <a:gd name="connsiteX1" fmla="*/ 1115914 w 1115914"/>
                  <a:gd name="connsiteY1" fmla="*/ 260349 h 727867"/>
                  <a:gd name="connsiteX2" fmla="*/ 377728 w 1115914"/>
                  <a:gd name="connsiteY2" fmla="*/ 679449 h 727867"/>
                  <a:gd name="connsiteX3" fmla="*/ 0 w 1115914"/>
                  <a:gd name="connsiteY3" fmla="*/ 633746 h 727867"/>
                  <a:gd name="connsiteX4" fmla="*/ 1023045 w 1115914"/>
                  <a:gd name="connsiteY4" fmla="*/ 267494 h 727867"/>
                  <a:gd name="connsiteX5" fmla="*/ 439640 w 1115914"/>
                  <a:gd name="connsiteY5" fmla="*/ 98424 h 727867"/>
                  <a:gd name="connsiteX6" fmla="*/ 420589 w 1115914"/>
                  <a:gd name="connsiteY6" fmla="*/ 26987 h 727867"/>
                  <a:gd name="connsiteX0" fmla="*/ 420589 w 1115914"/>
                  <a:gd name="connsiteY0" fmla="*/ 26987 h 705314"/>
                  <a:gd name="connsiteX1" fmla="*/ 1115914 w 1115914"/>
                  <a:gd name="connsiteY1" fmla="*/ 260349 h 705314"/>
                  <a:gd name="connsiteX2" fmla="*/ 176837 w 1115914"/>
                  <a:gd name="connsiteY2" fmla="*/ 656896 h 705314"/>
                  <a:gd name="connsiteX3" fmla="*/ 0 w 1115914"/>
                  <a:gd name="connsiteY3" fmla="*/ 633746 h 705314"/>
                  <a:gd name="connsiteX4" fmla="*/ 1023045 w 1115914"/>
                  <a:gd name="connsiteY4" fmla="*/ 267494 h 705314"/>
                  <a:gd name="connsiteX5" fmla="*/ 439640 w 1115914"/>
                  <a:gd name="connsiteY5" fmla="*/ 98424 h 705314"/>
                  <a:gd name="connsiteX6" fmla="*/ 420589 w 1115914"/>
                  <a:gd name="connsiteY6" fmla="*/ 26987 h 705314"/>
                  <a:gd name="connsiteX0" fmla="*/ 420589 w 1115914"/>
                  <a:gd name="connsiteY0" fmla="*/ 26987 h 674199"/>
                  <a:gd name="connsiteX1" fmla="*/ 1115914 w 1115914"/>
                  <a:gd name="connsiteY1" fmla="*/ 260349 h 674199"/>
                  <a:gd name="connsiteX2" fmla="*/ 202624 w 1115914"/>
                  <a:gd name="connsiteY2" fmla="*/ 625781 h 674199"/>
                  <a:gd name="connsiteX3" fmla="*/ 0 w 1115914"/>
                  <a:gd name="connsiteY3" fmla="*/ 633746 h 674199"/>
                  <a:gd name="connsiteX4" fmla="*/ 1023045 w 1115914"/>
                  <a:gd name="connsiteY4" fmla="*/ 267494 h 674199"/>
                  <a:gd name="connsiteX5" fmla="*/ 439640 w 1115914"/>
                  <a:gd name="connsiteY5" fmla="*/ 98424 h 674199"/>
                  <a:gd name="connsiteX6" fmla="*/ 420589 w 1115914"/>
                  <a:gd name="connsiteY6" fmla="*/ 26987 h 674199"/>
                  <a:gd name="connsiteX0" fmla="*/ 420589 w 1115914"/>
                  <a:gd name="connsiteY0" fmla="*/ 26987 h 666290"/>
                  <a:gd name="connsiteX1" fmla="*/ 1115914 w 1115914"/>
                  <a:gd name="connsiteY1" fmla="*/ 260349 h 666290"/>
                  <a:gd name="connsiteX2" fmla="*/ 202624 w 1115914"/>
                  <a:gd name="connsiteY2" fmla="*/ 625781 h 666290"/>
                  <a:gd name="connsiteX3" fmla="*/ 0 w 1115914"/>
                  <a:gd name="connsiteY3" fmla="*/ 633746 h 666290"/>
                  <a:gd name="connsiteX4" fmla="*/ 1023045 w 1115914"/>
                  <a:gd name="connsiteY4" fmla="*/ 267494 h 666290"/>
                  <a:gd name="connsiteX5" fmla="*/ 439640 w 1115914"/>
                  <a:gd name="connsiteY5" fmla="*/ 98424 h 666290"/>
                  <a:gd name="connsiteX6" fmla="*/ 420589 w 1115914"/>
                  <a:gd name="connsiteY6" fmla="*/ 26987 h 666290"/>
                  <a:gd name="connsiteX0" fmla="*/ 420589 w 1115914"/>
                  <a:gd name="connsiteY0" fmla="*/ 26987 h 666290"/>
                  <a:gd name="connsiteX1" fmla="*/ 1115914 w 1115914"/>
                  <a:gd name="connsiteY1" fmla="*/ 260349 h 666290"/>
                  <a:gd name="connsiteX2" fmla="*/ 202624 w 1115914"/>
                  <a:gd name="connsiteY2" fmla="*/ 625781 h 666290"/>
                  <a:gd name="connsiteX3" fmla="*/ 0 w 1115914"/>
                  <a:gd name="connsiteY3" fmla="*/ 633746 h 666290"/>
                  <a:gd name="connsiteX4" fmla="*/ 1023045 w 1115914"/>
                  <a:gd name="connsiteY4" fmla="*/ 267494 h 666290"/>
                  <a:gd name="connsiteX5" fmla="*/ 439640 w 1115914"/>
                  <a:gd name="connsiteY5" fmla="*/ 98424 h 666290"/>
                  <a:gd name="connsiteX6" fmla="*/ 420589 w 1115914"/>
                  <a:gd name="connsiteY6" fmla="*/ 26987 h 666290"/>
                  <a:gd name="connsiteX0" fmla="*/ 420589 w 1115914"/>
                  <a:gd name="connsiteY0" fmla="*/ 26987 h 666290"/>
                  <a:gd name="connsiteX1" fmla="*/ 1115914 w 1115914"/>
                  <a:gd name="connsiteY1" fmla="*/ 260349 h 666290"/>
                  <a:gd name="connsiteX2" fmla="*/ 202624 w 1115914"/>
                  <a:gd name="connsiteY2" fmla="*/ 625781 h 666290"/>
                  <a:gd name="connsiteX3" fmla="*/ 0 w 1115914"/>
                  <a:gd name="connsiteY3" fmla="*/ 633746 h 666290"/>
                  <a:gd name="connsiteX4" fmla="*/ 1023045 w 1115914"/>
                  <a:gd name="connsiteY4" fmla="*/ 267494 h 666290"/>
                  <a:gd name="connsiteX5" fmla="*/ 439640 w 1115914"/>
                  <a:gd name="connsiteY5" fmla="*/ 98424 h 666290"/>
                  <a:gd name="connsiteX6" fmla="*/ 420589 w 1115914"/>
                  <a:gd name="connsiteY6" fmla="*/ 26987 h 666290"/>
                  <a:gd name="connsiteX0" fmla="*/ 420589 w 1115914"/>
                  <a:gd name="connsiteY0" fmla="*/ 26987 h 666290"/>
                  <a:gd name="connsiteX1" fmla="*/ 1115914 w 1115914"/>
                  <a:gd name="connsiteY1" fmla="*/ 260349 h 666290"/>
                  <a:gd name="connsiteX2" fmla="*/ 202624 w 1115914"/>
                  <a:gd name="connsiteY2" fmla="*/ 625781 h 666290"/>
                  <a:gd name="connsiteX3" fmla="*/ 0 w 1115914"/>
                  <a:gd name="connsiteY3" fmla="*/ 633746 h 666290"/>
                  <a:gd name="connsiteX4" fmla="*/ 1023045 w 1115914"/>
                  <a:gd name="connsiteY4" fmla="*/ 267494 h 666290"/>
                  <a:gd name="connsiteX5" fmla="*/ 439640 w 1115914"/>
                  <a:gd name="connsiteY5" fmla="*/ 98424 h 666290"/>
                  <a:gd name="connsiteX6" fmla="*/ 420589 w 1115914"/>
                  <a:gd name="connsiteY6" fmla="*/ 26987 h 666290"/>
                  <a:gd name="connsiteX0" fmla="*/ 420589 w 1115914"/>
                  <a:gd name="connsiteY0" fmla="*/ 26987 h 684591"/>
                  <a:gd name="connsiteX1" fmla="*/ 1115914 w 1115914"/>
                  <a:gd name="connsiteY1" fmla="*/ 260349 h 684591"/>
                  <a:gd name="connsiteX2" fmla="*/ 202624 w 1115914"/>
                  <a:gd name="connsiteY2" fmla="*/ 625781 h 684591"/>
                  <a:gd name="connsiteX3" fmla="*/ 0 w 1115914"/>
                  <a:gd name="connsiteY3" fmla="*/ 633746 h 684591"/>
                  <a:gd name="connsiteX4" fmla="*/ 1023045 w 1115914"/>
                  <a:gd name="connsiteY4" fmla="*/ 267494 h 684591"/>
                  <a:gd name="connsiteX5" fmla="*/ 439640 w 1115914"/>
                  <a:gd name="connsiteY5" fmla="*/ 98424 h 684591"/>
                  <a:gd name="connsiteX6" fmla="*/ 420589 w 1115914"/>
                  <a:gd name="connsiteY6" fmla="*/ 26987 h 684591"/>
                  <a:gd name="connsiteX0" fmla="*/ 420589 w 1119932"/>
                  <a:gd name="connsiteY0" fmla="*/ 26987 h 684591"/>
                  <a:gd name="connsiteX1" fmla="*/ 1115914 w 1119932"/>
                  <a:gd name="connsiteY1" fmla="*/ 260349 h 684591"/>
                  <a:gd name="connsiteX2" fmla="*/ 202624 w 1119932"/>
                  <a:gd name="connsiteY2" fmla="*/ 625781 h 684591"/>
                  <a:gd name="connsiteX3" fmla="*/ 0 w 1119932"/>
                  <a:gd name="connsiteY3" fmla="*/ 633746 h 684591"/>
                  <a:gd name="connsiteX4" fmla="*/ 1023045 w 1119932"/>
                  <a:gd name="connsiteY4" fmla="*/ 267494 h 684591"/>
                  <a:gd name="connsiteX5" fmla="*/ 439640 w 1119932"/>
                  <a:gd name="connsiteY5" fmla="*/ 98424 h 684591"/>
                  <a:gd name="connsiteX6" fmla="*/ 420589 w 1119932"/>
                  <a:gd name="connsiteY6" fmla="*/ 26987 h 684591"/>
                  <a:gd name="connsiteX0" fmla="*/ 420589 w 1119932"/>
                  <a:gd name="connsiteY0" fmla="*/ 26987 h 684591"/>
                  <a:gd name="connsiteX1" fmla="*/ 1115914 w 1119932"/>
                  <a:gd name="connsiteY1" fmla="*/ 260349 h 684591"/>
                  <a:gd name="connsiteX2" fmla="*/ 202624 w 1119932"/>
                  <a:gd name="connsiteY2" fmla="*/ 625781 h 684591"/>
                  <a:gd name="connsiteX3" fmla="*/ 0 w 1119932"/>
                  <a:gd name="connsiteY3" fmla="*/ 633746 h 684591"/>
                  <a:gd name="connsiteX4" fmla="*/ 1023045 w 1119932"/>
                  <a:gd name="connsiteY4" fmla="*/ 267494 h 684591"/>
                  <a:gd name="connsiteX5" fmla="*/ 439640 w 1119932"/>
                  <a:gd name="connsiteY5" fmla="*/ 98424 h 684591"/>
                  <a:gd name="connsiteX6" fmla="*/ 420589 w 1119932"/>
                  <a:gd name="connsiteY6" fmla="*/ 26987 h 684591"/>
                  <a:gd name="connsiteX0" fmla="*/ 420589 w 1115914"/>
                  <a:gd name="connsiteY0" fmla="*/ 26987 h 684591"/>
                  <a:gd name="connsiteX1" fmla="*/ 1115914 w 1115914"/>
                  <a:gd name="connsiteY1" fmla="*/ 260349 h 684591"/>
                  <a:gd name="connsiteX2" fmla="*/ 202624 w 1115914"/>
                  <a:gd name="connsiteY2" fmla="*/ 625781 h 684591"/>
                  <a:gd name="connsiteX3" fmla="*/ 0 w 1115914"/>
                  <a:gd name="connsiteY3" fmla="*/ 633746 h 684591"/>
                  <a:gd name="connsiteX4" fmla="*/ 1023045 w 1115914"/>
                  <a:gd name="connsiteY4" fmla="*/ 267494 h 684591"/>
                  <a:gd name="connsiteX5" fmla="*/ 439640 w 1115914"/>
                  <a:gd name="connsiteY5" fmla="*/ 98424 h 684591"/>
                  <a:gd name="connsiteX6" fmla="*/ 420589 w 1115914"/>
                  <a:gd name="connsiteY6" fmla="*/ 26987 h 684591"/>
                  <a:gd name="connsiteX0" fmla="*/ 420589 w 1157463"/>
                  <a:gd name="connsiteY0" fmla="*/ 26987 h 684591"/>
                  <a:gd name="connsiteX1" fmla="*/ 1115914 w 1157463"/>
                  <a:gd name="connsiteY1" fmla="*/ 260349 h 684591"/>
                  <a:gd name="connsiteX2" fmla="*/ 202624 w 1157463"/>
                  <a:gd name="connsiteY2" fmla="*/ 625781 h 684591"/>
                  <a:gd name="connsiteX3" fmla="*/ 0 w 1157463"/>
                  <a:gd name="connsiteY3" fmla="*/ 633746 h 684591"/>
                  <a:gd name="connsiteX4" fmla="*/ 1023045 w 1157463"/>
                  <a:gd name="connsiteY4" fmla="*/ 267494 h 684591"/>
                  <a:gd name="connsiteX5" fmla="*/ 439640 w 1157463"/>
                  <a:gd name="connsiteY5" fmla="*/ 98424 h 684591"/>
                  <a:gd name="connsiteX6" fmla="*/ 420589 w 1157463"/>
                  <a:gd name="connsiteY6" fmla="*/ 26987 h 684591"/>
                  <a:gd name="connsiteX0" fmla="*/ 420589 w 1157463"/>
                  <a:gd name="connsiteY0" fmla="*/ 26987 h 684591"/>
                  <a:gd name="connsiteX1" fmla="*/ 1115914 w 1157463"/>
                  <a:gd name="connsiteY1" fmla="*/ 260349 h 684591"/>
                  <a:gd name="connsiteX2" fmla="*/ 202624 w 1157463"/>
                  <a:gd name="connsiteY2" fmla="*/ 625781 h 684591"/>
                  <a:gd name="connsiteX3" fmla="*/ 0 w 1157463"/>
                  <a:gd name="connsiteY3" fmla="*/ 633746 h 684591"/>
                  <a:gd name="connsiteX4" fmla="*/ 1023045 w 1157463"/>
                  <a:gd name="connsiteY4" fmla="*/ 267494 h 684591"/>
                  <a:gd name="connsiteX5" fmla="*/ 439640 w 1157463"/>
                  <a:gd name="connsiteY5" fmla="*/ 98424 h 684591"/>
                  <a:gd name="connsiteX6" fmla="*/ 420589 w 1157463"/>
                  <a:gd name="connsiteY6" fmla="*/ 26987 h 684591"/>
                  <a:gd name="connsiteX0" fmla="*/ 420589 w 1157463"/>
                  <a:gd name="connsiteY0" fmla="*/ 26987 h 684591"/>
                  <a:gd name="connsiteX1" fmla="*/ 1115914 w 1157463"/>
                  <a:gd name="connsiteY1" fmla="*/ 260349 h 684591"/>
                  <a:gd name="connsiteX2" fmla="*/ 202624 w 1157463"/>
                  <a:gd name="connsiteY2" fmla="*/ 625781 h 684591"/>
                  <a:gd name="connsiteX3" fmla="*/ 0 w 1157463"/>
                  <a:gd name="connsiteY3" fmla="*/ 633746 h 684591"/>
                  <a:gd name="connsiteX4" fmla="*/ 1023045 w 1157463"/>
                  <a:gd name="connsiteY4" fmla="*/ 267494 h 684591"/>
                  <a:gd name="connsiteX5" fmla="*/ 439640 w 1157463"/>
                  <a:gd name="connsiteY5" fmla="*/ 98424 h 684591"/>
                  <a:gd name="connsiteX6" fmla="*/ 420589 w 1157463"/>
                  <a:gd name="connsiteY6" fmla="*/ 26987 h 684591"/>
                  <a:gd name="connsiteX0" fmla="*/ 420589 w 1157463"/>
                  <a:gd name="connsiteY0" fmla="*/ 26987 h 684591"/>
                  <a:gd name="connsiteX1" fmla="*/ 1115914 w 1157463"/>
                  <a:gd name="connsiteY1" fmla="*/ 260349 h 684591"/>
                  <a:gd name="connsiteX2" fmla="*/ 202624 w 1157463"/>
                  <a:gd name="connsiteY2" fmla="*/ 625781 h 684591"/>
                  <a:gd name="connsiteX3" fmla="*/ 0 w 1157463"/>
                  <a:gd name="connsiteY3" fmla="*/ 633746 h 684591"/>
                  <a:gd name="connsiteX4" fmla="*/ 1023045 w 1157463"/>
                  <a:gd name="connsiteY4" fmla="*/ 267494 h 684591"/>
                  <a:gd name="connsiteX5" fmla="*/ 439640 w 1157463"/>
                  <a:gd name="connsiteY5" fmla="*/ 98424 h 684591"/>
                  <a:gd name="connsiteX6" fmla="*/ 420589 w 1157463"/>
                  <a:gd name="connsiteY6" fmla="*/ 26987 h 684591"/>
                  <a:gd name="connsiteX0" fmla="*/ 420589 w 1157463"/>
                  <a:gd name="connsiteY0" fmla="*/ 26987 h 684591"/>
                  <a:gd name="connsiteX1" fmla="*/ 1115914 w 1157463"/>
                  <a:gd name="connsiteY1" fmla="*/ 260349 h 684591"/>
                  <a:gd name="connsiteX2" fmla="*/ 202624 w 1157463"/>
                  <a:gd name="connsiteY2" fmla="*/ 625781 h 684591"/>
                  <a:gd name="connsiteX3" fmla="*/ 0 w 1157463"/>
                  <a:gd name="connsiteY3" fmla="*/ 633746 h 684591"/>
                  <a:gd name="connsiteX4" fmla="*/ 1023045 w 1157463"/>
                  <a:gd name="connsiteY4" fmla="*/ 267494 h 684591"/>
                  <a:gd name="connsiteX5" fmla="*/ 439640 w 1157463"/>
                  <a:gd name="connsiteY5" fmla="*/ 98424 h 684591"/>
                  <a:gd name="connsiteX6" fmla="*/ 420589 w 1157463"/>
                  <a:gd name="connsiteY6" fmla="*/ 26987 h 684591"/>
                  <a:gd name="connsiteX0" fmla="*/ 420589 w 1157463"/>
                  <a:gd name="connsiteY0" fmla="*/ 26987 h 684591"/>
                  <a:gd name="connsiteX1" fmla="*/ 1115914 w 1157463"/>
                  <a:gd name="connsiteY1" fmla="*/ 260349 h 684591"/>
                  <a:gd name="connsiteX2" fmla="*/ 202624 w 1157463"/>
                  <a:gd name="connsiteY2" fmla="*/ 625781 h 684591"/>
                  <a:gd name="connsiteX3" fmla="*/ 0 w 1157463"/>
                  <a:gd name="connsiteY3" fmla="*/ 633746 h 684591"/>
                  <a:gd name="connsiteX4" fmla="*/ 1023045 w 1157463"/>
                  <a:gd name="connsiteY4" fmla="*/ 267494 h 684591"/>
                  <a:gd name="connsiteX5" fmla="*/ 439640 w 1157463"/>
                  <a:gd name="connsiteY5" fmla="*/ 98424 h 684591"/>
                  <a:gd name="connsiteX6" fmla="*/ 420589 w 1157463"/>
                  <a:gd name="connsiteY6" fmla="*/ 26987 h 684591"/>
                  <a:gd name="connsiteX0" fmla="*/ 420589 w 1157463"/>
                  <a:gd name="connsiteY0" fmla="*/ 26987 h 684591"/>
                  <a:gd name="connsiteX1" fmla="*/ 1115914 w 1157463"/>
                  <a:gd name="connsiteY1" fmla="*/ 260349 h 684591"/>
                  <a:gd name="connsiteX2" fmla="*/ 203290 w 1157463"/>
                  <a:gd name="connsiteY2" fmla="*/ 632881 h 684591"/>
                  <a:gd name="connsiteX3" fmla="*/ 0 w 1157463"/>
                  <a:gd name="connsiteY3" fmla="*/ 633746 h 684591"/>
                  <a:gd name="connsiteX4" fmla="*/ 1023045 w 1157463"/>
                  <a:gd name="connsiteY4" fmla="*/ 267494 h 684591"/>
                  <a:gd name="connsiteX5" fmla="*/ 439640 w 1157463"/>
                  <a:gd name="connsiteY5" fmla="*/ 98424 h 684591"/>
                  <a:gd name="connsiteX6" fmla="*/ 420589 w 1157463"/>
                  <a:gd name="connsiteY6" fmla="*/ 26987 h 684591"/>
                  <a:gd name="connsiteX0" fmla="*/ 420589 w 1199701"/>
                  <a:gd name="connsiteY0" fmla="*/ 26987 h 684591"/>
                  <a:gd name="connsiteX1" fmla="*/ 1115914 w 1199701"/>
                  <a:gd name="connsiteY1" fmla="*/ 260349 h 684591"/>
                  <a:gd name="connsiteX2" fmla="*/ 923310 w 1199701"/>
                  <a:gd name="connsiteY2" fmla="*/ 433151 h 684591"/>
                  <a:gd name="connsiteX3" fmla="*/ 203290 w 1199701"/>
                  <a:gd name="connsiteY3" fmla="*/ 632881 h 684591"/>
                  <a:gd name="connsiteX4" fmla="*/ 0 w 1199701"/>
                  <a:gd name="connsiteY4" fmla="*/ 633746 h 684591"/>
                  <a:gd name="connsiteX5" fmla="*/ 1023045 w 1199701"/>
                  <a:gd name="connsiteY5" fmla="*/ 267494 h 684591"/>
                  <a:gd name="connsiteX6" fmla="*/ 439640 w 1199701"/>
                  <a:gd name="connsiteY6" fmla="*/ 98424 h 684591"/>
                  <a:gd name="connsiteX7" fmla="*/ 420589 w 1199701"/>
                  <a:gd name="connsiteY7" fmla="*/ 26987 h 684591"/>
                  <a:gd name="connsiteX0" fmla="*/ 420589 w 1199701"/>
                  <a:gd name="connsiteY0" fmla="*/ 26987 h 684591"/>
                  <a:gd name="connsiteX1" fmla="*/ 1115914 w 1199701"/>
                  <a:gd name="connsiteY1" fmla="*/ 260349 h 684591"/>
                  <a:gd name="connsiteX2" fmla="*/ 923240 w 1199701"/>
                  <a:gd name="connsiteY2" fmla="*/ 406897 h 684591"/>
                  <a:gd name="connsiteX3" fmla="*/ 203290 w 1199701"/>
                  <a:gd name="connsiteY3" fmla="*/ 632881 h 684591"/>
                  <a:gd name="connsiteX4" fmla="*/ 0 w 1199701"/>
                  <a:gd name="connsiteY4" fmla="*/ 633746 h 684591"/>
                  <a:gd name="connsiteX5" fmla="*/ 1023045 w 1199701"/>
                  <a:gd name="connsiteY5" fmla="*/ 267494 h 684591"/>
                  <a:gd name="connsiteX6" fmla="*/ 439640 w 1199701"/>
                  <a:gd name="connsiteY6" fmla="*/ 98424 h 684591"/>
                  <a:gd name="connsiteX7" fmla="*/ 420589 w 1199701"/>
                  <a:gd name="connsiteY7" fmla="*/ 26987 h 684591"/>
                  <a:gd name="connsiteX0" fmla="*/ 420589 w 1199701"/>
                  <a:gd name="connsiteY0" fmla="*/ 26987 h 684591"/>
                  <a:gd name="connsiteX1" fmla="*/ 1115914 w 1199701"/>
                  <a:gd name="connsiteY1" fmla="*/ 260349 h 684591"/>
                  <a:gd name="connsiteX2" fmla="*/ 923240 w 1199701"/>
                  <a:gd name="connsiteY2" fmla="*/ 406897 h 684591"/>
                  <a:gd name="connsiteX3" fmla="*/ 203290 w 1199701"/>
                  <a:gd name="connsiteY3" fmla="*/ 632881 h 684591"/>
                  <a:gd name="connsiteX4" fmla="*/ 0 w 1199701"/>
                  <a:gd name="connsiteY4" fmla="*/ 633746 h 684591"/>
                  <a:gd name="connsiteX5" fmla="*/ 1023045 w 1199701"/>
                  <a:gd name="connsiteY5" fmla="*/ 267494 h 684591"/>
                  <a:gd name="connsiteX6" fmla="*/ 439640 w 1199701"/>
                  <a:gd name="connsiteY6" fmla="*/ 98424 h 684591"/>
                  <a:gd name="connsiteX7" fmla="*/ 420589 w 1199701"/>
                  <a:gd name="connsiteY7" fmla="*/ 26987 h 684591"/>
                  <a:gd name="connsiteX0" fmla="*/ 420589 w 1115914"/>
                  <a:gd name="connsiteY0" fmla="*/ 26987 h 684591"/>
                  <a:gd name="connsiteX1" fmla="*/ 1115914 w 1115914"/>
                  <a:gd name="connsiteY1" fmla="*/ 260349 h 684591"/>
                  <a:gd name="connsiteX2" fmla="*/ 923240 w 1115914"/>
                  <a:gd name="connsiteY2" fmla="*/ 406897 h 684591"/>
                  <a:gd name="connsiteX3" fmla="*/ 203290 w 1115914"/>
                  <a:gd name="connsiteY3" fmla="*/ 632881 h 684591"/>
                  <a:gd name="connsiteX4" fmla="*/ 0 w 1115914"/>
                  <a:gd name="connsiteY4" fmla="*/ 633746 h 684591"/>
                  <a:gd name="connsiteX5" fmla="*/ 1023045 w 1115914"/>
                  <a:gd name="connsiteY5" fmla="*/ 267494 h 684591"/>
                  <a:gd name="connsiteX6" fmla="*/ 439640 w 1115914"/>
                  <a:gd name="connsiteY6" fmla="*/ 98424 h 684591"/>
                  <a:gd name="connsiteX7" fmla="*/ 420589 w 1115914"/>
                  <a:gd name="connsiteY7" fmla="*/ 26987 h 684591"/>
                  <a:gd name="connsiteX0" fmla="*/ 420589 w 1122227"/>
                  <a:gd name="connsiteY0" fmla="*/ 26987 h 684591"/>
                  <a:gd name="connsiteX1" fmla="*/ 1115914 w 1122227"/>
                  <a:gd name="connsiteY1" fmla="*/ 260349 h 684591"/>
                  <a:gd name="connsiteX2" fmla="*/ 923240 w 1122227"/>
                  <a:gd name="connsiteY2" fmla="*/ 406897 h 684591"/>
                  <a:gd name="connsiteX3" fmla="*/ 203290 w 1122227"/>
                  <a:gd name="connsiteY3" fmla="*/ 632881 h 684591"/>
                  <a:gd name="connsiteX4" fmla="*/ 0 w 1122227"/>
                  <a:gd name="connsiteY4" fmla="*/ 633746 h 684591"/>
                  <a:gd name="connsiteX5" fmla="*/ 1023045 w 1122227"/>
                  <a:gd name="connsiteY5" fmla="*/ 267494 h 684591"/>
                  <a:gd name="connsiteX6" fmla="*/ 439640 w 1122227"/>
                  <a:gd name="connsiteY6" fmla="*/ 98424 h 684591"/>
                  <a:gd name="connsiteX7" fmla="*/ 420589 w 1122227"/>
                  <a:gd name="connsiteY7" fmla="*/ 26987 h 684591"/>
                  <a:gd name="connsiteX0" fmla="*/ 420589 w 1122227"/>
                  <a:gd name="connsiteY0" fmla="*/ 26987 h 684591"/>
                  <a:gd name="connsiteX1" fmla="*/ 1115914 w 1122227"/>
                  <a:gd name="connsiteY1" fmla="*/ 260349 h 684591"/>
                  <a:gd name="connsiteX2" fmla="*/ 923240 w 1122227"/>
                  <a:gd name="connsiteY2" fmla="*/ 406897 h 684591"/>
                  <a:gd name="connsiteX3" fmla="*/ 203290 w 1122227"/>
                  <a:gd name="connsiteY3" fmla="*/ 632881 h 684591"/>
                  <a:gd name="connsiteX4" fmla="*/ 0 w 1122227"/>
                  <a:gd name="connsiteY4" fmla="*/ 633746 h 684591"/>
                  <a:gd name="connsiteX5" fmla="*/ 1023045 w 1122227"/>
                  <a:gd name="connsiteY5" fmla="*/ 267494 h 684591"/>
                  <a:gd name="connsiteX6" fmla="*/ 439640 w 1122227"/>
                  <a:gd name="connsiteY6" fmla="*/ 98424 h 684591"/>
                  <a:gd name="connsiteX7" fmla="*/ 420589 w 1122227"/>
                  <a:gd name="connsiteY7" fmla="*/ 26987 h 684591"/>
                  <a:gd name="connsiteX0" fmla="*/ 420589 w 1122227"/>
                  <a:gd name="connsiteY0" fmla="*/ 26987 h 684591"/>
                  <a:gd name="connsiteX1" fmla="*/ 1115914 w 1122227"/>
                  <a:gd name="connsiteY1" fmla="*/ 260349 h 684591"/>
                  <a:gd name="connsiteX2" fmla="*/ 923240 w 1122227"/>
                  <a:gd name="connsiteY2" fmla="*/ 406897 h 684591"/>
                  <a:gd name="connsiteX3" fmla="*/ 203290 w 1122227"/>
                  <a:gd name="connsiteY3" fmla="*/ 632881 h 684591"/>
                  <a:gd name="connsiteX4" fmla="*/ 0 w 1122227"/>
                  <a:gd name="connsiteY4" fmla="*/ 633746 h 684591"/>
                  <a:gd name="connsiteX5" fmla="*/ 1023045 w 1122227"/>
                  <a:gd name="connsiteY5" fmla="*/ 267494 h 684591"/>
                  <a:gd name="connsiteX6" fmla="*/ 439640 w 1122227"/>
                  <a:gd name="connsiteY6" fmla="*/ 98424 h 684591"/>
                  <a:gd name="connsiteX7" fmla="*/ 420589 w 1122227"/>
                  <a:gd name="connsiteY7" fmla="*/ 26987 h 684591"/>
                  <a:gd name="connsiteX0" fmla="*/ 417549 w 1119187"/>
                  <a:gd name="connsiteY0" fmla="*/ 26987 h 691470"/>
                  <a:gd name="connsiteX1" fmla="*/ 1112874 w 1119187"/>
                  <a:gd name="connsiteY1" fmla="*/ 260349 h 691470"/>
                  <a:gd name="connsiteX2" fmla="*/ 920200 w 1119187"/>
                  <a:gd name="connsiteY2" fmla="*/ 406897 h 691470"/>
                  <a:gd name="connsiteX3" fmla="*/ 200250 w 1119187"/>
                  <a:gd name="connsiteY3" fmla="*/ 632881 h 691470"/>
                  <a:gd name="connsiteX4" fmla="*/ 0 w 1119187"/>
                  <a:gd name="connsiteY4" fmla="*/ 640625 h 691470"/>
                  <a:gd name="connsiteX5" fmla="*/ 1020005 w 1119187"/>
                  <a:gd name="connsiteY5" fmla="*/ 267494 h 691470"/>
                  <a:gd name="connsiteX6" fmla="*/ 436600 w 1119187"/>
                  <a:gd name="connsiteY6" fmla="*/ 98424 h 691470"/>
                  <a:gd name="connsiteX7" fmla="*/ 417549 w 1119187"/>
                  <a:gd name="connsiteY7" fmla="*/ 26987 h 691470"/>
                  <a:gd name="connsiteX0" fmla="*/ 437062 w 1138700"/>
                  <a:gd name="connsiteY0" fmla="*/ 26987 h 678448"/>
                  <a:gd name="connsiteX1" fmla="*/ 1132387 w 1138700"/>
                  <a:gd name="connsiteY1" fmla="*/ 260349 h 678448"/>
                  <a:gd name="connsiteX2" fmla="*/ 939713 w 1138700"/>
                  <a:gd name="connsiteY2" fmla="*/ 406897 h 678448"/>
                  <a:gd name="connsiteX3" fmla="*/ 219763 w 1138700"/>
                  <a:gd name="connsiteY3" fmla="*/ 632881 h 678448"/>
                  <a:gd name="connsiteX4" fmla="*/ 19513 w 1138700"/>
                  <a:gd name="connsiteY4" fmla="*/ 640625 h 678448"/>
                  <a:gd name="connsiteX5" fmla="*/ 1039518 w 1138700"/>
                  <a:gd name="connsiteY5" fmla="*/ 267494 h 678448"/>
                  <a:gd name="connsiteX6" fmla="*/ 456113 w 1138700"/>
                  <a:gd name="connsiteY6" fmla="*/ 98424 h 678448"/>
                  <a:gd name="connsiteX7" fmla="*/ 437062 w 1138700"/>
                  <a:gd name="connsiteY7" fmla="*/ 26987 h 678448"/>
                  <a:gd name="connsiteX0" fmla="*/ 437062 w 1116903"/>
                  <a:gd name="connsiteY0" fmla="*/ 26531 h 677992"/>
                  <a:gd name="connsiteX1" fmla="*/ 1110590 w 1116903"/>
                  <a:gd name="connsiteY1" fmla="*/ 257155 h 677992"/>
                  <a:gd name="connsiteX2" fmla="*/ 939713 w 1116903"/>
                  <a:gd name="connsiteY2" fmla="*/ 406441 h 677992"/>
                  <a:gd name="connsiteX3" fmla="*/ 219763 w 1116903"/>
                  <a:gd name="connsiteY3" fmla="*/ 632425 h 677992"/>
                  <a:gd name="connsiteX4" fmla="*/ 19513 w 1116903"/>
                  <a:gd name="connsiteY4" fmla="*/ 640169 h 677992"/>
                  <a:gd name="connsiteX5" fmla="*/ 1039518 w 1116903"/>
                  <a:gd name="connsiteY5" fmla="*/ 267038 h 677992"/>
                  <a:gd name="connsiteX6" fmla="*/ 456113 w 1116903"/>
                  <a:gd name="connsiteY6" fmla="*/ 97968 h 677992"/>
                  <a:gd name="connsiteX7" fmla="*/ 437062 w 1116903"/>
                  <a:gd name="connsiteY7" fmla="*/ 26531 h 677992"/>
                  <a:gd name="connsiteX0" fmla="*/ 437062 w 1110590"/>
                  <a:gd name="connsiteY0" fmla="*/ 26531 h 677992"/>
                  <a:gd name="connsiteX1" fmla="*/ 1110590 w 1110590"/>
                  <a:gd name="connsiteY1" fmla="*/ 257155 h 677992"/>
                  <a:gd name="connsiteX2" fmla="*/ 939713 w 1110590"/>
                  <a:gd name="connsiteY2" fmla="*/ 406441 h 677992"/>
                  <a:gd name="connsiteX3" fmla="*/ 219763 w 1110590"/>
                  <a:gd name="connsiteY3" fmla="*/ 632425 h 677992"/>
                  <a:gd name="connsiteX4" fmla="*/ 19513 w 1110590"/>
                  <a:gd name="connsiteY4" fmla="*/ 640169 h 677992"/>
                  <a:gd name="connsiteX5" fmla="*/ 1039518 w 1110590"/>
                  <a:gd name="connsiteY5" fmla="*/ 267038 h 677992"/>
                  <a:gd name="connsiteX6" fmla="*/ 456113 w 1110590"/>
                  <a:gd name="connsiteY6" fmla="*/ 97968 h 677992"/>
                  <a:gd name="connsiteX7" fmla="*/ 437062 w 1110590"/>
                  <a:gd name="connsiteY7" fmla="*/ 26531 h 677992"/>
                  <a:gd name="connsiteX0" fmla="*/ 437062 w 1117277"/>
                  <a:gd name="connsiteY0" fmla="*/ 26531 h 677992"/>
                  <a:gd name="connsiteX1" fmla="*/ 1110590 w 1117277"/>
                  <a:gd name="connsiteY1" fmla="*/ 257155 h 677992"/>
                  <a:gd name="connsiteX2" fmla="*/ 939713 w 1117277"/>
                  <a:gd name="connsiteY2" fmla="*/ 406441 h 677992"/>
                  <a:gd name="connsiteX3" fmla="*/ 219763 w 1117277"/>
                  <a:gd name="connsiteY3" fmla="*/ 632425 h 677992"/>
                  <a:gd name="connsiteX4" fmla="*/ 19513 w 1117277"/>
                  <a:gd name="connsiteY4" fmla="*/ 640169 h 677992"/>
                  <a:gd name="connsiteX5" fmla="*/ 1039518 w 1117277"/>
                  <a:gd name="connsiteY5" fmla="*/ 267038 h 677992"/>
                  <a:gd name="connsiteX6" fmla="*/ 456113 w 1117277"/>
                  <a:gd name="connsiteY6" fmla="*/ 97968 h 677992"/>
                  <a:gd name="connsiteX7" fmla="*/ 437062 w 1117277"/>
                  <a:gd name="connsiteY7" fmla="*/ 26531 h 677992"/>
                  <a:gd name="connsiteX0" fmla="*/ 437062 w 1117277"/>
                  <a:gd name="connsiteY0" fmla="*/ 26531 h 677992"/>
                  <a:gd name="connsiteX1" fmla="*/ 1110590 w 1117277"/>
                  <a:gd name="connsiteY1" fmla="*/ 257155 h 677992"/>
                  <a:gd name="connsiteX2" fmla="*/ 939713 w 1117277"/>
                  <a:gd name="connsiteY2" fmla="*/ 406441 h 677992"/>
                  <a:gd name="connsiteX3" fmla="*/ 219763 w 1117277"/>
                  <a:gd name="connsiteY3" fmla="*/ 632425 h 677992"/>
                  <a:gd name="connsiteX4" fmla="*/ 19513 w 1117277"/>
                  <a:gd name="connsiteY4" fmla="*/ 640169 h 677992"/>
                  <a:gd name="connsiteX5" fmla="*/ 1039518 w 1117277"/>
                  <a:gd name="connsiteY5" fmla="*/ 267038 h 677992"/>
                  <a:gd name="connsiteX6" fmla="*/ 456113 w 1117277"/>
                  <a:gd name="connsiteY6" fmla="*/ 97968 h 677992"/>
                  <a:gd name="connsiteX7" fmla="*/ 437062 w 1117277"/>
                  <a:gd name="connsiteY7" fmla="*/ 26531 h 677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7277" h="677992">
                    <a:moveTo>
                      <a:pt x="437062" y="26531"/>
                    </a:moveTo>
                    <a:cubicBezTo>
                      <a:pt x="546141" y="53062"/>
                      <a:pt x="1033440" y="42951"/>
                      <a:pt x="1110590" y="257155"/>
                    </a:cubicBezTo>
                    <a:cubicBezTo>
                      <a:pt x="1117277" y="293850"/>
                      <a:pt x="1088184" y="343896"/>
                      <a:pt x="939713" y="406441"/>
                    </a:cubicBezTo>
                    <a:cubicBezTo>
                      <a:pt x="791242" y="468986"/>
                      <a:pt x="395818" y="580212"/>
                      <a:pt x="219763" y="632425"/>
                    </a:cubicBezTo>
                    <a:cubicBezTo>
                      <a:pt x="111413" y="659727"/>
                      <a:pt x="0" y="677992"/>
                      <a:pt x="19513" y="640169"/>
                    </a:cubicBezTo>
                    <a:cubicBezTo>
                      <a:pt x="86419" y="586189"/>
                      <a:pt x="1007687" y="364325"/>
                      <a:pt x="1039518" y="267038"/>
                    </a:cubicBezTo>
                    <a:cubicBezTo>
                      <a:pt x="998141" y="128847"/>
                      <a:pt x="556522" y="138052"/>
                      <a:pt x="456113" y="97968"/>
                    </a:cubicBezTo>
                    <a:cubicBezTo>
                      <a:pt x="355704" y="57884"/>
                      <a:pt x="327983" y="0"/>
                      <a:pt x="437062" y="26531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 sz="10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7" name="Freeform 8"/>
              <p:cNvSpPr/>
              <p:nvPr/>
            </p:nvSpPr>
            <p:spPr bwMode="auto">
              <a:xfrm>
                <a:off x="3657165" y="4212309"/>
                <a:ext cx="203286" cy="411163"/>
              </a:xfrm>
              <a:custGeom>
                <a:avLst/>
                <a:gdLst>
                  <a:gd name="connsiteX0" fmla="*/ 72980 w 231820"/>
                  <a:gd name="connsiteY0" fmla="*/ 532327 h 558084"/>
                  <a:gd name="connsiteX1" fmla="*/ 21465 w 231820"/>
                  <a:gd name="connsiteY1" fmla="*/ 223234 h 558084"/>
                  <a:gd name="connsiteX2" fmla="*/ 201769 w 231820"/>
                  <a:gd name="connsiteY2" fmla="*/ 42929 h 558084"/>
                  <a:gd name="connsiteX3" fmla="*/ 201769 w 231820"/>
                  <a:gd name="connsiteY3" fmla="*/ 480811 h 558084"/>
                  <a:gd name="connsiteX4" fmla="*/ 124496 w 231820"/>
                  <a:gd name="connsiteY4" fmla="*/ 506569 h 558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820" h="558084">
                    <a:moveTo>
                      <a:pt x="72980" y="532327"/>
                    </a:moveTo>
                    <a:cubicBezTo>
                      <a:pt x="36490" y="418563"/>
                      <a:pt x="0" y="304800"/>
                      <a:pt x="21465" y="223234"/>
                    </a:cubicBezTo>
                    <a:cubicBezTo>
                      <a:pt x="42930" y="141668"/>
                      <a:pt x="171718" y="0"/>
                      <a:pt x="201769" y="42929"/>
                    </a:cubicBezTo>
                    <a:cubicBezTo>
                      <a:pt x="231820" y="85859"/>
                      <a:pt x="214648" y="403538"/>
                      <a:pt x="201769" y="480811"/>
                    </a:cubicBezTo>
                    <a:cubicBezTo>
                      <a:pt x="188890" y="558084"/>
                      <a:pt x="156693" y="532326"/>
                      <a:pt x="124496" y="506569"/>
                    </a:cubicBezTo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 sz="10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9"/>
              <p:cNvSpPr/>
              <p:nvPr/>
            </p:nvSpPr>
            <p:spPr bwMode="auto">
              <a:xfrm>
                <a:off x="3828687" y="4391697"/>
                <a:ext cx="1421413" cy="781050"/>
              </a:xfrm>
              <a:custGeom>
                <a:avLst/>
                <a:gdLst>
                  <a:gd name="connsiteX0" fmla="*/ 360608 w 2889160"/>
                  <a:gd name="connsiteY0" fmla="*/ 1010991 h 1384479"/>
                  <a:gd name="connsiteX1" fmla="*/ 1944709 w 2889160"/>
                  <a:gd name="connsiteY1" fmla="*/ 19318 h 1384479"/>
                  <a:gd name="connsiteX2" fmla="*/ 2627290 w 2889160"/>
                  <a:gd name="connsiteY2" fmla="*/ 1126901 h 1384479"/>
                  <a:gd name="connsiteX3" fmla="*/ 373487 w 2889160"/>
                  <a:gd name="connsiteY3" fmla="*/ 1358721 h 1384479"/>
                  <a:gd name="connsiteX4" fmla="*/ 360608 w 2889160"/>
                  <a:gd name="connsiteY4" fmla="*/ 1010991 h 1384479"/>
                  <a:gd name="connsiteX0" fmla="*/ 360608 w 2889160"/>
                  <a:gd name="connsiteY0" fmla="*/ 1059256 h 1432744"/>
                  <a:gd name="connsiteX1" fmla="*/ 1944709 w 2889160"/>
                  <a:gd name="connsiteY1" fmla="*/ 67583 h 1432744"/>
                  <a:gd name="connsiteX2" fmla="*/ 2627290 w 2889160"/>
                  <a:gd name="connsiteY2" fmla="*/ 1175166 h 1432744"/>
                  <a:gd name="connsiteX3" fmla="*/ 373487 w 2889160"/>
                  <a:gd name="connsiteY3" fmla="*/ 1406986 h 1432744"/>
                  <a:gd name="connsiteX4" fmla="*/ 360608 w 2889160"/>
                  <a:gd name="connsiteY4" fmla="*/ 1059256 h 1432744"/>
                  <a:gd name="connsiteX0" fmla="*/ 360608 w 2889160"/>
                  <a:gd name="connsiteY0" fmla="*/ 890213 h 1263701"/>
                  <a:gd name="connsiteX1" fmla="*/ 1944709 w 2889160"/>
                  <a:gd name="connsiteY1" fmla="*/ 67583 h 1263701"/>
                  <a:gd name="connsiteX2" fmla="*/ 2627290 w 2889160"/>
                  <a:gd name="connsiteY2" fmla="*/ 1006123 h 1263701"/>
                  <a:gd name="connsiteX3" fmla="*/ 373487 w 2889160"/>
                  <a:gd name="connsiteY3" fmla="*/ 1237943 h 1263701"/>
                  <a:gd name="connsiteX4" fmla="*/ 360608 w 2889160"/>
                  <a:gd name="connsiteY4" fmla="*/ 890213 h 1263701"/>
                  <a:gd name="connsiteX0" fmla="*/ 360608 w 2889160"/>
                  <a:gd name="connsiteY0" fmla="*/ 890212 h 1263700"/>
                  <a:gd name="connsiteX1" fmla="*/ 1944709 w 2889160"/>
                  <a:gd name="connsiteY1" fmla="*/ 67583 h 1263700"/>
                  <a:gd name="connsiteX2" fmla="*/ 2627290 w 2889160"/>
                  <a:gd name="connsiteY2" fmla="*/ 1006122 h 1263700"/>
                  <a:gd name="connsiteX3" fmla="*/ 373487 w 2889160"/>
                  <a:gd name="connsiteY3" fmla="*/ 1237942 h 1263700"/>
                  <a:gd name="connsiteX4" fmla="*/ 360608 w 2889160"/>
                  <a:gd name="connsiteY4" fmla="*/ 890212 h 1263700"/>
                  <a:gd name="connsiteX0" fmla="*/ 360608 w 2889160"/>
                  <a:gd name="connsiteY0" fmla="*/ 1059254 h 1432742"/>
                  <a:gd name="connsiteX1" fmla="*/ 1944709 w 2889160"/>
                  <a:gd name="connsiteY1" fmla="*/ 67583 h 1432742"/>
                  <a:gd name="connsiteX2" fmla="*/ 2627290 w 2889160"/>
                  <a:gd name="connsiteY2" fmla="*/ 1175164 h 1432742"/>
                  <a:gd name="connsiteX3" fmla="*/ 373487 w 2889160"/>
                  <a:gd name="connsiteY3" fmla="*/ 1406984 h 1432742"/>
                  <a:gd name="connsiteX4" fmla="*/ 360608 w 2889160"/>
                  <a:gd name="connsiteY4" fmla="*/ 1059254 h 1432742"/>
                  <a:gd name="connsiteX0" fmla="*/ 360608 w 2889160"/>
                  <a:gd name="connsiteY0" fmla="*/ 1059254 h 1432742"/>
                  <a:gd name="connsiteX1" fmla="*/ 1944709 w 2889160"/>
                  <a:gd name="connsiteY1" fmla="*/ 67583 h 1432742"/>
                  <a:gd name="connsiteX2" fmla="*/ 2627290 w 2889160"/>
                  <a:gd name="connsiteY2" fmla="*/ 1175164 h 1432742"/>
                  <a:gd name="connsiteX3" fmla="*/ 373487 w 2889160"/>
                  <a:gd name="connsiteY3" fmla="*/ 1406984 h 1432742"/>
                  <a:gd name="connsiteX4" fmla="*/ 360608 w 2889160"/>
                  <a:gd name="connsiteY4" fmla="*/ 1059254 h 1432742"/>
                  <a:gd name="connsiteX0" fmla="*/ 364901 w 2893453"/>
                  <a:gd name="connsiteY0" fmla="*/ 1059255 h 1426302"/>
                  <a:gd name="connsiteX1" fmla="*/ 1949002 w 2893453"/>
                  <a:gd name="connsiteY1" fmla="*/ 67583 h 1426302"/>
                  <a:gd name="connsiteX2" fmla="*/ 2631583 w 2893453"/>
                  <a:gd name="connsiteY2" fmla="*/ 1175164 h 1426302"/>
                  <a:gd name="connsiteX3" fmla="*/ 377780 w 2893453"/>
                  <a:gd name="connsiteY3" fmla="*/ 1406984 h 1426302"/>
                  <a:gd name="connsiteX4" fmla="*/ 364901 w 2893453"/>
                  <a:gd name="connsiteY4" fmla="*/ 1059255 h 1426302"/>
                  <a:gd name="connsiteX0" fmla="*/ 364901 w 2893453"/>
                  <a:gd name="connsiteY0" fmla="*/ 1059255 h 1426302"/>
                  <a:gd name="connsiteX1" fmla="*/ 1949002 w 2893453"/>
                  <a:gd name="connsiteY1" fmla="*/ 67583 h 1426302"/>
                  <a:gd name="connsiteX2" fmla="*/ 2631583 w 2893453"/>
                  <a:gd name="connsiteY2" fmla="*/ 1175164 h 1426302"/>
                  <a:gd name="connsiteX3" fmla="*/ 377780 w 2893453"/>
                  <a:gd name="connsiteY3" fmla="*/ 1406984 h 1426302"/>
                  <a:gd name="connsiteX4" fmla="*/ 364901 w 2893453"/>
                  <a:gd name="connsiteY4" fmla="*/ 1059255 h 1426302"/>
                  <a:gd name="connsiteX0" fmla="*/ 211811 w 2714848"/>
                  <a:gd name="connsiteY0" fmla="*/ 1059255 h 1379249"/>
                  <a:gd name="connsiteX1" fmla="*/ 1795912 w 2714848"/>
                  <a:gd name="connsiteY1" fmla="*/ 67583 h 1379249"/>
                  <a:gd name="connsiteX2" fmla="*/ 2478493 w 2714848"/>
                  <a:gd name="connsiteY2" fmla="*/ 1175164 h 1379249"/>
                  <a:gd name="connsiteX3" fmla="*/ 377780 w 2714848"/>
                  <a:gd name="connsiteY3" fmla="*/ 1292092 h 1379249"/>
                  <a:gd name="connsiteX4" fmla="*/ 211811 w 2714848"/>
                  <a:gd name="connsiteY4" fmla="*/ 1059255 h 1379249"/>
                  <a:gd name="connsiteX0" fmla="*/ 164449 w 2604859"/>
                  <a:gd name="connsiteY0" fmla="*/ 1059255 h 1404761"/>
                  <a:gd name="connsiteX1" fmla="*/ 1748550 w 2604859"/>
                  <a:gd name="connsiteY1" fmla="*/ 67583 h 1404761"/>
                  <a:gd name="connsiteX2" fmla="*/ 2431131 w 2604859"/>
                  <a:gd name="connsiteY2" fmla="*/ 1175164 h 1404761"/>
                  <a:gd name="connsiteX3" fmla="*/ 706184 w 2604859"/>
                  <a:gd name="connsiteY3" fmla="*/ 1385443 h 1404761"/>
                  <a:gd name="connsiteX4" fmla="*/ 164449 w 2604859"/>
                  <a:gd name="connsiteY4" fmla="*/ 1059255 h 1404761"/>
                  <a:gd name="connsiteX0" fmla="*/ 164449 w 2604858"/>
                  <a:gd name="connsiteY0" fmla="*/ 1059255 h 1379249"/>
                  <a:gd name="connsiteX1" fmla="*/ 1748550 w 2604858"/>
                  <a:gd name="connsiteY1" fmla="*/ 67583 h 1379249"/>
                  <a:gd name="connsiteX2" fmla="*/ 2431131 w 2604858"/>
                  <a:gd name="connsiteY2" fmla="*/ 1175164 h 1379249"/>
                  <a:gd name="connsiteX3" fmla="*/ 706185 w 2604858"/>
                  <a:gd name="connsiteY3" fmla="*/ 1292092 h 1379249"/>
                  <a:gd name="connsiteX4" fmla="*/ 164449 w 2604858"/>
                  <a:gd name="connsiteY4" fmla="*/ 1059255 h 1379249"/>
                  <a:gd name="connsiteX0" fmla="*/ 164450 w 2493522"/>
                  <a:gd name="connsiteY0" fmla="*/ 930001 h 1379249"/>
                  <a:gd name="connsiteX1" fmla="*/ 1637214 w 2493522"/>
                  <a:gd name="connsiteY1" fmla="*/ 67583 h 1379249"/>
                  <a:gd name="connsiteX2" fmla="*/ 2319795 w 2493522"/>
                  <a:gd name="connsiteY2" fmla="*/ 1175164 h 1379249"/>
                  <a:gd name="connsiteX3" fmla="*/ 594849 w 2493522"/>
                  <a:gd name="connsiteY3" fmla="*/ 1292092 h 1379249"/>
                  <a:gd name="connsiteX4" fmla="*/ 164450 w 2493522"/>
                  <a:gd name="connsiteY4" fmla="*/ 930001 h 1379249"/>
                  <a:gd name="connsiteX0" fmla="*/ 164449 w 2493521"/>
                  <a:gd name="connsiteY0" fmla="*/ 930001 h 1379249"/>
                  <a:gd name="connsiteX1" fmla="*/ 1637213 w 2493521"/>
                  <a:gd name="connsiteY1" fmla="*/ 67583 h 1379249"/>
                  <a:gd name="connsiteX2" fmla="*/ 2319794 w 2493521"/>
                  <a:gd name="connsiteY2" fmla="*/ 1175164 h 1379249"/>
                  <a:gd name="connsiteX3" fmla="*/ 594848 w 2493521"/>
                  <a:gd name="connsiteY3" fmla="*/ 1292092 h 1379249"/>
                  <a:gd name="connsiteX4" fmla="*/ 164449 w 2493521"/>
                  <a:gd name="connsiteY4" fmla="*/ 930001 h 1379249"/>
                  <a:gd name="connsiteX0" fmla="*/ 164449 w 2493521"/>
                  <a:gd name="connsiteY0" fmla="*/ 930001 h 1397581"/>
                  <a:gd name="connsiteX1" fmla="*/ 1637213 w 2493521"/>
                  <a:gd name="connsiteY1" fmla="*/ 67583 h 1397581"/>
                  <a:gd name="connsiteX2" fmla="*/ 2319794 w 2493521"/>
                  <a:gd name="connsiteY2" fmla="*/ 1175164 h 1397581"/>
                  <a:gd name="connsiteX3" fmla="*/ 594848 w 2493521"/>
                  <a:gd name="connsiteY3" fmla="*/ 1292092 h 1397581"/>
                  <a:gd name="connsiteX4" fmla="*/ 164449 w 2493521"/>
                  <a:gd name="connsiteY4" fmla="*/ 930001 h 139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21" h="1397581">
                    <a:moveTo>
                      <a:pt x="164449" y="930001"/>
                    </a:moveTo>
                    <a:cubicBezTo>
                      <a:pt x="426319" y="706768"/>
                      <a:pt x="1051094" y="189927"/>
                      <a:pt x="1637213" y="67583"/>
                    </a:cubicBezTo>
                    <a:cubicBezTo>
                      <a:pt x="2362685" y="0"/>
                      <a:pt x="2493521" y="971079"/>
                      <a:pt x="2319794" y="1175164"/>
                    </a:cubicBezTo>
                    <a:cubicBezTo>
                      <a:pt x="2146067" y="1379249"/>
                      <a:pt x="967989" y="1397581"/>
                      <a:pt x="594848" y="1292092"/>
                    </a:cubicBezTo>
                    <a:cubicBezTo>
                      <a:pt x="270419" y="1186605"/>
                      <a:pt x="0" y="1052704"/>
                      <a:pt x="164449" y="930001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 sz="10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" name="Freeform 10"/>
              <p:cNvSpPr/>
              <p:nvPr/>
            </p:nvSpPr>
            <p:spPr bwMode="auto">
              <a:xfrm>
                <a:off x="3580932" y="4380584"/>
                <a:ext cx="752793" cy="869950"/>
              </a:xfrm>
              <a:custGeom>
                <a:avLst/>
                <a:gdLst>
                  <a:gd name="connsiteX0" fmla="*/ 81566 w 669701"/>
                  <a:gd name="connsiteY0" fmla="*/ 1268569 h 1292180"/>
                  <a:gd name="connsiteX1" fmla="*/ 171718 w 669701"/>
                  <a:gd name="connsiteY1" fmla="*/ 160986 h 1292180"/>
                  <a:gd name="connsiteX2" fmla="*/ 661115 w 669701"/>
                  <a:gd name="connsiteY2" fmla="*/ 302654 h 1292180"/>
                  <a:gd name="connsiteX3" fmla="*/ 81566 w 669701"/>
                  <a:gd name="connsiteY3" fmla="*/ 1268569 h 1292180"/>
                  <a:gd name="connsiteX0" fmla="*/ 106966 w 847501"/>
                  <a:gd name="connsiteY0" fmla="*/ 1268569 h 1292180"/>
                  <a:gd name="connsiteX1" fmla="*/ 197118 w 847501"/>
                  <a:gd name="connsiteY1" fmla="*/ 160986 h 1292180"/>
                  <a:gd name="connsiteX2" fmla="*/ 838915 w 847501"/>
                  <a:gd name="connsiteY2" fmla="*/ 302654 h 1292180"/>
                  <a:gd name="connsiteX3" fmla="*/ 106966 w 847501"/>
                  <a:gd name="connsiteY3" fmla="*/ 1268569 h 1292180"/>
                  <a:gd name="connsiteX0" fmla="*/ 106966 w 853941"/>
                  <a:gd name="connsiteY0" fmla="*/ 1162789 h 1186400"/>
                  <a:gd name="connsiteX1" fmla="*/ 197118 w 853941"/>
                  <a:gd name="connsiteY1" fmla="*/ 145874 h 1186400"/>
                  <a:gd name="connsiteX2" fmla="*/ 838915 w 853941"/>
                  <a:gd name="connsiteY2" fmla="*/ 287542 h 1186400"/>
                  <a:gd name="connsiteX3" fmla="*/ 106966 w 853941"/>
                  <a:gd name="connsiteY3" fmla="*/ 1162789 h 118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3941" h="1186400">
                    <a:moveTo>
                      <a:pt x="106966" y="1162789"/>
                    </a:moveTo>
                    <a:cubicBezTo>
                      <a:pt x="0" y="1139178"/>
                      <a:pt x="75127" y="291749"/>
                      <a:pt x="197118" y="145874"/>
                    </a:cubicBezTo>
                    <a:cubicBezTo>
                      <a:pt x="319110" y="0"/>
                      <a:pt x="853940" y="118056"/>
                      <a:pt x="838915" y="287542"/>
                    </a:cubicBezTo>
                    <a:cubicBezTo>
                      <a:pt x="823890" y="457028"/>
                      <a:pt x="213932" y="1186400"/>
                      <a:pt x="106966" y="1162789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 sz="10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0" name="Freeform 11"/>
              <p:cNvSpPr/>
              <p:nvPr/>
            </p:nvSpPr>
            <p:spPr bwMode="auto">
              <a:xfrm>
                <a:off x="3981151" y="4236122"/>
                <a:ext cx="497098" cy="508000"/>
              </a:xfrm>
              <a:custGeom>
                <a:avLst/>
                <a:gdLst>
                  <a:gd name="connsiteX0" fmla="*/ 0 w 564523"/>
                  <a:gd name="connsiteY0" fmla="*/ 573110 h 689020"/>
                  <a:gd name="connsiteX1" fmla="*/ 244698 w 564523"/>
                  <a:gd name="connsiteY1" fmla="*/ 57955 h 689020"/>
                  <a:gd name="connsiteX2" fmla="*/ 540912 w 564523"/>
                  <a:gd name="connsiteY2" fmla="*/ 225381 h 689020"/>
                  <a:gd name="connsiteX3" fmla="*/ 103031 w 564523"/>
                  <a:gd name="connsiteY3" fmla="*/ 689020 h 689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4523" h="689020">
                    <a:moveTo>
                      <a:pt x="0" y="573110"/>
                    </a:moveTo>
                    <a:cubicBezTo>
                      <a:pt x="77273" y="344510"/>
                      <a:pt x="154546" y="115910"/>
                      <a:pt x="244698" y="57955"/>
                    </a:cubicBezTo>
                    <a:cubicBezTo>
                      <a:pt x="334850" y="0"/>
                      <a:pt x="564523" y="120204"/>
                      <a:pt x="540912" y="225381"/>
                    </a:cubicBezTo>
                    <a:cubicBezTo>
                      <a:pt x="517301" y="330558"/>
                      <a:pt x="310166" y="509789"/>
                      <a:pt x="103031" y="689020"/>
                    </a:cubicBezTo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 sz="10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Oval 12"/>
              <p:cNvSpPr/>
              <p:nvPr/>
            </p:nvSpPr>
            <p:spPr bwMode="auto">
              <a:xfrm>
                <a:off x="3773102" y="4707609"/>
                <a:ext cx="80996" cy="6667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 sz="10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2" name="Freeform 13"/>
              <p:cNvSpPr/>
              <p:nvPr/>
            </p:nvSpPr>
            <p:spPr bwMode="auto">
              <a:xfrm rot="1073598">
                <a:off x="4703769" y="4998122"/>
                <a:ext cx="323987" cy="304800"/>
              </a:xfrm>
              <a:custGeom>
                <a:avLst/>
                <a:gdLst>
                  <a:gd name="connsiteX0" fmla="*/ 270668 w 434180"/>
                  <a:gd name="connsiteY0" fmla="*/ 23812 h 324644"/>
                  <a:gd name="connsiteX1" fmla="*/ 194468 w 434180"/>
                  <a:gd name="connsiteY1" fmla="*/ 204787 h 324644"/>
                  <a:gd name="connsiteX2" fmla="*/ 37306 w 434180"/>
                  <a:gd name="connsiteY2" fmla="*/ 257175 h 324644"/>
                  <a:gd name="connsiteX3" fmla="*/ 94456 w 434180"/>
                  <a:gd name="connsiteY3" fmla="*/ 266700 h 324644"/>
                  <a:gd name="connsiteX4" fmla="*/ 18256 w 434180"/>
                  <a:gd name="connsiteY4" fmla="*/ 314325 h 324644"/>
                  <a:gd name="connsiteX5" fmla="*/ 203993 w 434180"/>
                  <a:gd name="connsiteY5" fmla="*/ 285750 h 324644"/>
                  <a:gd name="connsiteX6" fmla="*/ 404018 w 434180"/>
                  <a:gd name="connsiteY6" fmla="*/ 80962 h 324644"/>
                  <a:gd name="connsiteX7" fmla="*/ 384968 w 434180"/>
                  <a:gd name="connsiteY7" fmla="*/ 0 h 324644"/>
                  <a:gd name="connsiteX0" fmla="*/ 279476 w 434181"/>
                  <a:gd name="connsiteY0" fmla="*/ 23812 h 316076"/>
                  <a:gd name="connsiteX1" fmla="*/ 203276 w 434181"/>
                  <a:gd name="connsiteY1" fmla="*/ 204787 h 316076"/>
                  <a:gd name="connsiteX2" fmla="*/ 46114 w 434181"/>
                  <a:gd name="connsiteY2" fmla="*/ 257175 h 316076"/>
                  <a:gd name="connsiteX3" fmla="*/ 103264 w 434181"/>
                  <a:gd name="connsiteY3" fmla="*/ 266700 h 316076"/>
                  <a:gd name="connsiteX4" fmla="*/ 27064 w 434181"/>
                  <a:gd name="connsiteY4" fmla="*/ 314325 h 316076"/>
                  <a:gd name="connsiteX5" fmla="*/ 265647 w 434181"/>
                  <a:gd name="connsiteY5" fmla="*/ 256198 h 316076"/>
                  <a:gd name="connsiteX6" fmla="*/ 412826 w 434181"/>
                  <a:gd name="connsiteY6" fmla="*/ 80962 h 316076"/>
                  <a:gd name="connsiteX7" fmla="*/ 393776 w 434181"/>
                  <a:gd name="connsiteY7" fmla="*/ 0 h 316076"/>
                  <a:gd name="connsiteX0" fmla="*/ 279476 w 447646"/>
                  <a:gd name="connsiteY0" fmla="*/ 74413 h 366676"/>
                  <a:gd name="connsiteX1" fmla="*/ 203276 w 447646"/>
                  <a:gd name="connsiteY1" fmla="*/ 255388 h 366676"/>
                  <a:gd name="connsiteX2" fmla="*/ 46114 w 447646"/>
                  <a:gd name="connsiteY2" fmla="*/ 307776 h 366676"/>
                  <a:gd name="connsiteX3" fmla="*/ 103264 w 447646"/>
                  <a:gd name="connsiteY3" fmla="*/ 317301 h 366676"/>
                  <a:gd name="connsiteX4" fmla="*/ 27064 w 447646"/>
                  <a:gd name="connsiteY4" fmla="*/ 364926 h 366676"/>
                  <a:gd name="connsiteX5" fmla="*/ 265647 w 447646"/>
                  <a:gd name="connsiteY5" fmla="*/ 306799 h 366676"/>
                  <a:gd name="connsiteX6" fmla="*/ 412826 w 447646"/>
                  <a:gd name="connsiteY6" fmla="*/ 131563 h 366676"/>
                  <a:gd name="connsiteX7" fmla="*/ 423040 w 447646"/>
                  <a:gd name="connsiteY7" fmla="*/ 0 h 366676"/>
                  <a:gd name="connsiteX0" fmla="*/ 279476 w 447646"/>
                  <a:gd name="connsiteY0" fmla="*/ 74413 h 366676"/>
                  <a:gd name="connsiteX1" fmla="*/ 203276 w 447646"/>
                  <a:gd name="connsiteY1" fmla="*/ 255388 h 366676"/>
                  <a:gd name="connsiteX2" fmla="*/ 46114 w 447646"/>
                  <a:gd name="connsiteY2" fmla="*/ 307776 h 366676"/>
                  <a:gd name="connsiteX3" fmla="*/ 103264 w 447646"/>
                  <a:gd name="connsiteY3" fmla="*/ 317301 h 366676"/>
                  <a:gd name="connsiteX4" fmla="*/ 27064 w 447646"/>
                  <a:gd name="connsiteY4" fmla="*/ 364926 h 366676"/>
                  <a:gd name="connsiteX5" fmla="*/ 265647 w 447646"/>
                  <a:gd name="connsiteY5" fmla="*/ 306799 h 366676"/>
                  <a:gd name="connsiteX6" fmla="*/ 412826 w 447646"/>
                  <a:gd name="connsiteY6" fmla="*/ 131563 h 366676"/>
                  <a:gd name="connsiteX7" fmla="*/ 423040 w 447646"/>
                  <a:gd name="connsiteY7" fmla="*/ 0 h 366676"/>
                  <a:gd name="connsiteX0" fmla="*/ 289001 w 457171"/>
                  <a:gd name="connsiteY0" fmla="*/ 74413 h 365089"/>
                  <a:gd name="connsiteX1" fmla="*/ 212801 w 457171"/>
                  <a:gd name="connsiteY1" fmla="*/ 255388 h 365089"/>
                  <a:gd name="connsiteX2" fmla="*/ 55639 w 457171"/>
                  <a:gd name="connsiteY2" fmla="*/ 307776 h 365089"/>
                  <a:gd name="connsiteX3" fmla="*/ 36589 w 457171"/>
                  <a:gd name="connsiteY3" fmla="*/ 364926 h 365089"/>
                  <a:gd name="connsiteX4" fmla="*/ 275172 w 457171"/>
                  <a:gd name="connsiteY4" fmla="*/ 306799 h 365089"/>
                  <a:gd name="connsiteX5" fmla="*/ 422351 w 457171"/>
                  <a:gd name="connsiteY5" fmla="*/ 131563 h 365089"/>
                  <a:gd name="connsiteX6" fmla="*/ 432565 w 457171"/>
                  <a:gd name="connsiteY6" fmla="*/ 0 h 365089"/>
                  <a:gd name="connsiteX0" fmla="*/ 276377 w 444547"/>
                  <a:gd name="connsiteY0" fmla="*/ 74413 h 374368"/>
                  <a:gd name="connsiteX1" fmla="*/ 200177 w 444547"/>
                  <a:gd name="connsiteY1" fmla="*/ 255388 h 374368"/>
                  <a:gd name="connsiteX2" fmla="*/ 118757 w 444547"/>
                  <a:gd name="connsiteY2" fmla="*/ 250149 h 374368"/>
                  <a:gd name="connsiteX3" fmla="*/ 23965 w 444547"/>
                  <a:gd name="connsiteY3" fmla="*/ 364926 h 374368"/>
                  <a:gd name="connsiteX4" fmla="*/ 262548 w 444547"/>
                  <a:gd name="connsiteY4" fmla="*/ 306799 h 374368"/>
                  <a:gd name="connsiteX5" fmla="*/ 409727 w 444547"/>
                  <a:gd name="connsiteY5" fmla="*/ 131563 h 374368"/>
                  <a:gd name="connsiteX6" fmla="*/ 419941 w 444547"/>
                  <a:gd name="connsiteY6" fmla="*/ 0 h 374368"/>
                  <a:gd name="connsiteX0" fmla="*/ 166526 w 334696"/>
                  <a:gd name="connsiteY0" fmla="*/ 74413 h 362103"/>
                  <a:gd name="connsiteX1" fmla="*/ 90326 w 334696"/>
                  <a:gd name="connsiteY1" fmla="*/ 255388 h 362103"/>
                  <a:gd name="connsiteX2" fmla="*/ 8906 w 334696"/>
                  <a:gd name="connsiteY2" fmla="*/ 250149 h 362103"/>
                  <a:gd name="connsiteX3" fmla="*/ 36887 w 334696"/>
                  <a:gd name="connsiteY3" fmla="*/ 352662 h 362103"/>
                  <a:gd name="connsiteX4" fmla="*/ 152697 w 334696"/>
                  <a:gd name="connsiteY4" fmla="*/ 306799 h 362103"/>
                  <a:gd name="connsiteX5" fmla="*/ 299876 w 334696"/>
                  <a:gd name="connsiteY5" fmla="*/ 131563 h 362103"/>
                  <a:gd name="connsiteX6" fmla="*/ 310090 w 334696"/>
                  <a:gd name="connsiteY6" fmla="*/ 0 h 362103"/>
                  <a:gd name="connsiteX0" fmla="*/ 166526 w 334696"/>
                  <a:gd name="connsiteY0" fmla="*/ 74413 h 352662"/>
                  <a:gd name="connsiteX1" fmla="*/ 90326 w 334696"/>
                  <a:gd name="connsiteY1" fmla="*/ 255388 h 352662"/>
                  <a:gd name="connsiteX2" fmla="*/ 8906 w 334696"/>
                  <a:gd name="connsiteY2" fmla="*/ 250149 h 352662"/>
                  <a:gd name="connsiteX3" fmla="*/ 36887 w 334696"/>
                  <a:gd name="connsiteY3" fmla="*/ 352662 h 352662"/>
                  <a:gd name="connsiteX4" fmla="*/ 152697 w 334696"/>
                  <a:gd name="connsiteY4" fmla="*/ 306799 h 352662"/>
                  <a:gd name="connsiteX5" fmla="*/ 204114 w 334696"/>
                  <a:gd name="connsiteY5" fmla="*/ 286019 h 352662"/>
                  <a:gd name="connsiteX6" fmla="*/ 299876 w 334696"/>
                  <a:gd name="connsiteY6" fmla="*/ 131563 h 352662"/>
                  <a:gd name="connsiteX7" fmla="*/ 310090 w 334696"/>
                  <a:gd name="connsiteY7" fmla="*/ 0 h 352662"/>
                  <a:gd name="connsiteX0" fmla="*/ 178384 w 346554"/>
                  <a:gd name="connsiteY0" fmla="*/ 74413 h 352662"/>
                  <a:gd name="connsiteX1" fmla="*/ 173327 w 346554"/>
                  <a:gd name="connsiteY1" fmla="*/ 243295 h 352662"/>
                  <a:gd name="connsiteX2" fmla="*/ 20764 w 346554"/>
                  <a:gd name="connsiteY2" fmla="*/ 250149 h 352662"/>
                  <a:gd name="connsiteX3" fmla="*/ 48745 w 346554"/>
                  <a:gd name="connsiteY3" fmla="*/ 352662 h 352662"/>
                  <a:gd name="connsiteX4" fmla="*/ 164555 w 346554"/>
                  <a:gd name="connsiteY4" fmla="*/ 306799 h 352662"/>
                  <a:gd name="connsiteX5" fmla="*/ 215972 w 346554"/>
                  <a:gd name="connsiteY5" fmla="*/ 286019 h 352662"/>
                  <a:gd name="connsiteX6" fmla="*/ 311734 w 346554"/>
                  <a:gd name="connsiteY6" fmla="*/ 131563 h 352662"/>
                  <a:gd name="connsiteX7" fmla="*/ 321948 w 346554"/>
                  <a:gd name="connsiteY7" fmla="*/ 0 h 352662"/>
                  <a:gd name="connsiteX0" fmla="*/ 178384 w 346554"/>
                  <a:gd name="connsiteY0" fmla="*/ 74413 h 352662"/>
                  <a:gd name="connsiteX1" fmla="*/ 173327 w 346554"/>
                  <a:gd name="connsiteY1" fmla="*/ 243295 h 352662"/>
                  <a:gd name="connsiteX2" fmla="*/ 20764 w 346554"/>
                  <a:gd name="connsiteY2" fmla="*/ 250149 h 352662"/>
                  <a:gd name="connsiteX3" fmla="*/ 48745 w 346554"/>
                  <a:gd name="connsiteY3" fmla="*/ 352662 h 352662"/>
                  <a:gd name="connsiteX4" fmla="*/ 215972 w 346554"/>
                  <a:gd name="connsiteY4" fmla="*/ 286019 h 352662"/>
                  <a:gd name="connsiteX5" fmla="*/ 311734 w 346554"/>
                  <a:gd name="connsiteY5" fmla="*/ 131563 h 352662"/>
                  <a:gd name="connsiteX6" fmla="*/ 321948 w 346554"/>
                  <a:gd name="connsiteY6" fmla="*/ 0 h 352662"/>
                  <a:gd name="connsiteX0" fmla="*/ 178384 w 346554"/>
                  <a:gd name="connsiteY0" fmla="*/ 74413 h 352662"/>
                  <a:gd name="connsiteX1" fmla="*/ 173327 w 346554"/>
                  <a:gd name="connsiteY1" fmla="*/ 243295 h 352662"/>
                  <a:gd name="connsiteX2" fmla="*/ 20764 w 346554"/>
                  <a:gd name="connsiteY2" fmla="*/ 250149 h 352662"/>
                  <a:gd name="connsiteX3" fmla="*/ 48745 w 346554"/>
                  <a:gd name="connsiteY3" fmla="*/ 352662 h 352662"/>
                  <a:gd name="connsiteX4" fmla="*/ 218007 w 346554"/>
                  <a:gd name="connsiteY4" fmla="*/ 302502 h 352662"/>
                  <a:gd name="connsiteX5" fmla="*/ 311734 w 346554"/>
                  <a:gd name="connsiteY5" fmla="*/ 131563 h 352662"/>
                  <a:gd name="connsiteX6" fmla="*/ 321948 w 346554"/>
                  <a:gd name="connsiteY6" fmla="*/ 0 h 352662"/>
                  <a:gd name="connsiteX0" fmla="*/ 171743 w 339913"/>
                  <a:gd name="connsiteY0" fmla="*/ 74413 h 352662"/>
                  <a:gd name="connsiteX1" fmla="*/ 126844 w 339913"/>
                  <a:gd name="connsiteY1" fmla="*/ 221270 h 352662"/>
                  <a:gd name="connsiteX2" fmla="*/ 14123 w 339913"/>
                  <a:gd name="connsiteY2" fmla="*/ 250149 h 352662"/>
                  <a:gd name="connsiteX3" fmla="*/ 42104 w 339913"/>
                  <a:gd name="connsiteY3" fmla="*/ 352662 h 352662"/>
                  <a:gd name="connsiteX4" fmla="*/ 211366 w 339913"/>
                  <a:gd name="connsiteY4" fmla="*/ 302502 h 352662"/>
                  <a:gd name="connsiteX5" fmla="*/ 305093 w 339913"/>
                  <a:gd name="connsiteY5" fmla="*/ 131563 h 352662"/>
                  <a:gd name="connsiteX6" fmla="*/ 315307 w 339913"/>
                  <a:gd name="connsiteY6" fmla="*/ 0 h 352662"/>
                  <a:gd name="connsiteX0" fmla="*/ 153604 w 321774"/>
                  <a:gd name="connsiteY0" fmla="*/ 74413 h 352662"/>
                  <a:gd name="connsiteX1" fmla="*/ 108705 w 321774"/>
                  <a:gd name="connsiteY1" fmla="*/ 221270 h 352662"/>
                  <a:gd name="connsiteX2" fmla="*/ 47345 w 321774"/>
                  <a:gd name="connsiteY2" fmla="*/ 256504 h 352662"/>
                  <a:gd name="connsiteX3" fmla="*/ 23965 w 321774"/>
                  <a:gd name="connsiteY3" fmla="*/ 352662 h 352662"/>
                  <a:gd name="connsiteX4" fmla="*/ 193227 w 321774"/>
                  <a:gd name="connsiteY4" fmla="*/ 302502 h 352662"/>
                  <a:gd name="connsiteX5" fmla="*/ 286954 w 321774"/>
                  <a:gd name="connsiteY5" fmla="*/ 131563 h 352662"/>
                  <a:gd name="connsiteX6" fmla="*/ 297168 w 321774"/>
                  <a:gd name="connsiteY6" fmla="*/ 0 h 352662"/>
                  <a:gd name="connsiteX0" fmla="*/ 113614 w 281784"/>
                  <a:gd name="connsiteY0" fmla="*/ 74413 h 324401"/>
                  <a:gd name="connsiteX1" fmla="*/ 68715 w 281784"/>
                  <a:gd name="connsiteY1" fmla="*/ 221270 h 324401"/>
                  <a:gd name="connsiteX2" fmla="*/ 7355 w 281784"/>
                  <a:gd name="connsiteY2" fmla="*/ 256504 h 324401"/>
                  <a:gd name="connsiteX3" fmla="*/ 112844 w 281784"/>
                  <a:gd name="connsiteY3" fmla="*/ 324401 h 324401"/>
                  <a:gd name="connsiteX4" fmla="*/ 153237 w 281784"/>
                  <a:gd name="connsiteY4" fmla="*/ 302502 h 324401"/>
                  <a:gd name="connsiteX5" fmla="*/ 246964 w 281784"/>
                  <a:gd name="connsiteY5" fmla="*/ 131563 h 324401"/>
                  <a:gd name="connsiteX6" fmla="*/ 257178 w 281784"/>
                  <a:gd name="connsiteY6" fmla="*/ 0 h 324401"/>
                  <a:gd name="connsiteX0" fmla="*/ 113614 w 281784"/>
                  <a:gd name="connsiteY0" fmla="*/ 74413 h 324401"/>
                  <a:gd name="connsiteX1" fmla="*/ 68715 w 281784"/>
                  <a:gd name="connsiteY1" fmla="*/ 221270 h 324401"/>
                  <a:gd name="connsiteX2" fmla="*/ 7355 w 281784"/>
                  <a:gd name="connsiteY2" fmla="*/ 256504 h 324401"/>
                  <a:gd name="connsiteX3" fmla="*/ 112844 w 281784"/>
                  <a:gd name="connsiteY3" fmla="*/ 324401 h 324401"/>
                  <a:gd name="connsiteX4" fmla="*/ 246964 w 281784"/>
                  <a:gd name="connsiteY4" fmla="*/ 131563 h 324401"/>
                  <a:gd name="connsiteX5" fmla="*/ 257178 w 281784"/>
                  <a:gd name="connsiteY5" fmla="*/ 0 h 324401"/>
                  <a:gd name="connsiteX0" fmla="*/ 122828 w 290998"/>
                  <a:gd name="connsiteY0" fmla="*/ 74413 h 301541"/>
                  <a:gd name="connsiteX1" fmla="*/ 77929 w 290998"/>
                  <a:gd name="connsiteY1" fmla="*/ 221270 h 301541"/>
                  <a:gd name="connsiteX2" fmla="*/ 16569 w 290998"/>
                  <a:gd name="connsiteY2" fmla="*/ 256504 h 301541"/>
                  <a:gd name="connsiteX3" fmla="*/ 177343 w 290998"/>
                  <a:gd name="connsiteY3" fmla="*/ 301541 h 301541"/>
                  <a:gd name="connsiteX4" fmla="*/ 256178 w 290998"/>
                  <a:gd name="connsiteY4" fmla="*/ 131563 h 301541"/>
                  <a:gd name="connsiteX5" fmla="*/ 266392 w 290998"/>
                  <a:gd name="connsiteY5" fmla="*/ 0 h 301541"/>
                  <a:gd name="connsiteX0" fmla="*/ 125800 w 293970"/>
                  <a:gd name="connsiteY0" fmla="*/ 74413 h 341694"/>
                  <a:gd name="connsiteX1" fmla="*/ 80901 w 293970"/>
                  <a:gd name="connsiteY1" fmla="*/ 221270 h 341694"/>
                  <a:gd name="connsiteX2" fmla="*/ 16569 w 293970"/>
                  <a:gd name="connsiteY2" fmla="*/ 328317 h 341694"/>
                  <a:gd name="connsiteX3" fmla="*/ 180315 w 293970"/>
                  <a:gd name="connsiteY3" fmla="*/ 301541 h 341694"/>
                  <a:gd name="connsiteX4" fmla="*/ 259150 w 293970"/>
                  <a:gd name="connsiteY4" fmla="*/ 131563 h 341694"/>
                  <a:gd name="connsiteX5" fmla="*/ 269364 w 293970"/>
                  <a:gd name="connsiteY5" fmla="*/ 0 h 341694"/>
                  <a:gd name="connsiteX0" fmla="*/ 118416 w 286586"/>
                  <a:gd name="connsiteY0" fmla="*/ 74413 h 345070"/>
                  <a:gd name="connsiteX1" fmla="*/ 73517 w 286586"/>
                  <a:gd name="connsiteY1" fmla="*/ 221270 h 345070"/>
                  <a:gd name="connsiteX2" fmla="*/ 9185 w 286586"/>
                  <a:gd name="connsiteY2" fmla="*/ 328317 h 345070"/>
                  <a:gd name="connsiteX3" fmla="*/ 128622 w 286586"/>
                  <a:gd name="connsiteY3" fmla="*/ 321787 h 345070"/>
                  <a:gd name="connsiteX4" fmla="*/ 251766 w 286586"/>
                  <a:gd name="connsiteY4" fmla="*/ 131563 h 345070"/>
                  <a:gd name="connsiteX5" fmla="*/ 261980 w 286586"/>
                  <a:gd name="connsiteY5" fmla="*/ 0 h 345070"/>
                  <a:gd name="connsiteX0" fmla="*/ 118415 w 286585"/>
                  <a:gd name="connsiteY0" fmla="*/ 74413 h 362619"/>
                  <a:gd name="connsiteX1" fmla="*/ 73516 w 286585"/>
                  <a:gd name="connsiteY1" fmla="*/ 221270 h 362619"/>
                  <a:gd name="connsiteX2" fmla="*/ 9184 w 286585"/>
                  <a:gd name="connsiteY2" fmla="*/ 328317 h 362619"/>
                  <a:gd name="connsiteX3" fmla="*/ 128621 w 286585"/>
                  <a:gd name="connsiteY3" fmla="*/ 321787 h 362619"/>
                  <a:gd name="connsiteX4" fmla="*/ 251765 w 286585"/>
                  <a:gd name="connsiteY4" fmla="*/ 131563 h 362619"/>
                  <a:gd name="connsiteX5" fmla="*/ 261979 w 286585"/>
                  <a:gd name="connsiteY5" fmla="*/ 0 h 362619"/>
                  <a:gd name="connsiteX0" fmla="*/ 118415 w 286585"/>
                  <a:gd name="connsiteY0" fmla="*/ 74413 h 362619"/>
                  <a:gd name="connsiteX1" fmla="*/ 73516 w 286585"/>
                  <a:gd name="connsiteY1" fmla="*/ 221270 h 362619"/>
                  <a:gd name="connsiteX2" fmla="*/ 9184 w 286585"/>
                  <a:gd name="connsiteY2" fmla="*/ 328317 h 362619"/>
                  <a:gd name="connsiteX3" fmla="*/ 128621 w 286585"/>
                  <a:gd name="connsiteY3" fmla="*/ 321787 h 362619"/>
                  <a:gd name="connsiteX4" fmla="*/ 251765 w 286585"/>
                  <a:gd name="connsiteY4" fmla="*/ 131563 h 362619"/>
                  <a:gd name="connsiteX5" fmla="*/ 261979 w 286585"/>
                  <a:gd name="connsiteY5" fmla="*/ 0 h 362619"/>
                  <a:gd name="connsiteX0" fmla="*/ 113550 w 281720"/>
                  <a:gd name="connsiteY0" fmla="*/ 74413 h 357353"/>
                  <a:gd name="connsiteX1" fmla="*/ 68651 w 281720"/>
                  <a:gd name="connsiteY1" fmla="*/ 221270 h 357353"/>
                  <a:gd name="connsiteX2" fmla="*/ 4319 w 281720"/>
                  <a:gd name="connsiteY2" fmla="*/ 328317 h 357353"/>
                  <a:gd name="connsiteX3" fmla="*/ 42735 w 281720"/>
                  <a:gd name="connsiteY3" fmla="*/ 344958 h 357353"/>
                  <a:gd name="connsiteX4" fmla="*/ 123756 w 281720"/>
                  <a:gd name="connsiteY4" fmla="*/ 321787 h 357353"/>
                  <a:gd name="connsiteX5" fmla="*/ 246900 w 281720"/>
                  <a:gd name="connsiteY5" fmla="*/ 131563 h 357353"/>
                  <a:gd name="connsiteX6" fmla="*/ 257114 w 281720"/>
                  <a:gd name="connsiteY6" fmla="*/ 0 h 357353"/>
                  <a:gd name="connsiteX0" fmla="*/ 199634 w 367804"/>
                  <a:gd name="connsiteY0" fmla="*/ 74413 h 377895"/>
                  <a:gd name="connsiteX1" fmla="*/ 154735 w 367804"/>
                  <a:gd name="connsiteY1" fmla="*/ 221270 h 377895"/>
                  <a:gd name="connsiteX2" fmla="*/ 90403 w 367804"/>
                  <a:gd name="connsiteY2" fmla="*/ 328317 h 377895"/>
                  <a:gd name="connsiteX3" fmla="*/ 128819 w 367804"/>
                  <a:gd name="connsiteY3" fmla="*/ 344958 h 377895"/>
                  <a:gd name="connsiteX4" fmla="*/ 13503 w 367804"/>
                  <a:gd name="connsiteY4" fmla="*/ 374033 h 377895"/>
                  <a:gd name="connsiteX5" fmla="*/ 209840 w 367804"/>
                  <a:gd name="connsiteY5" fmla="*/ 321787 h 377895"/>
                  <a:gd name="connsiteX6" fmla="*/ 332984 w 367804"/>
                  <a:gd name="connsiteY6" fmla="*/ 131563 h 377895"/>
                  <a:gd name="connsiteX7" fmla="*/ 343198 w 367804"/>
                  <a:gd name="connsiteY7" fmla="*/ 0 h 377895"/>
                  <a:gd name="connsiteX0" fmla="*/ 199634 w 367804"/>
                  <a:gd name="connsiteY0" fmla="*/ 74413 h 377895"/>
                  <a:gd name="connsiteX1" fmla="*/ 154735 w 367804"/>
                  <a:gd name="connsiteY1" fmla="*/ 221270 h 377895"/>
                  <a:gd name="connsiteX2" fmla="*/ 8689 w 367804"/>
                  <a:gd name="connsiteY2" fmla="*/ 333229 h 377895"/>
                  <a:gd name="connsiteX3" fmla="*/ 128819 w 367804"/>
                  <a:gd name="connsiteY3" fmla="*/ 344958 h 377895"/>
                  <a:gd name="connsiteX4" fmla="*/ 13503 w 367804"/>
                  <a:gd name="connsiteY4" fmla="*/ 374033 h 377895"/>
                  <a:gd name="connsiteX5" fmla="*/ 209840 w 367804"/>
                  <a:gd name="connsiteY5" fmla="*/ 321787 h 377895"/>
                  <a:gd name="connsiteX6" fmla="*/ 332984 w 367804"/>
                  <a:gd name="connsiteY6" fmla="*/ 131563 h 377895"/>
                  <a:gd name="connsiteX7" fmla="*/ 343198 w 367804"/>
                  <a:gd name="connsiteY7" fmla="*/ 0 h 377895"/>
                  <a:gd name="connsiteX0" fmla="*/ 198935 w 367105"/>
                  <a:gd name="connsiteY0" fmla="*/ 74413 h 376129"/>
                  <a:gd name="connsiteX1" fmla="*/ 154036 w 367105"/>
                  <a:gd name="connsiteY1" fmla="*/ 221270 h 376129"/>
                  <a:gd name="connsiteX2" fmla="*/ 7990 w 367105"/>
                  <a:gd name="connsiteY2" fmla="*/ 333229 h 376129"/>
                  <a:gd name="connsiteX3" fmla="*/ 132315 w 367105"/>
                  <a:gd name="connsiteY3" fmla="*/ 309214 h 376129"/>
                  <a:gd name="connsiteX4" fmla="*/ 12804 w 367105"/>
                  <a:gd name="connsiteY4" fmla="*/ 374033 h 376129"/>
                  <a:gd name="connsiteX5" fmla="*/ 209141 w 367105"/>
                  <a:gd name="connsiteY5" fmla="*/ 321787 h 376129"/>
                  <a:gd name="connsiteX6" fmla="*/ 332285 w 367105"/>
                  <a:gd name="connsiteY6" fmla="*/ 131563 h 376129"/>
                  <a:gd name="connsiteX7" fmla="*/ 342499 w 367105"/>
                  <a:gd name="connsiteY7" fmla="*/ 0 h 376129"/>
                  <a:gd name="connsiteX0" fmla="*/ 198935 w 367105"/>
                  <a:gd name="connsiteY0" fmla="*/ 74413 h 376128"/>
                  <a:gd name="connsiteX1" fmla="*/ 154036 w 367105"/>
                  <a:gd name="connsiteY1" fmla="*/ 221270 h 376128"/>
                  <a:gd name="connsiteX2" fmla="*/ 7990 w 367105"/>
                  <a:gd name="connsiteY2" fmla="*/ 333229 h 376128"/>
                  <a:gd name="connsiteX3" fmla="*/ 132315 w 367105"/>
                  <a:gd name="connsiteY3" fmla="*/ 309214 h 376128"/>
                  <a:gd name="connsiteX4" fmla="*/ 12804 w 367105"/>
                  <a:gd name="connsiteY4" fmla="*/ 374033 h 376128"/>
                  <a:gd name="connsiteX5" fmla="*/ 209141 w 367105"/>
                  <a:gd name="connsiteY5" fmla="*/ 321787 h 376128"/>
                  <a:gd name="connsiteX6" fmla="*/ 332285 w 367105"/>
                  <a:gd name="connsiteY6" fmla="*/ 131563 h 376128"/>
                  <a:gd name="connsiteX7" fmla="*/ 342499 w 367105"/>
                  <a:gd name="connsiteY7" fmla="*/ 0 h 376128"/>
                  <a:gd name="connsiteX0" fmla="*/ 198935 w 367105"/>
                  <a:gd name="connsiteY0" fmla="*/ 74413 h 376128"/>
                  <a:gd name="connsiteX1" fmla="*/ 154036 w 367105"/>
                  <a:gd name="connsiteY1" fmla="*/ 221270 h 376128"/>
                  <a:gd name="connsiteX2" fmla="*/ 7990 w 367105"/>
                  <a:gd name="connsiteY2" fmla="*/ 333229 h 376128"/>
                  <a:gd name="connsiteX3" fmla="*/ 132315 w 367105"/>
                  <a:gd name="connsiteY3" fmla="*/ 309214 h 376128"/>
                  <a:gd name="connsiteX4" fmla="*/ 12804 w 367105"/>
                  <a:gd name="connsiteY4" fmla="*/ 374033 h 376128"/>
                  <a:gd name="connsiteX5" fmla="*/ 209141 w 367105"/>
                  <a:gd name="connsiteY5" fmla="*/ 321787 h 376128"/>
                  <a:gd name="connsiteX6" fmla="*/ 332285 w 367105"/>
                  <a:gd name="connsiteY6" fmla="*/ 131563 h 376128"/>
                  <a:gd name="connsiteX7" fmla="*/ 342499 w 367105"/>
                  <a:gd name="connsiteY7" fmla="*/ 0 h 376128"/>
                  <a:gd name="connsiteX0" fmla="*/ 198935 w 367105"/>
                  <a:gd name="connsiteY0" fmla="*/ 74413 h 376128"/>
                  <a:gd name="connsiteX1" fmla="*/ 154036 w 367105"/>
                  <a:gd name="connsiteY1" fmla="*/ 221270 h 376128"/>
                  <a:gd name="connsiteX2" fmla="*/ 132315 w 367105"/>
                  <a:gd name="connsiteY2" fmla="*/ 309214 h 376128"/>
                  <a:gd name="connsiteX3" fmla="*/ 12804 w 367105"/>
                  <a:gd name="connsiteY3" fmla="*/ 374033 h 376128"/>
                  <a:gd name="connsiteX4" fmla="*/ 209141 w 367105"/>
                  <a:gd name="connsiteY4" fmla="*/ 321787 h 376128"/>
                  <a:gd name="connsiteX5" fmla="*/ 332285 w 367105"/>
                  <a:gd name="connsiteY5" fmla="*/ 131563 h 376128"/>
                  <a:gd name="connsiteX6" fmla="*/ 342499 w 367105"/>
                  <a:gd name="connsiteY6" fmla="*/ 0 h 376128"/>
                  <a:gd name="connsiteX0" fmla="*/ 198935 w 367105"/>
                  <a:gd name="connsiteY0" fmla="*/ 74413 h 376128"/>
                  <a:gd name="connsiteX1" fmla="*/ 167588 w 367105"/>
                  <a:gd name="connsiteY1" fmla="*/ 222084 h 376128"/>
                  <a:gd name="connsiteX2" fmla="*/ 132315 w 367105"/>
                  <a:gd name="connsiteY2" fmla="*/ 309214 h 376128"/>
                  <a:gd name="connsiteX3" fmla="*/ 12804 w 367105"/>
                  <a:gd name="connsiteY3" fmla="*/ 374033 h 376128"/>
                  <a:gd name="connsiteX4" fmla="*/ 209141 w 367105"/>
                  <a:gd name="connsiteY4" fmla="*/ 321787 h 376128"/>
                  <a:gd name="connsiteX5" fmla="*/ 332285 w 367105"/>
                  <a:gd name="connsiteY5" fmla="*/ 131563 h 376128"/>
                  <a:gd name="connsiteX6" fmla="*/ 342499 w 367105"/>
                  <a:gd name="connsiteY6" fmla="*/ 0 h 376128"/>
                  <a:gd name="connsiteX0" fmla="*/ 201471 w 369641"/>
                  <a:gd name="connsiteY0" fmla="*/ 74413 h 416879"/>
                  <a:gd name="connsiteX1" fmla="*/ 170124 w 369641"/>
                  <a:gd name="connsiteY1" fmla="*/ 222084 h 416879"/>
                  <a:gd name="connsiteX2" fmla="*/ 134851 w 369641"/>
                  <a:gd name="connsiteY2" fmla="*/ 309214 h 416879"/>
                  <a:gd name="connsiteX3" fmla="*/ 15340 w 369641"/>
                  <a:gd name="connsiteY3" fmla="*/ 374033 h 416879"/>
                  <a:gd name="connsiteX4" fmla="*/ 42814 w 369641"/>
                  <a:gd name="connsiteY4" fmla="*/ 408171 h 416879"/>
                  <a:gd name="connsiteX5" fmla="*/ 211677 w 369641"/>
                  <a:gd name="connsiteY5" fmla="*/ 321787 h 416879"/>
                  <a:gd name="connsiteX6" fmla="*/ 334821 w 369641"/>
                  <a:gd name="connsiteY6" fmla="*/ 131563 h 416879"/>
                  <a:gd name="connsiteX7" fmla="*/ 345035 w 369641"/>
                  <a:gd name="connsiteY7" fmla="*/ 0 h 41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9641" h="416879">
                    <a:moveTo>
                      <a:pt x="201471" y="74413"/>
                    </a:moveTo>
                    <a:cubicBezTo>
                      <a:pt x="182818" y="145453"/>
                      <a:pt x="181227" y="182951"/>
                      <a:pt x="170124" y="222084"/>
                    </a:cubicBezTo>
                    <a:cubicBezTo>
                      <a:pt x="159021" y="261217"/>
                      <a:pt x="160648" y="283889"/>
                      <a:pt x="134851" y="309214"/>
                    </a:cubicBezTo>
                    <a:cubicBezTo>
                      <a:pt x="109054" y="334539"/>
                      <a:pt x="30680" y="357540"/>
                      <a:pt x="15340" y="374033"/>
                    </a:cubicBezTo>
                    <a:cubicBezTo>
                      <a:pt x="0" y="390526"/>
                      <a:pt x="10091" y="416879"/>
                      <a:pt x="42814" y="408171"/>
                    </a:cubicBezTo>
                    <a:cubicBezTo>
                      <a:pt x="75537" y="399463"/>
                      <a:pt x="159912" y="361665"/>
                      <a:pt x="211677" y="321787"/>
                    </a:cubicBezTo>
                    <a:lnTo>
                      <a:pt x="334821" y="131563"/>
                    </a:lnTo>
                    <a:cubicBezTo>
                      <a:pt x="355258" y="71515"/>
                      <a:pt x="369641" y="16668"/>
                      <a:pt x="345035" y="0"/>
                    </a:cubicBezTo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en-US" sz="10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4"/>
              <p:cNvSpPr/>
              <p:nvPr/>
            </p:nvSpPr>
            <p:spPr bwMode="auto">
              <a:xfrm rot="516570">
                <a:off x="3843719" y="4850795"/>
                <a:ext cx="836298" cy="691839"/>
              </a:xfrm>
              <a:custGeom>
                <a:avLst/>
                <a:gdLst>
                  <a:gd name="connsiteX0" fmla="*/ 1371601 w 1564784"/>
                  <a:gd name="connsiteY0" fmla="*/ 8586 h 946597"/>
                  <a:gd name="connsiteX1" fmla="*/ 882203 w 1564784"/>
                  <a:gd name="connsiteY1" fmla="*/ 150254 h 946597"/>
                  <a:gd name="connsiteX2" fmla="*/ 70834 w 1564784"/>
                  <a:gd name="connsiteY2" fmla="*/ 214648 h 946597"/>
                  <a:gd name="connsiteX3" fmla="*/ 457201 w 1564784"/>
                  <a:gd name="connsiteY3" fmla="*/ 382074 h 946597"/>
                  <a:gd name="connsiteX4" fmla="*/ 212502 w 1564784"/>
                  <a:gd name="connsiteY4" fmla="*/ 601015 h 946597"/>
                  <a:gd name="connsiteX5" fmla="*/ 663263 w 1564784"/>
                  <a:gd name="connsiteY5" fmla="*/ 601015 h 946597"/>
                  <a:gd name="connsiteX6" fmla="*/ 689020 w 1564784"/>
                  <a:gd name="connsiteY6" fmla="*/ 922986 h 946597"/>
                  <a:gd name="connsiteX7" fmla="*/ 1049629 w 1564784"/>
                  <a:gd name="connsiteY7" fmla="*/ 459347 h 946597"/>
                  <a:gd name="connsiteX8" fmla="*/ 1513268 w 1564784"/>
                  <a:gd name="connsiteY8" fmla="*/ 201769 h 946597"/>
                  <a:gd name="connsiteX9" fmla="*/ 1371601 w 1564784"/>
                  <a:gd name="connsiteY9" fmla="*/ 8586 h 946597"/>
                  <a:gd name="connsiteX0" fmla="*/ 1341550 w 1534733"/>
                  <a:gd name="connsiteY0" fmla="*/ 8586 h 946597"/>
                  <a:gd name="connsiteX1" fmla="*/ 852152 w 1534733"/>
                  <a:gd name="connsiteY1" fmla="*/ 150254 h 946597"/>
                  <a:gd name="connsiteX2" fmla="*/ 40783 w 1534733"/>
                  <a:gd name="connsiteY2" fmla="*/ 214648 h 946597"/>
                  <a:gd name="connsiteX3" fmla="*/ 607455 w 1534733"/>
                  <a:gd name="connsiteY3" fmla="*/ 382074 h 946597"/>
                  <a:gd name="connsiteX4" fmla="*/ 182451 w 1534733"/>
                  <a:gd name="connsiteY4" fmla="*/ 601015 h 946597"/>
                  <a:gd name="connsiteX5" fmla="*/ 633212 w 1534733"/>
                  <a:gd name="connsiteY5" fmla="*/ 601015 h 946597"/>
                  <a:gd name="connsiteX6" fmla="*/ 658969 w 1534733"/>
                  <a:gd name="connsiteY6" fmla="*/ 922986 h 946597"/>
                  <a:gd name="connsiteX7" fmla="*/ 1019578 w 1534733"/>
                  <a:gd name="connsiteY7" fmla="*/ 459347 h 946597"/>
                  <a:gd name="connsiteX8" fmla="*/ 1483217 w 1534733"/>
                  <a:gd name="connsiteY8" fmla="*/ 201769 h 946597"/>
                  <a:gd name="connsiteX9" fmla="*/ 1341550 w 1534733"/>
                  <a:gd name="connsiteY9" fmla="*/ 8586 h 946597"/>
                  <a:gd name="connsiteX0" fmla="*/ 1341550 w 1534733"/>
                  <a:gd name="connsiteY0" fmla="*/ 8586 h 946597"/>
                  <a:gd name="connsiteX1" fmla="*/ 852152 w 1534733"/>
                  <a:gd name="connsiteY1" fmla="*/ 150254 h 946597"/>
                  <a:gd name="connsiteX2" fmla="*/ 40783 w 1534733"/>
                  <a:gd name="connsiteY2" fmla="*/ 214648 h 946597"/>
                  <a:gd name="connsiteX3" fmla="*/ 607455 w 1534733"/>
                  <a:gd name="connsiteY3" fmla="*/ 382074 h 946597"/>
                  <a:gd name="connsiteX4" fmla="*/ 182451 w 1534733"/>
                  <a:gd name="connsiteY4" fmla="*/ 601015 h 946597"/>
                  <a:gd name="connsiteX5" fmla="*/ 633212 w 1534733"/>
                  <a:gd name="connsiteY5" fmla="*/ 601015 h 946597"/>
                  <a:gd name="connsiteX6" fmla="*/ 658969 w 1534733"/>
                  <a:gd name="connsiteY6" fmla="*/ 922986 h 946597"/>
                  <a:gd name="connsiteX7" fmla="*/ 1019578 w 1534733"/>
                  <a:gd name="connsiteY7" fmla="*/ 459347 h 946597"/>
                  <a:gd name="connsiteX8" fmla="*/ 1483217 w 1534733"/>
                  <a:gd name="connsiteY8" fmla="*/ 201769 h 946597"/>
                  <a:gd name="connsiteX9" fmla="*/ 1341550 w 1534733"/>
                  <a:gd name="connsiteY9" fmla="*/ 8586 h 946597"/>
                  <a:gd name="connsiteX0" fmla="*/ 1341550 w 1534733"/>
                  <a:gd name="connsiteY0" fmla="*/ 8586 h 936675"/>
                  <a:gd name="connsiteX1" fmla="*/ 852152 w 1534733"/>
                  <a:gd name="connsiteY1" fmla="*/ 150254 h 936675"/>
                  <a:gd name="connsiteX2" fmla="*/ 40783 w 1534733"/>
                  <a:gd name="connsiteY2" fmla="*/ 214648 h 936675"/>
                  <a:gd name="connsiteX3" fmla="*/ 607455 w 1534733"/>
                  <a:gd name="connsiteY3" fmla="*/ 382074 h 936675"/>
                  <a:gd name="connsiteX4" fmla="*/ 182451 w 1534733"/>
                  <a:gd name="connsiteY4" fmla="*/ 601015 h 936675"/>
                  <a:gd name="connsiteX5" fmla="*/ 692743 w 1534733"/>
                  <a:gd name="connsiteY5" fmla="*/ 541484 h 936675"/>
                  <a:gd name="connsiteX6" fmla="*/ 658969 w 1534733"/>
                  <a:gd name="connsiteY6" fmla="*/ 922986 h 936675"/>
                  <a:gd name="connsiteX7" fmla="*/ 1019578 w 1534733"/>
                  <a:gd name="connsiteY7" fmla="*/ 459347 h 936675"/>
                  <a:gd name="connsiteX8" fmla="*/ 1483217 w 1534733"/>
                  <a:gd name="connsiteY8" fmla="*/ 201769 h 936675"/>
                  <a:gd name="connsiteX9" fmla="*/ 1341550 w 1534733"/>
                  <a:gd name="connsiteY9" fmla="*/ 8586 h 936675"/>
                  <a:gd name="connsiteX0" fmla="*/ 1341550 w 1534733"/>
                  <a:gd name="connsiteY0" fmla="*/ 8586 h 936675"/>
                  <a:gd name="connsiteX1" fmla="*/ 852152 w 1534733"/>
                  <a:gd name="connsiteY1" fmla="*/ 150254 h 936675"/>
                  <a:gd name="connsiteX2" fmla="*/ 40783 w 1534733"/>
                  <a:gd name="connsiteY2" fmla="*/ 214648 h 936675"/>
                  <a:gd name="connsiteX3" fmla="*/ 607455 w 1534733"/>
                  <a:gd name="connsiteY3" fmla="*/ 346355 h 936675"/>
                  <a:gd name="connsiteX4" fmla="*/ 182451 w 1534733"/>
                  <a:gd name="connsiteY4" fmla="*/ 601015 h 936675"/>
                  <a:gd name="connsiteX5" fmla="*/ 692743 w 1534733"/>
                  <a:gd name="connsiteY5" fmla="*/ 541484 h 936675"/>
                  <a:gd name="connsiteX6" fmla="*/ 658969 w 1534733"/>
                  <a:gd name="connsiteY6" fmla="*/ 922986 h 936675"/>
                  <a:gd name="connsiteX7" fmla="*/ 1019578 w 1534733"/>
                  <a:gd name="connsiteY7" fmla="*/ 459347 h 936675"/>
                  <a:gd name="connsiteX8" fmla="*/ 1483217 w 1534733"/>
                  <a:gd name="connsiteY8" fmla="*/ 201769 h 936675"/>
                  <a:gd name="connsiteX9" fmla="*/ 1341550 w 1534733"/>
                  <a:gd name="connsiteY9" fmla="*/ 8586 h 936675"/>
                  <a:gd name="connsiteX0" fmla="*/ 1341550 w 1534733"/>
                  <a:gd name="connsiteY0" fmla="*/ 8586 h 936675"/>
                  <a:gd name="connsiteX1" fmla="*/ 852152 w 1534733"/>
                  <a:gd name="connsiteY1" fmla="*/ 150254 h 936675"/>
                  <a:gd name="connsiteX2" fmla="*/ 40783 w 1534733"/>
                  <a:gd name="connsiteY2" fmla="*/ 214648 h 936675"/>
                  <a:gd name="connsiteX3" fmla="*/ 607455 w 1534733"/>
                  <a:gd name="connsiteY3" fmla="*/ 346355 h 936675"/>
                  <a:gd name="connsiteX4" fmla="*/ 182451 w 1534733"/>
                  <a:gd name="connsiteY4" fmla="*/ 601015 h 936675"/>
                  <a:gd name="connsiteX5" fmla="*/ 692743 w 1534733"/>
                  <a:gd name="connsiteY5" fmla="*/ 541484 h 936675"/>
                  <a:gd name="connsiteX6" fmla="*/ 597056 w 1534733"/>
                  <a:gd name="connsiteY6" fmla="*/ 922986 h 936675"/>
                  <a:gd name="connsiteX7" fmla="*/ 1019578 w 1534733"/>
                  <a:gd name="connsiteY7" fmla="*/ 459347 h 936675"/>
                  <a:gd name="connsiteX8" fmla="*/ 1483217 w 1534733"/>
                  <a:gd name="connsiteY8" fmla="*/ 201769 h 936675"/>
                  <a:gd name="connsiteX9" fmla="*/ 1341550 w 1534733"/>
                  <a:gd name="connsiteY9" fmla="*/ 8586 h 936675"/>
                  <a:gd name="connsiteX0" fmla="*/ 1341550 w 1534733"/>
                  <a:gd name="connsiteY0" fmla="*/ 8586 h 868107"/>
                  <a:gd name="connsiteX1" fmla="*/ 852152 w 1534733"/>
                  <a:gd name="connsiteY1" fmla="*/ 150254 h 868107"/>
                  <a:gd name="connsiteX2" fmla="*/ 40783 w 1534733"/>
                  <a:gd name="connsiteY2" fmla="*/ 214648 h 868107"/>
                  <a:gd name="connsiteX3" fmla="*/ 607455 w 1534733"/>
                  <a:gd name="connsiteY3" fmla="*/ 346355 h 868107"/>
                  <a:gd name="connsiteX4" fmla="*/ 182451 w 1534733"/>
                  <a:gd name="connsiteY4" fmla="*/ 601015 h 868107"/>
                  <a:gd name="connsiteX5" fmla="*/ 692743 w 1534733"/>
                  <a:gd name="connsiteY5" fmla="*/ 541484 h 868107"/>
                  <a:gd name="connsiteX6" fmla="*/ 540915 w 1534733"/>
                  <a:gd name="connsiteY6" fmla="*/ 854418 h 868107"/>
                  <a:gd name="connsiteX7" fmla="*/ 1019578 w 1534733"/>
                  <a:gd name="connsiteY7" fmla="*/ 459347 h 868107"/>
                  <a:gd name="connsiteX8" fmla="*/ 1483217 w 1534733"/>
                  <a:gd name="connsiteY8" fmla="*/ 201769 h 868107"/>
                  <a:gd name="connsiteX9" fmla="*/ 1341550 w 1534733"/>
                  <a:gd name="connsiteY9" fmla="*/ 8586 h 868107"/>
                  <a:gd name="connsiteX0" fmla="*/ 1341550 w 1534733"/>
                  <a:gd name="connsiteY0" fmla="*/ 8586 h 866110"/>
                  <a:gd name="connsiteX1" fmla="*/ 852152 w 1534733"/>
                  <a:gd name="connsiteY1" fmla="*/ 150254 h 866110"/>
                  <a:gd name="connsiteX2" fmla="*/ 40783 w 1534733"/>
                  <a:gd name="connsiteY2" fmla="*/ 214648 h 866110"/>
                  <a:gd name="connsiteX3" fmla="*/ 607455 w 1534733"/>
                  <a:gd name="connsiteY3" fmla="*/ 346355 h 866110"/>
                  <a:gd name="connsiteX4" fmla="*/ 182451 w 1534733"/>
                  <a:gd name="connsiteY4" fmla="*/ 601015 h 866110"/>
                  <a:gd name="connsiteX5" fmla="*/ 676476 w 1534733"/>
                  <a:gd name="connsiteY5" fmla="*/ 529497 h 866110"/>
                  <a:gd name="connsiteX6" fmla="*/ 540915 w 1534733"/>
                  <a:gd name="connsiteY6" fmla="*/ 854418 h 866110"/>
                  <a:gd name="connsiteX7" fmla="*/ 1019578 w 1534733"/>
                  <a:gd name="connsiteY7" fmla="*/ 459347 h 866110"/>
                  <a:gd name="connsiteX8" fmla="*/ 1483217 w 1534733"/>
                  <a:gd name="connsiteY8" fmla="*/ 201769 h 866110"/>
                  <a:gd name="connsiteX9" fmla="*/ 1341550 w 1534733"/>
                  <a:gd name="connsiteY9" fmla="*/ 8586 h 866110"/>
                  <a:gd name="connsiteX0" fmla="*/ 1341550 w 1534733"/>
                  <a:gd name="connsiteY0" fmla="*/ 8586 h 866110"/>
                  <a:gd name="connsiteX1" fmla="*/ 852152 w 1534733"/>
                  <a:gd name="connsiteY1" fmla="*/ 150254 h 866110"/>
                  <a:gd name="connsiteX2" fmla="*/ 40783 w 1534733"/>
                  <a:gd name="connsiteY2" fmla="*/ 214648 h 866110"/>
                  <a:gd name="connsiteX3" fmla="*/ 607455 w 1534733"/>
                  <a:gd name="connsiteY3" fmla="*/ 346355 h 866110"/>
                  <a:gd name="connsiteX4" fmla="*/ 182451 w 1534733"/>
                  <a:gd name="connsiteY4" fmla="*/ 601015 h 866110"/>
                  <a:gd name="connsiteX5" fmla="*/ 676476 w 1534733"/>
                  <a:gd name="connsiteY5" fmla="*/ 529497 h 866110"/>
                  <a:gd name="connsiteX6" fmla="*/ 540915 w 1534733"/>
                  <a:gd name="connsiteY6" fmla="*/ 854418 h 866110"/>
                  <a:gd name="connsiteX7" fmla="*/ 1019578 w 1534733"/>
                  <a:gd name="connsiteY7" fmla="*/ 459347 h 866110"/>
                  <a:gd name="connsiteX8" fmla="*/ 1483217 w 1534733"/>
                  <a:gd name="connsiteY8" fmla="*/ 201769 h 866110"/>
                  <a:gd name="connsiteX9" fmla="*/ 1341550 w 1534733"/>
                  <a:gd name="connsiteY9" fmla="*/ 8586 h 866110"/>
                  <a:gd name="connsiteX0" fmla="*/ 1341550 w 1534733"/>
                  <a:gd name="connsiteY0" fmla="*/ 8586 h 866110"/>
                  <a:gd name="connsiteX1" fmla="*/ 852152 w 1534733"/>
                  <a:gd name="connsiteY1" fmla="*/ 150254 h 866110"/>
                  <a:gd name="connsiteX2" fmla="*/ 40783 w 1534733"/>
                  <a:gd name="connsiteY2" fmla="*/ 214648 h 866110"/>
                  <a:gd name="connsiteX3" fmla="*/ 607455 w 1534733"/>
                  <a:gd name="connsiteY3" fmla="*/ 346355 h 866110"/>
                  <a:gd name="connsiteX4" fmla="*/ 182451 w 1534733"/>
                  <a:gd name="connsiteY4" fmla="*/ 601015 h 866110"/>
                  <a:gd name="connsiteX5" fmla="*/ 676476 w 1534733"/>
                  <a:gd name="connsiteY5" fmla="*/ 529497 h 866110"/>
                  <a:gd name="connsiteX6" fmla="*/ 540915 w 1534733"/>
                  <a:gd name="connsiteY6" fmla="*/ 854418 h 866110"/>
                  <a:gd name="connsiteX7" fmla="*/ 1019578 w 1534733"/>
                  <a:gd name="connsiteY7" fmla="*/ 459347 h 866110"/>
                  <a:gd name="connsiteX8" fmla="*/ 1483217 w 1534733"/>
                  <a:gd name="connsiteY8" fmla="*/ 201769 h 866110"/>
                  <a:gd name="connsiteX9" fmla="*/ 1341550 w 1534733"/>
                  <a:gd name="connsiteY9" fmla="*/ 8586 h 866110"/>
                  <a:gd name="connsiteX0" fmla="*/ 1341550 w 1534733"/>
                  <a:gd name="connsiteY0" fmla="*/ 8586 h 866110"/>
                  <a:gd name="connsiteX1" fmla="*/ 852152 w 1534733"/>
                  <a:gd name="connsiteY1" fmla="*/ 150254 h 866110"/>
                  <a:gd name="connsiteX2" fmla="*/ 40783 w 1534733"/>
                  <a:gd name="connsiteY2" fmla="*/ 214648 h 866110"/>
                  <a:gd name="connsiteX3" fmla="*/ 607455 w 1534733"/>
                  <a:gd name="connsiteY3" fmla="*/ 346355 h 866110"/>
                  <a:gd name="connsiteX4" fmla="*/ 182451 w 1534733"/>
                  <a:gd name="connsiteY4" fmla="*/ 601015 h 866110"/>
                  <a:gd name="connsiteX5" fmla="*/ 676476 w 1534733"/>
                  <a:gd name="connsiteY5" fmla="*/ 529497 h 866110"/>
                  <a:gd name="connsiteX6" fmla="*/ 540915 w 1534733"/>
                  <a:gd name="connsiteY6" fmla="*/ 854418 h 866110"/>
                  <a:gd name="connsiteX7" fmla="*/ 1019578 w 1534733"/>
                  <a:gd name="connsiteY7" fmla="*/ 459347 h 866110"/>
                  <a:gd name="connsiteX8" fmla="*/ 1483217 w 1534733"/>
                  <a:gd name="connsiteY8" fmla="*/ 201769 h 866110"/>
                  <a:gd name="connsiteX9" fmla="*/ 1341550 w 1534733"/>
                  <a:gd name="connsiteY9" fmla="*/ 8586 h 866110"/>
                  <a:gd name="connsiteX0" fmla="*/ 1341550 w 1534733"/>
                  <a:gd name="connsiteY0" fmla="*/ 8586 h 938441"/>
                  <a:gd name="connsiteX1" fmla="*/ 852152 w 1534733"/>
                  <a:gd name="connsiteY1" fmla="*/ 150254 h 938441"/>
                  <a:gd name="connsiteX2" fmla="*/ 40783 w 1534733"/>
                  <a:gd name="connsiteY2" fmla="*/ 214648 h 938441"/>
                  <a:gd name="connsiteX3" fmla="*/ 607455 w 1534733"/>
                  <a:gd name="connsiteY3" fmla="*/ 346355 h 938441"/>
                  <a:gd name="connsiteX4" fmla="*/ 182451 w 1534733"/>
                  <a:gd name="connsiteY4" fmla="*/ 601015 h 938441"/>
                  <a:gd name="connsiteX5" fmla="*/ 676476 w 1534733"/>
                  <a:gd name="connsiteY5" fmla="*/ 529497 h 938441"/>
                  <a:gd name="connsiteX6" fmla="*/ 429039 w 1534733"/>
                  <a:gd name="connsiteY6" fmla="*/ 926749 h 938441"/>
                  <a:gd name="connsiteX7" fmla="*/ 1019578 w 1534733"/>
                  <a:gd name="connsiteY7" fmla="*/ 459347 h 938441"/>
                  <a:gd name="connsiteX8" fmla="*/ 1483217 w 1534733"/>
                  <a:gd name="connsiteY8" fmla="*/ 201769 h 938441"/>
                  <a:gd name="connsiteX9" fmla="*/ 1341550 w 1534733"/>
                  <a:gd name="connsiteY9" fmla="*/ 8586 h 938441"/>
                  <a:gd name="connsiteX0" fmla="*/ 1244239 w 1437422"/>
                  <a:gd name="connsiteY0" fmla="*/ 8586 h 938441"/>
                  <a:gd name="connsiteX1" fmla="*/ 754841 w 1437422"/>
                  <a:gd name="connsiteY1" fmla="*/ 150254 h 938441"/>
                  <a:gd name="connsiteX2" fmla="*/ 40783 w 1437422"/>
                  <a:gd name="connsiteY2" fmla="*/ 252899 h 938441"/>
                  <a:gd name="connsiteX3" fmla="*/ 510144 w 1437422"/>
                  <a:gd name="connsiteY3" fmla="*/ 346355 h 938441"/>
                  <a:gd name="connsiteX4" fmla="*/ 85140 w 1437422"/>
                  <a:gd name="connsiteY4" fmla="*/ 601015 h 938441"/>
                  <a:gd name="connsiteX5" fmla="*/ 579165 w 1437422"/>
                  <a:gd name="connsiteY5" fmla="*/ 529497 h 938441"/>
                  <a:gd name="connsiteX6" fmla="*/ 331728 w 1437422"/>
                  <a:gd name="connsiteY6" fmla="*/ 926749 h 938441"/>
                  <a:gd name="connsiteX7" fmla="*/ 922267 w 1437422"/>
                  <a:gd name="connsiteY7" fmla="*/ 459347 h 938441"/>
                  <a:gd name="connsiteX8" fmla="*/ 1385906 w 1437422"/>
                  <a:gd name="connsiteY8" fmla="*/ 201769 h 938441"/>
                  <a:gd name="connsiteX9" fmla="*/ 1244239 w 1437422"/>
                  <a:gd name="connsiteY9" fmla="*/ 8586 h 938441"/>
                  <a:gd name="connsiteX0" fmla="*/ 1244239 w 1443075"/>
                  <a:gd name="connsiteY0" fmla="*/ 8586 h 948346"/>
                  <a:gd name="connsiteX1" fmla="*/ 754841 w 1443075"/>
                  <a:gd name="connsiteY1" fmla="*/ 150254 h 948346"/>
                  <a:gd name="connsiteX2" fmla="*/ 40783 w 1443075"/>
                  <a:gd name="connsiteY2" fmla="*/ 252899 h 948346"/>
                  <a:gd name="connsiteX3" fmla="*/ 510144 w 1443075"/>
                  <a:gd name="connsiteY3" fmla="*/ 346355 h 948346"/>
                  <a:gd name="connsiteX4" fmla="*/ 85140 w 1443075"/>
                  <a:gd name="connsiteY4" fmla="*/ 601015 h 948346"/>
                  <a:gd name="connsiteX5" fmla="*/ 579165 w 1443075"/>
                  <a:gd name="connsiteY5" fmla="*/ 529497 h 948346"/>
                  <a:gd name="connsiteX6" fmla="*/ 331728 w 1443075"/>
                  <a:gd name="connsiteY6" fmla="*/ 926749 h 948346"/>
                  <a:gd name="connsiteX7" fmla="*/ 901227 w 1443075"/>
                  <a:gd name="connsiteY7" fmla="*/ 399915 h 948346"/>
                  <a:gd name="connsiteX8" fmla="*/ 1385906 w 1443075"/>
                  <a:gd name="connsiteY8" fmla="*/ 201769 h 948346"/>
                  <a:gd name="connsiteX9" fmla="*/ 1244239 w 1443075"/>
                  <a:gd name="connsiteY9" fmla="*/ 8586 h 948346"/>
                  <a:gd name="connsiteX0" fmla="*/ 1244239 w 1395207"/>
                  <a:gd name="connsiteY0" fmla="*/ 963 h 940723"/>
                  <a:gd name="connsiteX1" fmla="*/ 754841 w 1395207"/>
                  <a:gd name="connsiteY1" fmla="*/ 142631 h 940723"/>
                  <a:gd name="connsiteX2" fmla="*/ 40783 w 1395207"/>
                  <a:gd name="connsiteY2" fmla="*/ 245276 h 940723"/>
                  <a:gd name="connsiteX3" fmla="*/ 510144 w 1395207"/>
                  <a:gd name="connsiteY3" fmla="*/ 338732 h 940723"/>
                  <a:gd name="connsiteX4" fmla="*/ 85140 w 1395207"/>
                  <a:gd name="connsiteY4" fmla="*/ 593392 h 940723"/>
                  <a:gd name="connsiteX5" fmla="*/ 579165 w 1395207"/>
                  <a:gd name="connsiteY5" fmla="*/ 521874 h 940723"/>
                  <a:gd name="connsiteX6" fmla="*/ 331728 w 1395207"/>
                  <a:gd name="connsiteY6" fmla="*/ 919126 h 940723"/>
                  <a:gd name="connsiteX7" fmla="*/ 901227 w 1395207"/>
                  <a:gd name="connsiteY7" fmla="*/ 392292 h 940723"/>
                  <a:gd name="connsiteX8" fmla="*/ 1338038 w 1395207"/>
                  <a:gd name="connsiteY8" fmla="*/ 148409 h 940723"/>
                  <a:gd name="connsiteX9" fmla="*/ 1244239 w 1395207"/>
                  <a:gd name="connsiteY9" fmla="*/ 963 h 940723"/>
                  <a:gd name="connsiteX0" fmla="*/ 1244239 w 1336636"/>
                  <a:gd name="connsiteY0" fmla="*/ 5186 h 944946"/>
                  <a:gd name="connsiteX1" fmla="*/ 754841 w 1336636"/>
                  <a:gd name="connsiteY1" fmla="*/ 146854 h 944946"/>
                  <a:gd name="connsiteX2" fmla="*/ 40783 w 1336636"/>
                  <a:gd name="connsiteY2" fmla="*/ 249499 h 944946"/>
                  <a:gd name="connsiteX3" fmla="*/ 510144 w 1336636"/>
                  <a:gd name="connsiteY3" fmla="*/ 342955 h 944946"/>
                  <a:gd name="connsiteX4" fmla="*/ 85140 w 1336636"/>
                  <a:gd name="connsiteY4" fmla="*/ 597615 h 944946"/>
                  <a:gd name="connsiteX5" fmla="*/ 579165 w 1336636"/>
                  <a:gd name="connsiteY5" fmla="*/ 526097 h 944946"/>
                  <a:gd name="connsiteX6" fmla="*/ 331728 w 1336636"/>
                  <a:gd name="connsiteY6" fmla="*/ 923349 h 944946"/>
                  <a:gd name="connsiteX7" fmla="*/ 901227 w 1336636"/>
                  <a:gd name="connsiteY7" fmla="*/ 396515 h 944946"/>
                  <a:gd name="connsiteX8" fmla="*/ 1279467 w 1336636"/>
                  <a:gd name="connsiteY8" fmla="*/ 115741 h 944946"/>
                  <a:gd name="connsiteX9" fmla="*/ 1244239 w 1336636"/>
                  <a:gd name="connsiteY9" fmla="*/ 5186 h 944946"/>
                  <a:gd name="connsiteX0" fmla="*/ 1181665 w 1326207"/>
                  <a:gd name="connsiteY0" fmla="*/ 5186 h 896938"/>
                  <a:gd name="connsiteX1" fmla="*/ 754841 w 1326207"/>
                  <a:gd name="connsiteY1" fmla="*/ 98846 h 896938"/>
                  <a:gd name="connsiteX2" fmla="*/ 40783 w 1326207"/>
                  <a:gd name="connsiteY2" fmla="*/ 201491 h 896938"/>
                  <a:gd name="connsiteX3" fmla="*/ 510144 w 1326207"/>
                  <a:gd name="connsiteY3" fmla="*/ 294947 h 896938"/>
                  <a:gd name="connsiteX4" fmla="*/ 85140 w 1326207"/>
                  <a:gd name="connsiteY4" fmla="*/ 549607 h 896938"/>
                  <a:gd name="connsiteX5" fmla="*/ 579165 w 1326207"/>
                  <a:gd name="connsiteY5" fmla="*/ 478089 h 896938"/>
                  <a:gd name="connsiteX6" fmla="*/ 331728 w 1326207"/>
                  <a:gd name="connsiteY6" fmla="*/ 875341 h 896938"/>
                  <a:gd name="connsiteX7" fmla="*/ 901227 w 1326207"/>
                  <a:gd name="connsiteY7" fmla="*/ 348507 h 896938"/>
                  <a:gd name="connsiteX8" fmla="*/ 1279467 w 1326207"/>
                  <a:gd name="connsiteY8" fmla="*/ 67733 h 896938"/>
                  <a:gd name="connsiteX9" fmla="*/ 1181665 w 1326207"/>
                  <a:gd name="connsiteY9" fmla="*/ 5186 h 896938"/>
                  <a:gd name="connsiteX0" fmla="*/ 1181665 w 1326207"/>
                  <a:gd name="connsiteY0" fmla="*/ 0 h 891752"/>
                  <a:gd name="connsiteX1" fmla="*/ 754841 w 1326207"/>
                  <a:gd name="connsiteY1" fmla="*/ 93660 h 891752"/>
                  <a:gd name="connsiteX2" fmla="*/ 40783 w 1326207"/>
                  <a:gd name="connsiteY2" fmla="*/ 196305 h 891752"/>
                  <a:gd name="connsiteX3" fmla="*/ 510144 w 1326207"/>
                  <a:gd name="connsiteY3" fmla="*/ 289761 h 891752"/>
                  <a:gd name="connsiteX4" fmla="*/ 85140 w 1326207"/>
                  <a:gd name="connsiteY4" fmla="*/ 544421 h 891752"/>
                  <a:gd name="connsiteX5" fmla="*/ 579165 w 1326207"/>
                  <a:gd name="connsiteY5" fmla="*/ 472903 h 891752"/>
                  <a:gd name="connsiteX6" fmla="*/ 331728 w 1326207"/>
                  <a:gd name="connsiteY6" fmla="*/ 870155 h 891752"/>
                  <a:gd name="connsiteX7" fmla="*/ 901227 w 1326207"/>
                  <a:gd name="connsiteY7" fmla="*/ 343321 h 891752"/>
                  <a:gd name="connsiteX8" fmla="*/ 1279467 w 1326207"/>
                  <a:gd name="connsiteY8" fmla="*/ 62547 h 891752"/>
                  <a:gd name="connsiteX9" fmla="*/ 1181665 w 1326207"/>
                  <a:gd name="connsiteY9" fmla="*/ 0 h 891752"/>
                  <a:gd name="connsiteX0" fmla="*/ 1181665 w 1279467"/>
                  <a:gd name="connsiteY0" fmla="*/ 16800 h 908552"/>
                  <a:gd name="connsiteX1" fmla="*/ 754841 w 1279467"/>
                  <a:gd name="connsiteY1" fmla="*/ 110460 h 908552"/>
                  <a:gd name="connsiteX2" fmla="*/ 40783 w 1279467"/>
                  <a:gd name="connsiteY2" fmla="*/ 213105 h 908552"/>
                  <a:gd name="connsiteX3" fmla="*/ 510144 w 1279467"/>
                  <a:gd name="connsiteY3" fmla="*/ 306561 h 908552"/>
                  <a:gd name="connsiteX4" fmla="*/ 85140 w 1279467"/>
                  <a:gd name="connsiteY4" fmla="*/ 561221 h 908552"/>
                  <a:gd name="connsiteX5" fmla="*/ 579165 w 1279467"/>
                  <a:gd name="connsiteY5" fmla="*/ 489703 h 908552"/>
                  <a:gd name="connsiteX6" fmla="*/ 331728 w 1279467"/>
                  <a:gd name="connsiteY6" fmla="*/ 886955 h 908552"/>
                  <a:gd name="connsiteX7" fmla="*/ 901227 w 1279467"/>
                  <a:gd name="connsiteY7" fmla="*/ 360121 h 908552"/>
                  <a:gd name="connsiteX8" fmla="*/ 1279467 w 1279467"/>
                  <a:gd name="connsiteY8" fmla="*/ 79347 h 908552"/>
                  <a:gd name="connsiteX9" fmla="*/ 1181665 w 1279467"/>
                  <a:gd name="connsiteY9" fmla="*/ 16800 h 908552"/>
                  <a:gd name="connsiteX0" fmla="*/ 1223332 w 1279467"/>
                  <a:gd name="connsiteY0" fmla="*/ 5674 h 908552"/>
                  <a:gd name="connsiteX1" fmla="*/ 754841 w 1279467"/>
                  <a:gd name="connsiteY1" fmla="*/ 110460 h 908552"/>
                  <a:gd name="connsiteX2" fmla="*/ 40783 w 1279467"/>
                  <a:gd name="connsiteY2" fmla="*/ 213105 h 908552"/>
                  <a:gd name="connsiteX3" fmla="*/ 510144 w 1279467"/>
                  <a:gd name="connsiteY3" fmla="*/ 306561 h 908552"/>
                  <a:gd name="connsiteX4" fmla="*/ 85140 w 1279467"/>
                  <a:gd name="connsiteY4" fmla="*/ 561221 h 908552"/>
                  <a:gd name="connsiteX5" fmla="*/ 579165 w 1279467"/>
                  <a:gd name="connsiteY5" fmla="*/ 489703 h 908552"/>
                  <a:gd name="connsiteX6" fmla="*/ 331728 w 1279467"/>
                  <a:gd name="connsiteY6" fmla="*/ 886955 h 908552"/>
                  <a:gd name="connsiteX7" fmla="*/ 901227 w 1279467"/>
                  <a:gd name="connsiteY7" fmla="*/ 360121 h 908552"/>
                  <a:gd name="connsiteX8" fmla="*/ 1279467 w 1279467"/>
                  <a:gd name="connsiteY8" fmla="*/ 79347 h 908552"/>
                  <a:gd name="connsiteX9" fmla="*/ 1223332 w 1279467"/>
                  <a:gd name="connsiteY9" fmla="*/ 5674 h 908552"/>
                  <a:gd name="connsiteX0" fmla="*/ 1223332 w 1279467"/>
                  <a:gd name="connsiteY0" fmla="*/ 5674 h 908552"/>
                  <a:gd name="connsiteX1" fmla="*/ 754841 w 1279467"/>
                  <a:gd name="connsiteY1" fmla="*/ 110460 h 908552"/>
                  <a:gd name="connsiteX2" fmla="*/ 40783 w 1279467"/>
                  <a:gd name="connsiteY2" fmla="*/ 213105 h 908552"/>
                  <a:gd name="connsiteX3" fmla="*/ 510144 w 1279467"/>
                  <a:gd name="connsiteY3" fmla="*/ 306561 h 908552"/>
                  <a:gd name="connsiteX4" fmla="*/ 85140 w 1279467"/>
                  <a:gd name="connsiteY4" fmla="*/ 561221 h 908552"/>
                  <a:gd name="connsiteX5" fmla="*/ 579165 w 1279467"/>
                  <a:gd name="connsiteY5" fmla="*/ 489703 h 908552"/>
                  <a:gd name="connsiteX6" fmla="*/ 331728 w 1279467"/>
                  <a:gd name="connsiteY6" fmla="*/ 886955 h 908552"/>
                  <a:gd name="connsiteX7" fmla="*/ 901227 w 1279467"/>
                  <a:gd name="connsiteY7" fmla="*/ 360121 h 908552"/>
                  <a:gd name="connsiteX8" fmla="*/ 1279467 w 1279467"/>
                  <a:gd name="connsiteY8" fmla="*/ 79347 h 908552"/>
                  <a:gd name="connsiteX9" fmla="*/ 1223332 w 1279467"/>
                  <a:gd name="connsiteY9" fmla="*/ 5674 h 908552"/>
                  <a:gd name="connsiteX0" fmla="*/ 1223332 w 1279467"/>
                  <a:gd name="connsiteY0" fmla="*/ 5674 h 908552"/>
                  <a:gd name="connsiteX1" fmla="*/ 754841 w 1279467"/>
                  <a:gd name="connsiteY1" fmla="*/ 110460 h 908552"/>
                  <a:gd name="connsiteX2" fmla="*/ 40783 w 1279467"/>
                  <a:gd name="connsiteY2" fmla="*/ 213105 h 908552"/>
                  <a:gd name="connsiteX3" fmla="*/ 510144 w 1279467"/>
                  <a:gd name="connsiteY3" fmla="*/ 306561 h 908552"/>
                  <a:gd name="connsiteX4" fmla="*/ 85140 w 1279467"/>
                  <a:gd name="connsiteY4" fmla="*/ 561221 h 908552"/>
                  <a:gd name="connsiteX5" fmla="*/ 579165 w 1279467"/>
                  <a:gd name="connsiteY5" fmla="*/ 489703 h 908552"/>
                  <a:gd name="connsiteX6" fmla="*/ 331728 w 1279467"/>
                  <a:gd name="connsiteY6" fmla="*/ 886955 h 908552"/>
                  <a:gd name="connsiteX7" fmla="*/ 901227 w 1279467"/>
                  <a:gd name="connsiteY7" fmla="*/ 360121 h 908552"/>
                  <a:gd name="connsiteX8" fmla="*/ 1279467 w 1279467"/>
                  <a:gd name="connsiteY8" fmla="*/ 79347 h 908552"/>
                  <a:gd name="connsiteX9" fmla="*/ 1223332 w 1279467"/>
                  <a:gd name="connsiteY9" fmla="*/ 5674 h 908552"/>
                  <a:gd name="connsiteX0" fmla="*/ 1223332 w 1279467"/>
                  <a:gd name="connsiteY0" fmla="*/ 8526 h 911404"/>
                  <a:gd name="connsiteX1" fmla="*/ 754841 w 1279467"/>
                  <a:gd name="connsiteY1" fmla="*/ 113312 h 911404"/>
                  <a:gd name="connsiteX2" fmla="*/ 40783 w 1279467"/>
                  <a:gd name="connsiteY2" fmla="*/ 215957 h 911404"/>
                  <a:gd name="connsiteX3" fmla="*/ 510144 w 1279467"/>
                  <a:gd name="connsiteY3" fmla="*/ 309413 h 911404"/>
                  <a:gd name="connsiteX4" fmla="*/ 85140 w 1279467"/>
                  <a:gd name="connsiteY4" fmla="*/ 564073 h 911404"/>
                  <a:gd name="connsiteX5" fmla="*/ 579165 w 1279467"/>
                  <a:gd name="connsiteY5" fmla="*/ 492555 h 911404"/>
                  <a:gd name="connsiteX6" fmla="*/ 331728 w 1279467"/>
                  <a:gd name="connsiteY6" fmla="*/ 889807 h 911404"/>
                  <a:gd name="connsiteX7" fmla="*/ 901227 w 1279467"/>
                  <a:gd name="connsiteY7" fmla="*/ 362973 h 911404"/>
                  <a:gd name="connsiteX8" fmla="*/ 1279467 w 1279467"/>
                  <a:gd name="connsiteY8" fmla="*/ 82199 h 911404"/>
                  <a:gd name="connsiteX9" fmla="*/ 1223332 w 1279467"/>
                  <a:gd name="connsiteY9" fmla="*/ 8526 h 911404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223332 w 1279467"/>
                  <a:gd name="connsiteY0" fmla="*/ 8526 h 949327"/>
                  <a:gd name="connsiteX1" fmla="*/ 754841 w 1279467"/>
                  <a:gd name="connsiteY1" fmla="*/ 113312 h 949327"/>
                  <a:gd name="connsiteX2" fmla="*/ 40783 w 1279467"/>
                  <a:gd name="connsiteY2" fmla="*/ 215957 h 949327"/>
                  <a:gd name="connsiteX3" fmla="*/ 510144 w 1279467"/>
                  <a:gd name="connsiteY3" fmla="*/ 309413 h 949327"/>
                  <a:gd name="connsiteX4" fmla="*/ 85140 w 1279467"/>
                  <a:gd name="connsiteY4" fmla="*/ 564073 h 949327"/>
                  <a:gd name="connsiteX5" fmla="*/ 579165 w 1279467"/>
                  <a:gd name="connsiteY5" fmla="*/ 492555 h 949327"/>
                  <a:gd name="connsiteX6" fmla="*/ 331728 w 1279467"/>
                  <a:gd name="connsiteY6" fmla="*/ 889807 h 949327"/>
                  <a:gd name="connsiteX7" fmla="*/ 901227 w 1279467"/>
                  <a:gd name="connsiteY7" fmla="*/ 362973 h 949327"/>
                  <a:gd name="connsiteX8" fmla="*/ 1279467 w 1279467"/>
                  <a:gd name="connsiteY8" fmla="*/ 82199 h 949327"/>
                  <a:gd name="connsiteX9" fmla="*/ 1223332 w 1279467"/>
                  <a:gd name="connsiteY9" fmla="*/ 8526 h 949327"/>
                  <a:gd name="connsiteX0" fmla="*/ 1182550 w 1238685"/>
                  <a:gd name="connsiteY0" fmla="*/ 8526 h 949327"/>
                  <a:gd name="connsiteX1" fmla="*/ 714059 w 1238685"/>
                  <a:gd name="connsiteY1" fmla="*/ 113312 h 949327"/>
                  <a:gd name="connsiteX2" fmla="*/ 1 w 1238685"/>
                  <a:gd name="connsiteY2" fmla="*/ 215957 h 949327"/>
                  <a:gd name="connsiteX3" fmla="*/ 469362 w 1238685"/>
                  <a:gd name="connsiteY3" fmla="*/ 309413 h 949327"/>
                  <a:gd name="connsiteX4" fmla="*/ 44358 w 1238685"/>
                  <a:gd name="connsiteY4" fmla="*/ 564073 h 949327"/>
                  <a:gd name="connsiteX5" fmla="*/ 538383 w 1238685"/>
                  <a:gd name="connsiteY5" fmla="*/ 492555 h 949327"/>
                  <a:gd name="connsiteX6" fmla="*/ 290946 w 1238685"/>
                  <a:gd name="connsiteY6" fmla="*/ 889807 h 949327"/>
                  <a:gd name="connsiteX7" fmla="*/ 860445 w 1238685"/>
                  <a:gd name="connsiteY7" fmla="*/ 362973 h 949327"/>
                  <a:gd name="connsiteX8" fmla="*/ 1238685 w 1238685"/>
                  <a:gd name="connsiteY8" fmla="*/ 82199 h 949327"/>
                  <a:gd name="connsiteX9" fmla="*/ 1182550 w 1238685"/>
                  <a:gd name="connsiteY9" fmla="*/ 8526 h 949327"/>
                  <a:gd name="connsiteX0" fmla="*/ 1182550 w 1238685"/>
                  <a:gd name="connsiteY0" fmla="*/ 8526 h 949327"/>
                  <a:gd name="connsiteX1" fmla="*/ 714059 w 1238685"/>
                  <a:gd name="connsiteY1" fmla="*/ 113312 h 949327"/>
                  <a:gd name="connsiteX2" fmla="*/ 1 w 1238685"/>
                  <a:gd name="connsiteY2" fmla="*/ 215957 h 949327"/>
                  <a:gd name="connsiteX3" fmla="*/ 469362 w 1238685"/>
                  <a:gd name="connsiteY3" fmla="*/ 309413 h 949327"/>
                  <a:gd name="connsiteX4" fmla="*/ 44358 w 1238685"/>
                  <a:gd name="connsiteY4" fmla="*/ 564073 h 949327"/>
                  <a:gd name="connsiteX5" fmla="*/ 538383 w 1238685"/>
                  <a:gd name="connsiteY5" fmla="*/ 492555 h 949327"/>
                  <a:gd name="connsiteX6" fmla="*/ 290946 w 1238685"/>
                  <a:gd name="connsiteY6" fmla="*/ 889807 h 949327"/>
                  <a:gd name="connsiteX7" fmla="*/ 860445 w 1238685"/>
                  <a:gd name="connsiteY7" fmla="*/ 362973 h 949327"/>
                  <a:gd name="connsiteX8" fmla="*/ 1238685 w 1238685"/>
                  <a:gd name="connsiteY8" fmla="*/ 82199 h 949327"/>
                  <a:gd name="connsiteX9" fmla="*/ 1182550 w 1238685"/>
                  <a:gd name="connsiteY9" fmla="*/ 8526 h 949327"/>
                  <a:gd name="connsiteX0" fmla="*/ 1182550 w 1408544"/>
                  <a:gd name="connsiteY0" fmla="*/ 8526 h 949327"/>
                  <a:gd name="connsiteX1" fmla="*/ 714059 w 1408544"/>
                  <a:gd name="connsiteY1" fmla="*/ 113312 h 949327"/>
                  <a:gd name="connsiteX2" fmla="*/ 1 w 1408544"/>
                  <a:gd name="connsiteY2" fmla="*/ 215957 h 949327"/>
                  <a:gd name="connsiteX3" fmla="*/ 469362 w 1408544"/>
                  <a:gd name="connsiteY3" fmla="*/ 309413 h 949327"/>
                  <a:gd name="connsiteX4" fmla="*/ 44358 w 1408544"/>
                  <a:gd name="connsiteY4" fmla="*/ 564073 h 949327"/>
                  <a:gd name="connsiteX5" fmla="*/ 538383 w 1408544"/>
                  <a:gd name="connsiteY5" fmla="*/ 492555 h 949327"/>
                  <a:gd name="connsiteX6" fmla="*/ 290946 w 1408544"/>
                  <a:gd name="connsiteY6" fmla="*/ 889807 h 949327"/>
                  <a:gd name="connsiteX7" fmla="*/ 860445 w 1408544"/>
                  <a:gd name="connsiteY7" fmla="*/ 362973 h 949327"/>
                  <a:gd name="connsiteX8" fmla="*/ 1238685 w 1408544"/>
                  <a:gd name="connsiteY8" fmla="*/ 82199 h 949327"/>
                  <a:gd name="connsiteX9" fmla="*/ 1408544 w 1408544"/>
                  <a:gd name="connsiteY9" fmla="*/ 234520 h 949327"/>
                  <a:gd name="connsiteX0" fmla="*/ 1182550 w 1582827"/>
                  <a:gd name="connsiteY0" fmla="*/ 631850 h 1572651"/>
                  <a:gd name="connsiteX1" fmla="*/ 714059 w 1582827"/>
                  <a:gd name="connsiteY1" fmla="*/ 736636 h 1572651"/>
                  <a:gd name="connsiteX2" fmla="*/ 1 w 1582827"/>
                  <a:gd name="connsiteY2" fmla="*/ 839281 h 1572651"/>
                  <a:gd name="connsiteX3" fmla="*/ 469362 w 1582827"/>
                  <a:gd name="connsiteY3" fmla="*/ 932737 h 1572651"/>
                  <a:gd name="connsiteX4" fmla="*/ 44358 w 1582827"/>
                  <a:gd name="connsiteY4" fmla="*/ 1187397 h 1572651"/>
                  <a:gd name="connsiteX5" fmla="*/ 538383 w 1582827"/>
                  <a:gd name="connsiteY5" fmla="*/ 1115879 h 1572651"/>
                  <a:gd name="connsiteX6" fmla="*/ 290946 w 1582827"/>
                  <a:gd name="connsiteY6" fmla="*/ 1513131 h 1572651"/>
                  <a:gd name="connsiteX7" fmla="*/ 860445 w 1582827"/>
                  <a:gd name="connsiteY7" fmla="*/ 986297 h 1572651"/>
                  <a:gd name="connsiteX8" fmla="*/ 1238685 w 1582827"/>
                  <a:gd name="connsiteY8" fmla="*/ 705523 h 1572651"/>
                  <a:gd name="connsiteX9" fmla="*/ 1582827 w 1582827"/>
                  <a:gd name="connsiteY9" fmla="*/ 200508 h 1572651"/>
                  <a:gd name="connsiteX0" fmla="*/ 1182550 w 1824587"/>
                  <a:gd name="connsiteY0" fmla="*/ 431342 h 1372143"/>
                  <a:gd name="connsiteX1" fmla="*/ 714059 w 1824587"/>
                  <a:gd name="connsiteY1" fmla="*/ 536128 h 1372143"/>
                  <a:gd name="connsiteX2" fmla="*/ 1 w 1824587"/>
                  <a:gd name="connsiteY2" fmla="*/ 638773 h 1372143"/>
                  <a:gd name="connsiteX3" fmla="*/ 469362 w 1824587"/>
                  <a:gd name="connsiteY3" fmla="*/ 732229 h 1372143"/>
                  <a:gd name="connsiteX4" fmla="*/ 44358 w 1824587"/>
                  <a:gd name="connsiteY4" fmla="*/ 986889 h 1372143"/>
                  <a:gd name="connsiteX5" fmla="*/ 538383 w 1824587"/>
                  <a:gd name="connsiteY5" fmla="*/ 915371 h 1372143"/>
                  <a:gd name="connsiteX6" fmla="*/ 290946 w 1824587"/>
                  <a:gd name="connsiteY6" fmla="*/ 1312623 h 1372143"/>
                  <a:gd name="connsiteX7" fmla="*/ 860445 w 1824587"/>
                  <a:gd name="connsiteY7" fmla="*/ 785789 h 1372143"/>
                  <a:gd name="connsiteX8" fmla="*/ 1238685 w 1824587"/>
                  <a:gd name="connsiteY8" fmla="*/ 505015 h 1372143"/>
                  <a:gd name="connsiteX9" fmla="*/ 1582827 w 1824587"/>
                  <a:gd name="connsiteY9" fmla="*/ 0 h 1372143"/>
                  <a:gd name="connsiteX0" fmla="*/ 1182550 w 1824587"/>
                  <a:gd name="connsiteY0" fmla="*/ 431342 h 1372143"/>
                  <a:gd name="connsiteX1" fmla="*/ 714059 w 1824587"/>
                  <a:gd name="connsiteY1" fmla="*/ 536128 h 1372143"/>
                  <a:gd name="connsiteX2" fmla="*/ 1 w 1824587"/>
                  <a:gd name="connsiteY2" fmla="*/ 638773 h 1372143"/>
                  <a:gd name="connsiteX3" fmla="*/ 469362 w 1824587"/>
                  <a:gd name="connsiteY3" fmla="*/ 732229 h 1372143"/>
                  <a:gd name="connsiteX4" fmla="*/ 44358 w 1824587"/>
                  <a:gd name="connsiteY4" fmla="*/ 986889 h 1372143"/>
                  <a:gd name="connsiteX5" fmla="*/ 538383 w 1824587"/>
                  <a:gd name="connsiteY5" fmla="*/ 915371 h 1372143"/>
                  <a:gd name="connsiteX6" fmla="*/ 290946 w 1824587"/>
                  <a:gd name="connsiteY6" fmla="*/ 1312623 h 1372143"/>
                  <a:gd name="connsiteX7" fmla="*/ 860445 w 1824587"/>
                  <a:gd name="connsiteY7" fmla="*/ 785789 h 1372143"/>
                  <a:gd name="connsiteX8" fmla="*/ 1332136 w 1824587"/>
                  <a:gd name="connsiteY8" fmla="*/ 532533 h 1372143"/>
                  <a:gd name="connsiteX9" fmla="*/ 1582827 w 1824587"/>
                  <a:gd name="connsiteY9" fmla="*/ 0 h 1372143"/>
                  <a:gd name="connsiteX0" fmla="*/ 1182550 w 1824587"/>
                  <a:gd name="connsiteY0" fmla="*/ 431342 h 1372143"/>
                  <a:gd name="connsiteX1" fmla="*/ 714059 w 1824587"/>
                  <a:gd name="connsiteY1" fmla="*/ 536128 h 1372143"/>
                  <a:gd name="connsiteX2" fmla="*/ 1 w 1824587"/>
                  <a:gd name="connsiteY2" fmla="*/ 638773 h 1372143"/>
                  <a:gd name="connsiteX3" fmla="*/ 469362 w 1824587"/>
                  <a:gd name="connsiteY3" fmla="*/ 732229 h 1372143"/>
                  <a:gd name="connsiteX4" fmla="*/ 44358 w 1824587"/>
                  <a:gd name="connsiteY4" fmla="*/ 986889 h 1372143"/>
                  <a:gd name="connsiteX5" fmla="*/ 538383 w 1824587"/>
                  <a:gd name="connsiteY5" fmla="*/ 915371 h 1372143"/>
                  <a:gd name="connsiteX6" fmla="*/ 290946 w 1824587"/>
                  <a:gd name="connsiteY6" fmla="*/ 1312623 h 1372143"/>
                  <a:gd name="connsiteX7" fmla="*/ 860445 w 1824587"/>
                  <a:gd name="connsiteY7" fmla="*/ 785789 h 1372143"/>
                  <a:gd name="connsiteX8" fmla="*/ 1332136 w 1824587"/>
                  <a:gd name="connsiteY8" fmla="*/ 532533 h 1372143"/>
                  <a:gd name="connsiteX9" fmla="*/ 1582827 w 1824587"/>
                  <a:gd name="connsiteY9" fmla="*/ 0 h 1372143"/>
                  <a:gd name="connsiteX0" fmla="*/ 1182550 w 1824587"/>
                  <a:gd name="connsiteY0" fmla="*/ 431342 h 1372143"/>
                  <a:gd name="connsiteX1" fmla="*/ 714059 w 1824587"/>
                  <a:gd name="connsiteY1" fmla="*/ 536128 h 1372143"/>
                  <a:gd name="connsiteX2" fmla="*/ 1 w 1824587"/>
                  <a:gd name="connsiteY2" fmla="*/ 638773 h 1372143"/>
                  <a:gd name="connsiteX3" fmla="*/ 469362 w 1824587"/>
                  <a:gd name="connsiteY3" fmla="*/ 732229 h 1372143"/>
                  <a:gd name="connsiteX4" fmla="*/ 44358 w 1824587"/>
                  <a:gd name="connsiteY4" fmla="*/ 986889 h 1372143"/>
                  <a:gd name="connsiteX5" fmla="*/ 538383 w 1824587"/>
                  <a:gd name="connsiteY5" fmla="*/ 915371 h 1372143"/>
                  <a:gd name="connsiteX6" fmla="*/ 290946 w 1824587"/>
                  <a:gd name="connsiteY6" fmla="*/ 1312623 h 1372143"/>
                  <a:gd name="connsiteX7" fmla="*/ 860445 w 1824587"/>
                  <a:gd name="connsiteY7" fmla="*/ 785789 h 1372143"/>
                  <a:gd name="connsiteX8" fmla="*/ 1332136 w 1824587"/>
                  <a:gd name="connsiteY8" fmla="*/ 532533 h 1372143"/>
                  <a:gd name="connsiteX9" fmla="*/ 1582827 w 1824587"/>
                  <a:gd name="connsiteY9" fmla="*/ 0 h 1372143"/>
                  <a:gd name="connsiteX0" fmla="*/ 1182550 w 1940965"/>
                  <a:gd name="connsiteY0" fmla="*/ 448961 h 1389762"/>
                  <a:gd name="connsiteX1" fmla="*/ 714059 w 1940965"/>
                  <a:gd name="connsiteY1" fmla="*/ 553747 h 1389762"/>
                  <a:gd name="connsiteX2" fmla="*/ 1 w 1940965"/>
                  <a:gd name="connsiteY2" fmla="*/ 656392 h 1389762"/>
                  <a:gd name="connsiteX3" fmla="*/ 469362 w 1940965"/>
                  <a:gd name="connsiteY3" fmla="*/ 749848 h 1389762"/>
                  <a:gd name="connsiteX4" fmla="*/ 44358 w 1940965"/>
                  <a:gd name="connsiteY4" fmla="*/ 1004508 h 1389762"/>
                  <a:gd name="connsiteX5" fmla="*/ 538383 w 1940965"/>
                  <a:gd name="connsiteY5" fmla="*/ 932990 h 1389762"/>
                  <a:gd name="connsiteX6" fmla="*/ 290946 w 1940965"/>
                  <a:gd name="connsiteY6" fmla="*/ 1330242 h 1389762"/>
                  <a:gd name="connsiteX7" fmla="*/ 860445 w 1940965"/>
                  <a:gd name="connsiteY7" fmla="*/ 803408 h 1389762"/>
                  <a:gd name="connsiteX8" fmla="*/ 1332136 w 1940965"/>
                  <a:gd name="connsiteY8" fmla="*/ 550152 h 1389762"/>
                  <a:gd name="connsiteX9" fmla="*/ 1699205 w 1940965"/>
                  <a:gd name="connsiteY9" fmla="*/ 0 h 1389762"/>
                  <a:gd name="connsiteX0" fmla="*/ 1182550 w 1699205"/>
                  <a:gd name="connsiteY0" fmla="*/ 448961 h 1389762"/>
                  <a:gd name="connsiteX1" fmla="*/ 714059 w 1699205"/>
                  <a:gd name="connsiteY1" fmla="*/ 553747 h 1389762"/>
                  <a:gd name="connsiteX2" fmla="*/ 1 w 1699205"/>
                  <a:gd name="connsiteY2" fmla="*/ 656392 h 1389762"/>
                  <a:gd name="connsiteX3" fmla="*/ 469362 w 1699205"/>
                  <a:gd name="connsiteY3" fmla="*/ 749848 h 1389762"/>
                  <a:gd name="connsiteX4" fmla="*/ 44358 w 1699205"/>
                  <a:gd name="connsiteY4" fmla="*/ 1004508 h 1389762"/>
                  <a:gd name="connsiteX5" fmla="*/ 538383 w 1699205"/>
                  <a:gd name="connsiteY5" fmla="*/ 932990 h 1389762"/>
                  <a:gd name="connsiteX6" fmla="*/ 290946 w 1699205"/>
                  <a:gd name="connsiteY6" fmla="*/ 1330242 h 1389762"/>
                  <a:gd name="connsiteX7" fmla="*/ 860445 w 1699205"/>
                  <a:gd name="connsiteY7" fmla="*/ 803408 h 1389762"/>
                  <a:gd name="connsiteX8" fmla="*/ 1332136 w 1699205"/>
                  <a:gd name="connsiteY8" fmla="*/ 550152 h 1389762"/>
                  <a:gd name="connsiteX9" fmla="*/ 1699205 w 1699205"/>
                  <a:gd name="connsiteY9" fmla="*/ 0 h 1389762"/>
                  <a:gd name="connsiteX0" fmla="*/ 1182550 w 1699205"/>
                  <a:gd name="connsiteY0" fmla="*/ 448962 h 1389762"/>
                  <a:gd name="connsiteX1" fmla="*/ 714059 w 1699205"/>
                  <a:gd name="connsiteY1" fmla="*/ 553747 h 1389762"/>
                  <a:gd name="connsiteX2" fmla="*/ 1 w 1699205"/>
                  <a:gd name="connsiteY2" fmla="*/ 656392 h 1389762"/>
                  <a:gd name="connsiteX3" fmla="*/ 469362 w 1699205"/>
                  <a:gd name="connsiteY3" fmla="*/ 749848 h 1389762"/>
                  <a:gd name="connsiteX4" fmla="*/ 44358 w 1699205"/>
                  <a:gd name="connsiteY4" fmla="*/ 1004508 h 1389762"/>
                  <a:gd name="connsiteX5" fmla="*/ 538383 w 1699205"/>
                  <a:gd name="connsiteY5" fmla="*/ 932990 h 1389762"/>
                  <a:gd name="connsiteX6" fmla="*/ 290946 w 1699205"/>
                  <a:gd name="connsiteY6" fmla="*/ 1330242 h 1389762"/>
                  <a:gd name="connsiteX7" fmla="*/ 860445 w 1699205"/>
                  <a:gd name="connsiteY7" fmla="*/ 803408 h 1389762"/>
                  <a:gd name="connsiteX8" fmla="*/ 1332136 w 1699205"/>
                  <a:gd name="connsiteY8" fmla="*/ 550152 h 1389762"/>
                  <a:gd name="connsiteX9" fmla="*/ 1699205 w 1699205"/>
                  <a:gd name="connsiteY9" fmla="*/ 0 h 1389762"/>
                  <a:gd name="connsiteX0" fmla="*/ 1182550 w 1699205"/>
                  <a:gd name="connsiteY0" fmla="*/ 448962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107143 w 1699205"/>
                  <a:gd name="connsiteY1" fmla="*/ 458104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087924 w 1699205"/>
                  <a:gd name="connsiteY1" fmla="*/ 449113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1699205"/>
                  <a:gd name="connsiteY0" fmla="*/ 33911 h 1389762"/>
                  <a:gd name="connsiteX1" fmla="*/ 1087924 w 1699205"/>
                  <a:gd name="connsiteY1" fmla="*/ 449113 h 1389762"/>
                  <a:gd name="connsiteX2" fmla="*/ 714059 w 1699205"/>
                  <a:gd name="connsiteY2" fmla="*/ 553747 h 1389762"/>
                  <a:gd name="connsiteX3" fmla="*/ 1 w 1699205"/>
                  <a:gd name="connsiteY3" fmla="*/ 656392 h 1389762"/>
                  <a:gd name="connsiteX4" fmla="*/ 469362 w 1699205"/>
                  <a:gd name="connsiteY4" fmla="*/ 749848 h 1389762"/>
                  <a:gd name="connsiteX5" fmla="*/ 44358 w 1699205"/>
                  <a:gd name="connsiteY5" fmla="*/ 1004508 h 1389762"/>
                  <a:gd name="connsiteX6" fmla="*/ 538383 w 1699205"/>
                  <a:gd name="connsiteY6" fmla="*/ 932990 h 1389762"/>
                  <a:gd name="connsiteX7" fmla="*/ 290946 w 1699205"/>
                  <a:gd name="connsiteY7" fmla="*/ 1330242 h 1389762"/>
                  <a:gd name="connsiteX8" fmla="*/ 860445 w 1699205"/>
                  <a:gd name="connsiteY8" fmla="*/ 803408 h 1389762"/>
                  <a:gd name="connsiteX9" fmla="*/ 1332136 w 1699205"/>
                  <a:gd name="connsiteY9" fmla="*/ 550152 h 1389762"/>
                  <a:gd name="connsiteX10" fmla="*/ 1699205 w 1699205"/>
                  <a:gd name="connsiteY10" fmla="*/ 0 h 1389762"/>
                  <a:gd name="connsiteX0" fmla="*/ 1447085 w 2579422"/>
                  <a:gd name="connsiteY0" fmla="*/ 0 h 1355851"/>
                  <a:gd name="connsiteX1" fmla="*/ 1087924 w 2579422"/>
                  <a:gd name="connsiteY1" fmla="*/ 415202 h 1355851"/>
                  <a:gd name="connsiteX2" fmla="*/ 714059 w 2579422"/>
                  <a:gd name="connsiteY2" fmla="*/ 519836 h 1355851"/>
                  <a:gd name="connsiteX3" fmla="*/ 1 w 2579422"/>
                  <a:gd name="connsiteY3" fmla="*/ 622481 h 1355851"/>
                  <a:gd name="connsiteX4" fmla="*/ 469362 w 2579422"/>
                  <a:gd name="connsiteY4" fmla="*/ 715937 h 1355851"/>
                  <a:gd name="connsiteX5" fmla="*/ 44358 w 2579422"/>
                  <a:gd name="connsiteY5" fmla="*/ 970597 h 1355851"/>
                  <a:gd name="connsiteX6" fmla="*/ 538383 w 2579422"/>
                  <a:gd name="connsiteY6" fmla="*/ 899079 h 1355851"/>
                  <a:gd name="connsiteX7" fmla="*/ 290946 w 2579422"/>
                  <a:gd name="connsiteY7" fmla="*/ 1296331 h 1355851"/>
                  <a:gd name="connsiteX8" fmla="*/ 860445 w 2579422"/>
                  <a:gd name="connsiteY8" fmla="*/ 769497 h 1355851"/>
                  <a:gd name="connsiteX9" fmla="*/ 1332136 w 2579422"/>
                  <a:gd name="connsiteY9" fmla="*/ 516241 h 1355851"/>
                  <a:gd name="connsiteX10" fmla="*/ 2579422 w 2579422"/>
                  <a:gd name="connsiteY10" fmla="*/ 118531 h 1355851"/>
                  <a:gd name="connsiteX0" fmla="*/ 1447085 w 2266817"/>
                  <a:gd name="connsiteY0" fmla="*/ 137709 h 1493560"/>
                  <a:gd name="connsiteX1" fmla="*/ 1087924 w 2266817"/>
                  <a:gd name="connsiteY1" fmla="*/ 552911 h 1493560"/>
                  <a:gd name="connsiteX2" fmla="*/ 714059 w 2266817"/>
                  <a:gd name="connsiteY2" fmla="*/ 657545 h 1493560"/>
                  <a:gd name="connsiteX3" fmla="*/ 1 w 2266817"/>
                  <a:gd name="connsiteY3" fmla="*/ 760190 h 1493560"/>
                  <a:gd name="connsiteX4" fmla="*/ 469362 w 2266817"/>
                  <a:gd name="connsiteY4" fmla="*/ 853646 h 1493560"/>
                  <a:gd name="connsiteX5" fmla="*/ 44358 w 2266817"/>
                  <a:gd name="connsiteY5" fmla="*/ 1108306 h 1493560"/>
                  <a:gd name="connsiteX6" fmla="*/ 538383 w 2266817"/>
                  <a:gd name="connsiteY6" fmla="*/ 1036788 h 1493560"/>
                  <a:gd name="connsiteX7" fmla="*/ 290946 w 2266817"/>
                  <a:gd name="connsiteY7" fmla="*/ 1434040 h 1493560"/>
                  <a:gd name="connsiteX8" fmla="*/ 860445 w 2266817"/>
                  <a:gd name="connsiteY8" fmla="*/ 907206 h 1493560"/>
                  <a:gd name="connsiteX9" fmla="*/ 1332136 w 2266817"/>
                  <a:gd name="connsiteY9" fmla="*/ 653950 h 1493560"/>
                  <a:gd name="connsiteX10" fmla="*/ 2266817 w 2266817"/>
                  <a:gd name="connsiteY10" fmla="*/ 0 h 1493560"/>
                  <a:gd name="connsiteX0" fmla="*/ 1447085 w 2093664"/>
                  <a:gd name="connsiteY0" fmla="*/ 141256 h 1497107"/>
                  <a:gd name="connsiteX1" fmla="*/ 1087924 w 2093664"/>
                  <a:gd name="connsiteY1" fmla="*/ 556458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447085 w 2093664"/>
                  <a:gd name="connsiteY0" fmla="*/ 141256 h 1497107"/>
                  <a:gd name="connsiteX1" fmla="*/ 1087924 w 2093664"/>
                  <a:gd name="connsiteY1" fmla="*/ 556458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501404 w 2093664"/>
                  <a:gd name="connsiteY0" fmla="*/ 67556 h 1497107"/>
                  <a:gd name="connsiteX1" fmla="*/ 1087924 w 2093664"/>
                  <a:gd name="connsiteY1" fmla="*/ 556458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501404 w 2093664"/>
                  <a:gd name="connsiteY0" fmla="*/ 67556 h 1497107"/>
                  <a:gd name="connsiteX1" fmla="*/ 1087924 w 2093664"/>
                  <a:gd name="connsiteY1" fmla="*/ 556458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501404 w 2093664"/>
                  <a:gd name="connsiteY0" fmla="*/ 67556 h 1497107"/>
                  <a:gd name="connsiteX1" fmla="*/ 1084052 w 2093664"/>
                  <a:gd name="connsiteY1" fmla="*/ 491566 h 1497107"/>
                  <a:gd name="connsiteX2" fmla="*/ 714059 w 2093664"/>
                  <a:gd name="connsiteY2" fmla="*/ 661092 h 1497107"/>
                  <a:gd name="connsiteX3" fmla="*/ 1 w 2093664"/>
                  <a:gd name="connsiteY3" fmla="*/ 763737 h 1497107"/>
                  <a:gd name="connsiteX4" fmla="*/ 469362 w 2093664"/>
                  <a:gd name="connsiteY4" fmla="*/ 857193 h 1497107"/>
                  <a:gd name="connsiteX5" fmla="*/ 44358 w 2093664"/>
                  <a:gd name="connsiteY5" fmla="*/ 1111853 h 1497107"/>
                  <a:gd name="connsiteX6" fmla="*/ 538383 w 2093664"/>
                  <a:gd name="connsiteY6" fmla="*/ 1040335 h 1497107"/>
                  <a:gd name="connsiteX7" fmla="*/ 290946 w 2093664"/>
                  <a:gd name="connsiteY7" fmla="*/ 1437587 h 1497107"/>
                  <a:gd name="connsiteX8" fmla="*/ 860445 w 2093664"/>
                  <a:gd name="connsiteY8" fmla="*/ 910753 h 1497107"/>
                  <a:gd name="connsiteX9" fmla="*/ 1332136 w 2093664"/>
                  <a:gd name="connsiteY9" fmla="*/ 657497 h 1497107"/>
                  <a:gd name="connsiteX10" fmla="*/ 2093664 w 2093664"/>
                  <a:gd name="connsiteY10" fmla="*/ 0 h 1497107"/>
                  <a:gd name="connsiteX0" fmla="*/ 1480791 w 2093664"/>
                  <a:gd name="connsiteY0" fmla="*/ 0 h 1605003"/>
                  <a:gd name="connsiteX1" fmla="*/ 1084052 w 2093664"/>
                  <a:gd name="connsiteY1" fmla="*/ 599462 h 1605003"/>
                  <a:gd name="connsiteX2" fmla="*/ 714059 w 2093664"/>
                  <a:gd name="connsiteY2" fmla="*/ 768988 h 1605003"/>
                  <a:gd name="connsiteX3" fmla="*/ 1 w 2093664"/>
                  <a:gd name="connsiteY3" fmla="*/ 871633 h 1605003"/>
                  <a:gd name="connsiteX4" fmla="*/ 469362 w 2093664"/>
                  <a:gd name="connsiteY4" fmla="*/ 965089 h 1605003"/>
                  <a:gd name="connsiteX5" fmla="*/ 44358 w 2093664"/>
                  <a:gd name="connsiteY5" fmla="*/ 1219749 h 1605003"/>
                  <a:gd name="connsiteX6" fmla="*/ 538383 w 2093664"/>
                  <a:gd name="connsiteY6" fmla="*/ 1148231 h 1605003"/>
                  <a:gd name="connsiteX7" fmla="*/ 290946 w 2093664"/>
                  <a:gd name="connsiteY7" fmla="*/ 1545483 h 1605003"/>
                  <a:gd name="connsiteX8" fmla="*/ 860445 w 2093664"/>
                  <a:gd name="connsiteY8" fmla="*/ 1018649 h 1605003"/>
                  <a:gd name="connsiteX9" fmla="*/ 1332136 w 2093664"/>
                  <a:gd name="connsiteY9" fmla="*/ 765393 h 1605003"/>
                  <a:gd name="connsiteX10" fmla="*/ 2093664 w 2093664"/>
                  <a:gd name="connsiteY10" fmla="*/ 107896 h 1605003"/>
                  <a:gd name="connsiteX0" fmla="*/ 1480791 w 2093664"/>
                  <a:gd name="connsiteY0" fmla="*/ 0 h 1605003"/>
                  <a:gd name="connsiteX1" fmla="*/ 1084052 w 2093664"/>
                  <a:gd name="connsiteY1" fmla="*/ 599462 h 1605003"/>
                  <a:gd name="connsiteX2" fmla="*/ 714059 w 2093664"/>
                  <a:gd name="connsiteY2" fmla="*/ 768988 h 1605003"/>
                  <a:gd name="connsiteX3" fmla="*/ 1 w 2093664"/>
                  <a:gd name="connsiteY3" fmla="*/ 871633 h 1605003"/>
                  <a:gd name="connsiteX4" fmla="*/ 469362 w 2093664"/>
                  <a:gd name="connsiteY4" fmla="*/ 965089 h 1605003"/>
                  <a:gd name="connsiteX5" fmla="*/ 44358 w 2093664"/>
                  <a:gd name="connsiteY5" fmla="*/ 1219749 h 1605003"/>
                  <a:gd name="connsiteX6" fmla="*/ 538383 w 2093664"/>
                  <a:gd name="connsiteY6" fmla="*/ 1148231 h 1605003"/>
                  <a:gd name="connsiteX7" fmla="*/ 290946 w 2093664"/>
                  <a:gd name="connsiteY7" fmla="*/ 1545483 h 1605003"/>
                  <a:gd name="connsiteX8" fmla="*/ 860445 w 2093664"/>
                  <a:gd name="connsiteY8" fmla="*/ 1018649 h 1605003"/>
                  <a:gd name="connsiteX9" fmla="*/ 1332136 w 2093664"/>
                  <a:gd name="connsiteY9" fmla="*/ 765393 h 1605003"/>
                  <a:gd name="connsiteX10" fmla="*/ 2093664 w 2093664"/>
                  <a:gd name="connsiteY10" fmla="*/ 107896 h 1605003"/>
                  <a:gd name="connsiteX0" fmla="*/ 1626266 w 2093664"/>
                  <a:gd name="connsiteY0" fmla="*/ 0 h 1627029"/>
                  <a:gd name="connsiteX1" fmla="*/ 1084052 w 2093664"/>
                  <a:gd name="connsiteY1" fmla="*/ 621488 h 1627029"/>
                  <a:gd name="connsiteX2" fmla="*/ 714059 w 2093664"/>
                  <a:gd name="connsiteY2" fmla="*/ 791014 h 1627029"/>
                  <a:gd name="connsiteX3" fmla="*/ 1 w 2093664"/>
                  <a:gd name="connsiteY3" fmla="*/ 893659 h 1627029"/>
                  <a:gd name="connsiteX4" fmla="*/ 469362 w 2093664"/>
                  <a:gd name="connsiteY4" fmla="*/ 987115 h 1627029"/>
                  <a:gd name="connsiteX5" fmla="*/ 44358 w 2093664"/>
                  <a:gd name="connsiteY5" fmla="*/ 1241775 h 1627029"/>
                  <a:gd name="connsiteX6" fmla="*/ 538383 w 2093664"/>
                  <a:gd name="connsiteY6" fmla="*/ 1170257 h 1627029"/>
                  <a:gd name="connsiteX7" fmla="*/ 290946 w 2093664"/>
                  <a:gd name="connsiteY7" fmla="*/ 1567509 h 1627029"/>
                  <a:gd name="connsiteX8" fmla="*/ 860445 w 2093664"/>
                  <a:gd name="connsiteY8" fmla="*/ 1040675 h 1627029"/>
                  <a:gd name="connsiteX9" fmla="*/ 1332136 w 2093664"/>
                  <a:gd name="connsiteY9" fmla="*/ 787419 h 1627029"/>
                  <a:gd name="connsiteX10" fmla="*/ 2093664 w 2093664"/>
                  <a:gd name="connsiteY10" fmla="*/ 129922 h 1627029"/>
                  <a:gd name="connsiteX0" fmla="*/ 1626266 w 2093664"/>
                  <a:gd name="connsiteY0" fmla="*/ 0 h 1627029"/>
                  <a:gd name="connsiteX1" fmla="*/ 1084052 w 2093664"/>
                  <a:gd name="connsiteY1" fmla="*/ 621488 h 1627029"/>
                  <a:gd name="connsiteX2" fmla="*/ 714059 w 2093664"/>
                  <a:gd name="connsiteY2" fmla="*/ 791014 h 1627029"/>
                  <a:gd name="connsiteX3" fmla="*/ 1 w 2093664"/>
                  <a:gd name="connsiteY3" fmla="*/ 893659 h 1627029"/>
                  <a:gd name="connsiteX4" fmla="*/ 469362 w 2093664"/>
                  <a:gd name="connsiteY4" fmla="*/ 987115 h 1627029"/>
                  <a:gd name="connsiteX5" fmla="*/ 44358 w 2093664"/>
                  <a:gd name="connsiteY5" fmla="*/ 1241775 h 1627029"/>
                  <a:gd name="connsiteX6" fmla="*/ 538383 w 2093664"/>
                  <a:gd name="connsiteY6" fmla="*/ 1170257 h 1627029"/>
                  <a:gd name="connsiteX7" fmla="*/ 290946 w 2093664"/>
                  <a:gd name="connsiteY7" fmla="*/ 1567509 h 1627029"/>
                  <a:gd name="connsiteX8" fmla="*/ 860445 w 2093664"/>
                  <a:gd name="connsiteY8" fmla="*/ 1040675 h 1627029"/>
                  <a:gd name="connsiteX9" fmla="*/ 1332136 w 2093664"/>
                  <a:gd name="connsiteY9" fmla="*/ 787419 h 1627029"/>
                  <a:gd name="connsiteX10" fmla="*/ 2093664 w 2093664"/>
                  <a:gd name="connsiteY10" fmla="*/ 129922 h 1627029"/>
                  <a:gd name="connsiteX0" fmla="*/ 1626266 w 2030191"/>
                  <a:gd name="connsiteY0" fmla="*/ 0 h 1627029"/>
                  <a:gd name="connsiteX1" fmla="*/ 1084052 w 2030191"/>
                  <a:gd name="connsiteY1" fmla="*/ 621488 h 1627029"/>
                  <a:gd name="connsiteX2" fmla="*/ 714059 w 2030191"/>
                  <a:gd name="connsiteY2" fmla="*/ 791014 h 1627029"/>
                  <a:gd name="connsiteX3" fmla="*/ 1 w 2030191"/>
                  <a:gd name="connsiteY3" fmla="*/ 893659 h 1627029"/>
                  <a:gd name="connsiteX4" fmla="*/ 469362 w 2030191"/>
                  <a:gd name="connsiteY4" fmla="*/ 987115 h 1627029"/>
                  <a:gd name="connsiteX5" fmla="*/ 44358 w 2030191"/>
                  <a:gd name="connsiteY5" fmla="*/ 1241775 h 1627029"/>
                  <a:gd name="connsiteX6" fmla="*/ 538383 w 2030191"/>
                  <a:gd name="connsiteY6" fmla="*/ 1170257 h 1627029"/>
                  <a:gd name="connsiteX7" fmla="*/ 290946 w 2030191"/>
                  <a:gd name="connsiteY7" fmla="*/ 1567509 h 1627029"/>
                  <a:gd name="connsiteX8" fmla="*/ 860445 w 2030191"/>
                  <a:gd name="connsiteY8" fmla="*/ 1040675 h 1627029"/>
                  <a:gd name="connsiteX9" fmla="*/ 1332136 w 2030191"/>
                  <a:gd name="connsiteY9" fmla="*/ 787419 h 1627029"/>
                  <a:gd name="connsiteX10" fmla="*/ 2030191 w 2030191"/>
                  <a:gd name="connsiteY10" fmla="*/ 103820 h 1627029"/>
                  <a:gd name="connsiteX0" fmla="*/ 1626266 w 2030191"/>
                  <a:gd name="connsiteY0" fmla="*/ 0 h 1627029"/>
                  <a:gd name="connsiteX1" fmla="*/ 1084052 w 2030191"/>
                  <a:gd name="connsiteY1" fmla="*/ 621488 h 1627029"/>
                  <a:gd name="connsiteX2" fmla="*/ 714059 w 2030191"/>
                  <a:gd name="connsiteY2" fmla="*/ 791014 h 1627029"/>
                  <a:gd name="connsiteX3" fmla="*/ 1 w 2030191"/>
                  <a:gd name="connsiteY3" fmla="*/ 893659 h 1627029"/>
                  <a:gd name="connsiteX4" fmla="*/ 469362 w 2030191"/>
                  <a:gd name="connsiteY4" fmla="*/ 987115 h 1627029"/>
                  <a:gd name="connsiteX5" fmla="*/ 44358 w 2030191"/>
                  <a:gd name="connsiteY5" fmla="*/ 1241775 h 1627029"/>
                  <a:gd name="connsiteX6" fmla="*/ 538383 w 2030191"/>
                  <a:gd name="connsiteY6" fmla="*/ 1170257 h 1627029"/>
                  <a:gd name="connsiteX7" fmla="*/ 290946 w 2030191"/>
                  <a:gd name="connsiteY7" fmla="*/ 1567509 h 1627029"/>
                  <a:gd name="connsiteX8" fmla="*/ 860445 w 2030191"/>
                  <a:gd name="connsiteY8" fmla="*/ 1040675 h 1627029"/>
                  <a:gd name="connsiteX9" fmla="*/ 1332136 w 2030191"/>
                  <a:gd name="connsiteY9" fmla="*/ 787419 h 1627029"/>
                  <a:gd name="connsiteX10" fmla="*/ 2030191 w 2030191"/>
                  <a:gd name="connsiteY10" fmla="*/ 103820 h 1627029"/>
                  <a:gd name="connsiteX0" fmla="*/ 1626266 w 2030191"/>
                  <a:gd name="connsiteY0" fmla="*/ 0 h 1627029"/>
                  <a:gd name="connsiteX1" fmla="*/ 1082823 w 2030191"/>
                  <a:gd name="connsiteY1" fmla="*/ 574055 h 1627029"/>
                  <a:gd name="connsiteX2" fmla="*/ 714059 w 2030191"/>
                  <a:gd name="connsiteY2" fmla="*/ 791014 h 1627029"/>
                  <a:gd name="connsiteX3" fmla="*/ 1 w 2030191"/>
                  <a:gd name="connsiteY3" fmla="*/ 893659 h 1627029"/>
                  <a:gd name="connsiteX4" fmla="*/ 469362 w 2030191"/>
                  <a:gd name="connsiteY4" fmla="*/ 987115 h 1627029"/>
                  <a:gd name="connsiteX5" fmla="*/ 44358 w 2030191"/>
                  <a:gd name="connsiteY5" fmla="*/ 1241775 h 1627029"/>
                  <a:gd name="connsiteX6" fmla="*/ 538383 w 2030191"/>
                  <a:gd name="connsiteY6" fmla="*/ 1170257 h 1627029"/>
                  <a:gd name="connsiteX7" fmla="*/ 290946 w 2030191"/>
                  <a:gd name="connsiteY7" fmla="*/ 1567509 h 1627029"/>
                  <a:gd name="connsiteX8" fmla="*/ 860445 w 2030191"/>
                  <a:gd name="connsiteY8" fmla="*/ 1040675 h 1627029"/>
                  <a:gd name="connsiteX9" fmla="*/ 1332136 w 2030191"/>
                  <a:gd name="connsiteY9" fmla="*/ 787419 h 1627029"/>
                  <a:gd name="connsiteX10" fmla="*/ 2030191 w 2030191"/>
                  <a:gd name="connsiteY10" fmla="*/ 103820 h 1627029"/>
                  <a:gd name="connsiteX0" fmla="*/ 1626266 w 2030191"/>
                  <a:gd name="connsiteY0" fmla="*/ 0 h 1627029"/>
                  <a:gd name="connsiteX1" fmla="*/ 1082823 w 2030191"/>
                  <a:gd name="connsiteY1" fmla="*/ 574055 h 1627029"/>
                  <a:gd name="connsiteX2" fmla="*/ 714059 w 2030191"/>
                  <a:gd name="connsiteY2" fmla="*/ 791014 h 1627029"/>
                  <a:gd name="connsiteX3" fmla="*/ 1 w 2030191"/>
                  <a:gd name="connsiteY3" fmla="*/ 893659 h 1627029"/>
                  <a:gd name="connsiteX4" fmla="*/ 469362 w 2030191"/>
                  <a:gd name="connsiteY4" fmla="*/ 987115 h 1627029"/>
                  <a:gd name="connsiteX5" fmla="*/ 44358 w 2030191"/>
                  <a:gd name="connsiteY5" fmla="*/ 1241775 h 1627029"/>
                  <a:gd name="connsiteX6" fmla="*/ 538383 w 2030191"/>
                  <a:gd name="connsiteY6" fmla="*/ 1170257 h 1627029"/>
                  <a:gd name="connsiteX7" fmla="*/ 290946 w 2030191"/>
                  <a:gd name="connsiteY7" fmla="*/ 1567509 h 1627029"/>
                  <a:gd name="connsiteX8" fmla="*/ 860445 w 2030191"/>
                  <a:gd name="connsiteY8" fmla="*/ 1040675 h 1627029"/>
                  <a:gd name="connsiteX9" fmla="*/ 1332136 w 2030191"/>
                  <a:gd name="connsiteY9" fmla="*/ 787419 h 1627029"/>
                  <a:gd name="connsiteX10" fmla="*/ 2030191 w 2030191"/>
                  <a:gd name="connsiteY10" fmla="*/ 103820 h 1627029"/>
                  <a:gd name="connsiteX0" fmla="*/ 1606534 w 2030191"/>
                  <a:gd name="connsiteY0" fmla="*/ 0 h 1796658"/>
                  <a:gd name="connsiteX1" fmla="*/ 1082823 w 2030191"/>
                  <a:gd name="connsiteY1" fmla="*/ 743684 h 1796658"/>
                  <a:gd name="connsiteX2" fmla="*/ 714059 w 2030191"/>
                  <a:gd name="connsiteY2" fmla="*/ 960643 h 1796658"/>
                  <a:gd name="connsiteX3" fmla="*/ 1 w 2030191"/>
                  <a:gd name="connsiteY3" fmla="*/ 1063288 h 1796658"/>
                  <a:gd name="connsiteX4" fmla="*/ 469362 w 2030191"/>
                  <a:gd name="connsiteY4" fmla="*/ 1156744 h 1796658"/>
                  <a:gd name="connsiteX5" fmla="*/ 44358 w 2030191"/>
                  <a:gd name="connsiteY5" fmla="*/ 1411404 h 1796658"/>
                  <a:gd name="connsiteX6" fmla="*/ 538383 w 2030191"/>
                  <a:gd name="connsiteY6" fmla="*/ 1339886 h 1796658"/>
                  <a:gd name="connsiteX7" fmla="*/ 290946 w 2030191"/>
                  <a:gd name="connsiteY7" fmla="*/ 1737138 h 1796658"/>
                  <a:gd name="connsiteX8" fmla="*/ 860445 w 2030191"/>
                  <a:gd name="connsiteY8" fmla="*/ 1210304 h 1796658"/>
                  <a:gd name="connsiteX9" fmla="*/ 1332136 w 2030191"/>
                  <a:gd name="connsiteY9" fmla="*/ 957048 h 1796658"/>
                  <a:gd name="connsiteX10" fmla="*/ 2030191 w 2030191"/>
                  <a:gd name="connsiteY10" fmla="*/ 273449 h 1796658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32136 w 2030191"/>
                  <a:gd name="connsiteY9" fmla="*/ 973787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32136 w 2030191"/>
                  <a:gd name="connsiteY9" fmla="*/ 973787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32136 w 2030191"/>
                  <a:gd name="connsiteY9" fmla="*/ 973787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32136 w 2030191"/>
                  <a:gd name="connsiteY9" fmla="*/ 973787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82823 w 2030191"/>
                  <a:gd name="connsiteY1" fmla="*/ 760423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24207 w 2030191"/>
                  <a:gd name="connsiteY9" fmla="*/ 921419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076654 w 2030191"/>
                  <a:gd name="connsiteY1" fmla="*/ 719690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24207 w 2030191"/>
                  <a:gd name="connsiteY9" fmla="*/ 921419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813397"/>
                  <a:gd name="connsiteX1" fmla="*/ 1200264 w 2030191"/>
                  <a:gd name="connsiteY1" fmla="*/ 671214 h 1813397"/>
                  <a:gd name="connsiteX2" fmla="*/ 714059 w 2030191"/>
                  <a:gd name="connsiteY2" fmla="*/ 977382 h 1813397"/>
                  <a:gd name="connsiteX3" fmla="*/ 1 w 2030191"/>
                  <a:gd name="connsiteY3" fmla="*/ 1080027 h 1813397"/>
                  <a:gd name="connsiteX4" fmla="*/ 469362 w 2030191"/>
                  <a:gd name="connsiteY4" fmla="*/ 1173483 h 1813397"/>
                  <a:gd name="connsiteX5" fmla="*/ 44358 w 2030191"/>
                  <a:gd name="connsiteY5" fmla="*/ 1428143 h 1813397"/>
                  <a:gd name="connsiteX6" fmla="*/ 538383 w 2030191"/>
                  <a:gd name="connsiteY6" fmla="*/ 1356625 h 1813397"/>
                  <a:gd name="connsiteX7" fmla="*/ 290946 w 2030191"/>
                  <a:gd name="connsiteY7" fmla="*/ 1753877 h 1813397"/>
                  <a:gd name="connsiteX8" fmla="*/ 860445 w 2030191"/>
                  <a:gd name="connsiteY8" fmla="*/ 1227043 h 1813397"/>
                  <a:gd name="connsiteX9" fmla="*/ 1324207 w 2030191"/>
                  <a:gd name="connsiteY9" fmla="*/ 921419 h 1813397"/>
                  <a:gd name="connsiteX10" fmla="*/ 2030191 w 2030191"/>
                  <a:gd name="connsiteY10" fmla="*/ 290188 h 1813397"/>
                  <a:gd name="connsiteX0" fmla="*/ 1717094 w 2030191"/>
                  <a:gd name="connsiteY0" fmla="*/ 0 h 1753876"/>
                  <a:gd name="connsiteX1" fmla="*/ 1200264 w 2030191"/>
                  <a:gd name="connsiteY1" fmla="*/ 671214 h 1753876"/>
                  <a:gd name="connsiteX2" fmla="*/ 714059 w 2030191"/>
                  <a:gd name="connsiteY2" fmla="*/ 977382 h 1753876"/>
                  <a:gd name="connsiteX3" fmla="*/ 1 w 2030191"/>
                  <a:gd name="connsiteY3" fmla="*/ 1080027 h 1753876"/>
                  <a:gd name="connsiteX4" fmla="*/ 469362 w 2030191"/>
                  <a:gd name="connsiteY4" fmla="*/ 1173483 h 1753876"/>
                  <a:gd name="connsiteX5" fmla="*/ 44358 w 2030191"/>
                  <a:gd name="connsiteY5" fmla="*/ 1428143 h 1753876"/>
                  <a:gd name="connsiteX6" fmla="*/ 538383 w 2030191"/>
                  <a:gd name="connsiteY6" fmla="*/ 1356625 h 1753876"/>
                  <a:gd name="connsiteX7" fmla="*/ 290946 w 2030191"/>
                  <a:gd name="connsiteY7" fmla="*/ 1753877 h 1753876"/>
                  <a:gd name="connsiteX8" fmla="*/ 860445 w 2030191"/>
                  <a:gd name="connsiteY8" fmla="*/ 1227043 h 1753876"/>
                  <a:gd name="connsiteX9" fmla="*/ 1324207 w 2030191"/>
                  <a:gd name="connsiteY9" fmla="*/ 921419 h 1753876"/>
                  <a:gd name="connsiteX10" fmla="*/ 2030191 w 2030191"/>
                  <a:gd name="connsiteY10" fmla="*/ 290188 h 1753876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717094 w 2030191"/>
                  <a:gd name="connsiteY0" fmla="*/ 0 h 1709967"/>
                  <a:gd name="connsiteX1" fmla="*/ 1200264 w 2030191"/>
                  <a:gd name="connsiteY1" fmla="*/ 671214 h 1709967"/>
                  <a:gd name="connsiteX2" fmla="*/ 714059 w 2030191"/>
                  <a:gd name="connsiteY2" fmla="*/ 977382 h 1709967"/>
                  <a:gd name="connsiteX3" fmla="*/ 1 w 2030191"/>
                  <a:gd name="connsiteY3" fmla="*/ 1080027 h 1709967"/>
                  <a:gd name="connsiteX4" fmla="*/ 469362 w 2030191"/>
                  <a:gd name="connsiteY4" fmla="*/ 1173483 h 1709967"/>
                  <a:gd name="connsiteX5" fmla="*/ 44358 w 2030191"/>
                  <a:gd name="connsiteY5" fmla="*/ 1428143 h 1709967"/>
                  <a:gd name="connsiteX6" fmla="*/ 538383 w 2030191"/>
                  <a:gd name="connsiteY6" fmla="*/ 1356625 h 1709967"/>
                  <a:gd name="connsiteX7" fmla="*/ 266440 w 2030191"/>
                  <a:gd name="connsiteY7" fmla="*/ 1709967 h 1709967"/>
                  <a:gd name="connsiteX8" fmla="*/ 860445 w 2030191"/>
                  <a:gd name="connsiteY8" fmla="*/ 1227043 h 1709967"/>
                  <a:gd name="connsiteX9" fmla="*/ 1324207 w 2030191"/>
                  <a:gd name="connsiteY9" fmla="*/ 921419 h 1709967"/>
                  <a:gd name="connsiteX10" fmla="*/ 2030191 w 2030191"/>
                  <a:gd name="connsiteY10" fmla="*/ 290188 h 1709967"/>
                  <a:gd name="connsiteX0" fmla="*/ 1672736 w 1985833"/>
                  <a:gd name="connsiteY0" fmla="*/ 0 h 1709967"/>
                  <a:gd name="connsiteX1" fmla="*/ 1155906 w 1985833"/>
                  <a:gd name="connsiteY1" fmla="*/ 671214 h 1709967"/>
                  <a:gd name="connsiteX2" fmla="*/ 669701 w 1985833"/>
                  <a:gd name="connsiteY2" fmla="*/ 977382 h 1709967"/>
                  <a:gd name="connsiteX3" fmla="*/ 58088 w 1985833"/>
                  <a:gd name="connsiteY3" fmla="*/ 1088326 h 1709967"/>
                  <a:gd name="connsiteX4" fmla="*/ 425004 w 1985833"/>
                  <a:gd name="connsiteY4" fmla="*/ 1173483 h 1709967"/>
                  <a:gd name="connsiteX5" fmla="*/ 0 w 1985833"/>
                  <a:gd name="connsiteY5" fmla="*/ 1428143 h 1709967"/>
                  <a:gd name="connsiteX6" fmla="*/ 494025 w 1985833"/>
                  <a:gd name="connsiteY6" fmla="*/ 1356625 h 1709967"/>
                  <a:gd name="connsiteX7" fmla="*/ 222082 w 1985833"/>
                  <a:gd name="connsiteY7" fmla="*/ 1709967 h 1709967"/>
                  <a:gd name="connsiteX8" fmla="*/ 816087 w 1985833"/>
                  <a:gd name="connsiteY8" fmla="*/ 1227043 h 1709967"/>
                  <a:gd name="connsiteX9" fmla="*/ 1279849 w 1985833"/>
                  <a:gd name="connsiteY9" fmla="*/ 921419 h 1709967"/>
                  <a:gd name="connsiteX10" fmla="*/ 1985833 w 1985833"/>
                  <a:gd name="connsiteY10" fmla="*/ 290188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  <a:gd name="connsiteX0" fmla="*/ 1672736 w 2067301"/>
                  <a:gd name="connsiteY0" fmla="*/ 0 h 1709967"/>
                  <a:gd name="connsiteX1" fmla="*/ 1155906 w 2067301"/>
                  <a:gd name="connsiteY1" fmla="*/ 671214 h 1709967"/>
                  <a:gd name="connsiteX2" fmla="*/ 669701 w 2067301"/>
                  <a:gd name="connsiteY2" fmla="*/ 977382 h 1709967"/>
                  <a:gd name="connsiteX3" fmla="*/ 58088 w 2067301"/>
                  <a:gd name="connsiteY3" fmla="*/ 1088326 h 1709967"/>
                  <a:gd name="connsiteX4" fmla="*/ 425004 w 2067301"/>
                  <a:gd name="connsiteY4" fmla="*/ 1173483 h 1709967"/>
                  <a:gd name="connsiteX5" fmla="*/ 0 w 2067301"/>
                  <a:gd name="connsiteY5" fmla="*/ 1428143 h 1709967"/>
                  <a:gd name="connsiteX6" fmla="*/ 494025 w 2067301"/>
                  <a:gd name="connsiteY6" fmla="*/ 1356625 h 1709967"/>
                  <a:gd name="connsiteX7" fmla="*/ 222082 w 2067301"/>
                  <a:gd name="connsiteY7" fmla="*/ 1709967 h 1709967"/>
                  <a:gd name="connsiteX8" fmla="*/ 816087 w 2067301"/>
                  <a:gd name="connsiteY8" fmla="*/ 1227043 h 1709967"/>
                  <a:gd name="connsiteX9" fmla="*/ 1279849 w 2067301"/>
                  <a:gd name="connsiteY9" fmla="*/ 921419 h 1709967"/>
                  <a:gd name="connsiteX10" fmla="*/ 2067301 w 2067301"/>
                  <a:gd name="connsiteY10" fmla="*/ 277853 h 170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7301" h="1709967">
                    <a:moveTo>
                      <a:pt x="1672736" y="0"/>
                    </a:moveTo>
                    <a:cubicBezTo>
                      <a:pt x="1496803" y="317541"/>
                      <a:pt x="1271377" y="546898"/>
                      <a:pt x="1155906" y="671214"/>
                    </a:cubicBezTo>
                    <a:cubicBezTo>
                      <a:pt x="970608" y="806101"/>
                      <a:pt x="852671" y="907863"/>
                      <a:pt x="669701" y="977382"/>
                    </a:cubicBezTo>
                    <a:cubicBezTo>
                      <a:pt x="486731" y="1046901"/>
                      <a:pt x="260923" y="1025155"/>
                      <a:pt x="58088" y="1088326"/>
                    </a:cubicBezTo>
                    <a:cubicBezTo>
                      <a:pt x="68077" y="1220462"/>
                      <a:pt x="370786" y="1113723"/>
                      <a:pt x="425004" y="1173483"/>
                    </a:cubicBezTo>
                    <a:cubicBezTo>
                      <a:pt x="388544" y="1222889"/>
                      <a:pt x="48635" y="1323037"/>
                      <a:pt x="0" y="1428143"/>
                    </a:cubicBezTo>
                    <a:cubicBezTo>
                      <a:pt x="134050" y="1481779"/>
                      <a:pt x="434281" y="1314391"/>
                      <a:pt x="494025" y="1356625"/>
                    </a:cubicBezTo>
                    <a:cubicBezTo>
                      <a:pt x="392111" y="1475768"/>
                      <a:pt x="258353" y="1539376"/>
                      <a:pt x="222082" y="1709967"/>
                    </a:cubicBezTo>
                    <a:cubicBezTo>
                      <a:pt x="455794" y="1619448"/>
                      <a:pt x="639793" y="1358468"/>
                      <a:pt x="816087" y="1227043"/>
                    </a:cubicBezTo>
                    <a:cubicBezTo>
                      <a:pt x="992381" y="1095618"/>
                      <a:pt x="1084808" y="1060613"/>
                      <a:pt x="1279849" y="921419"/>
                    </a:cubicBezTo>
                    <a:cubicBezTo>
                      <a:pt x="1433354" y="811907"/>
                      <a:pt x="1715720" y="608957"/>
                      <a:pt x="2067301" y="277853"/>
                    </a:cubicBezTo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  <a:scene3d>
                <a:camera prst="isometricOffAxis1Top"/>
                <a:lightRig rig="threePt" dir="t"/>
              </a:scene3d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54" name="Group 40"/>
              <p:cNvGrpSpPr>
                <a:grpSpLocks/>
              </p:cNvGrpSpPr>
              <p:nvPr/>
            </p:nvGrpSpPr>
            <p:grpSpPr bwMode="auto">
              <a:xfrm>
                <a:off x="3695848" y="5099721"/>
                <a:ext cx="147660" cy="125413"/>
                <a:chOff x="3631454" y="3451225"/>
                <a:chExt cx="147660" cy="125413"/>
              </a:xfrm>
            </p:grpSpPr>
            <p:cxnSp>
              <p:nvCxnSpPr>
                <p:cNvPr id="256" name="Straight Connector 17"/>
                <p:cNvCxnSpPr/>
                <p:nvPr/>
              </p:nvCxnSpPr>
              <p:spPr>
                <a:xfrm>
                  <a:off x="3630887" y="3503613"/>
                  <a:ext cx="82585" cy="7302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823B"/>
                  </a:solidFill>
                  <a:prstDash val="solid"/>
                </a:ln>
                <a:effectLst/>
              </p:spPr>
            </p:cxnSp>
            <p:cxnSp>
              <p:nvCxnSpPr>
                <p:cNvPr id="257" name="Straight Connector 18"/>
                <p:cNvCxnSpPr/>
                <p:nvPr/>
              </p:nvCxnSpPr>
              <p:spPr>
                <a:xfrm>
                  <a:off x="3649945" y="3451226"/>
                  <a:ext cx="128642" cy="4286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823B"/>
                  </a:solidFill>
                  <a:prstDash val="solid"/>
                </a:ln>
                <a:effectLst/>
              </p:spPr>
            </p:cxnSp>
            <p:cxnSp>
              <p:nvCxnSpPr>
                <p:cNvPr id="258" name="Straight Connector 19"/>
                <p:cNvCxnSpPr/>
                <p:nvPr/>
              </p:nvCxnSpPr>
              <p:spPr>
                <a:xfrm>
                  <a:off x="3642004" y="3478213"/>
                  <a:ext cx="107995" cy="6032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823B"/>
                  </a:solidFill>
                  <a:prstDash val="solid"/>
                </a:ln>
                <a:effectLst/>
              </p:spPr>
            </p:cxnSp>
          </p:grpSp>
          <p:sp>
            <p:nvSpPr>
              <p:cNvPr id="255" name="Freeform 16"/>
              <p:cNvSpPr/>
              <p:nvPr/>
            </p:nvSpPr>
            <p:spPr>
              <a:xfrm>
                <a:off x="5262805" y="4869534"/>
                <a:ext cx="444688" cy="307975"/>
              </a:xfrm>
              <a:custGeom>
                <a:avLst/>
                <a:gdLst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47662 h 545306"/>
                  <a:gd name="connsiteX4" fmla="*/ 0 w 1041796"/>
                  <a:gd name="connsiteY4" fmla="*/ 545306 h 545306"/>
                  <a:gd name="connsiteX0" fmla="*/ 488156 w 1041796"/>
                  <a:gd name="connsiteY0" fmla="*/ 0 h 545306"/>
                  <a:gd name="connsiteX1" fmla="*/ 881062 w 1041796"/>
                  <a:gd name="connsiteY1" fmla="*/ 97631 h 545306"/>
                  <a:gd name="connsiteX2" fmla="*/ 1021556 w 1041796"/>
                  <a:gd name="connsiteY2" fmla="*/ 245268 h 545306"/>
                  <a:gd name="connsiteX3" fmla="*/ 871537 w 1041796"/>
                  <a:gd name="connsiteY3" fmla="*/ 319087 h 545306"/>
                  <a:gd name="connsiteX4" fmla="*/ 0 w 1041796"/>
                  <a:gd name="connsiteY4" fmla="*/ 545306 h 545306"/>
                  <a:gd name="connsiteX0" fmla="*/ 488156 w 1041796"/>
                  <a:gd name="connsiteY0" fmla="*/ 0 h 514349"/>
                  <a:gd name="connsiteX1" fmla="*/ 881062 w 1041796"/>
                  <a:gd name="connsiteY1" fmla="*/ 97631 h 514349"/>
                  <a:gd name="connsiteX2" fmla="*/ 1021556 w 1041796"/>
                  <a:gd name="connsiteY2" fmla="*/ 245268 h 514349"/>
                  <a:gd name="connsiteX3" fmla="*/ 871537 w 1041796"/>
                  <a:gd name="connsiteY3" fmla="*/ 319087 h 514349"/>
                  <a:gd name="connsiteX4" fmla="*/ 0 w 1041796"/>
                  <a:gd name="connsiteY4" fmla="*/ 514349 h 514349"/>
                  <a:gd name="connsiteX0" fmla="*/ 488156 w 1036240"/>
                  <a:gd name="connsiteY0" fmla="*/ 0 h 514349"/>
                  <a:gd name="connsiteX1" fmla="*/ 881062 w 1036240"/>
                  <a:gd name="connsiteY1" fmla="*/ 97631 h 514349"/>
                  <a:gd name="connsiteX2" fmla="*/ 988219 w 1036240"/>
                  <a:gd name="connsiteY2" fmla="*/ 245268 h 514349"/>
                  <a:gd name="connsiteX3" fmla="*/ 871537 w 1036240"/>
                  <a:gd name="connsiteY3" fmla="*/ 319087 h 514349"/>
                  <a:gd name="connsiteX4" fmla="*/ 0 w 1036240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19087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47662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47662 h 514349"/>
                  <a:gd name="connsiteX4" fmla="*/ 814388 w 989806"/>
                  <a:gd name="connsiteY4" fmla="*/ 350036 h 514349"/>
                  <a:gd name="connsiteX5" fmla="*/ 0 w 989806"/>
                  <a:gd name="connsiteY5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71537 w 989806"/>
                  <a:gd name="connsiteY3" fmla="*/ 347662 h 514349"/>
                  <a:gd name="connsiteX4" fmla="*/ 814388 w 989806"/>
                  <a:gd name="connsiteY4" fmla="*/ 350036 h 514349"/>
                  <a:gd name="connsiteX5" fmla="*/ 0 w 989806"/>
                  <a:gd name="connsiteY5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14388 w 989806"/>
                  <a:gd name="connsiteY3" fmla="*/ 350036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14388 w 989806"/>
                  <a:gd name="connsiteY3" fmla="*/ 350036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14388 w 989806"/>
                  <a:gd name="connsiteY3" fmla="*/ 350036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81062 w 989806"/>
                  <a:gd name="connsiteY1" fmla="*/ 97631 h 514349"/>
                  <a:gd name="connsiteX2" fmla="*/ 988219 w 989806"/>
                  <a:gd name="connsiteY2" fmla="*/ 245268 h 514349"/>
                  <a:gd name="connsiteX3" fmla="*/ 814388 w 989806"/>
                  <a:gd name="connsiteY3" fmla="*/ 350036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50105 w 989806"/>
                  <a:gd name="connsiteY1" fmla="*/ 97631 h 514349"/>
                  <a:gd name="connsiteX2" fmla="*/ 988219 w 989806"/>
                  <a:gd name="connsiteY2" fmla="*/ 245268 h 514349"/>
                  <a:gd name="connsiteX3" fmla="*/ 814388 w 989806"/>
                  <a:gd name="connsiteY3" fmla="*/ 350036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50105 w 989806"/>
                  <a:gd name="connsiteY1" fmla="*/ 97631 h 514349"/>
                  <a:gd name="connsiteX2" fmla="*/ 988219 w 989806"/>
                  <a:gd name="connsiteY2" fmla="*/ 245268 h 514349"/>
                  <a:gd name="connsiteX3" fmla="*/ 814388 w 989806"/>
                  <a:gd name="connsiteY3" fmla="*/ 350036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50105 w 989806"/>
                  <a:gd name="connsiteY1" fmla="*/ 97631 h 514349"/>
                  <a:gd name="connsiteX2" fmla="*/ 988219 w 989806"/>
                  <a:gd name="connsiteY2" fmla="*/ 245268 h 514349"/>
                  <a:gd name="connsiteX3" fmla="*/ 814388 w 989806"/>
                  <a:gd name="connsiteY3" fmla="*/ 350036 h 514349"/>
                  <a:gd name="connsiteX4" fmla="*/ 0 w 989806"/>
                  <a:gd name="connsiteY4" fmla="*/ 514349 h 514349"/>
                  <a:gd name="connsiteX0" fmla="*/ 488156 w 1045766"/>
                  <a:gd name="connsiteY0" fmla="*/ 0 h 514349"/>
                  <a:gd name="connsiteX1" fmla="*/ 850105 w 1045766"/>
                  <a:gd name="connsiteY1" fmla="*/ 97631 h 514349"/>
                  <a:gd name="connsiteX2" fmla="*/ 988219 w 1045766"/>
                  <a:gd name="connsiteY2" fmla="*/ 245268 h 514349"/>
                  <a:gd name="connsiteX3" fmla="*/ 881063 w 1045766"/>
                  <a:gd name="connsiteY3" fmla="*/ 307173 h 514349"/>
                  <a:gd name="connsiteX4" fmla="*/ 0 w 1045766"/>
                  <a:gd name="connsiteY4" fmla="*/ 514349 h 514349"/>
                  <a:gd name="connsiteX0" fmla="*/ 488156 w 989806"/>
                  <a:gd name="connsiteY0" fmla="*/ 0 h 514349"/>
                  <a:gd name="connsiteX1" fmla="*/ 850105 w 989806"/>
                  <a:gd name="connsiteY1" fmla="*/ 97631 h 514349"/>
                  <a:gd name="connsiteX2" fmla="*/ 988219 w 989806"/>
                  <a:gd name="connsiteY2" fmla="*/ 245268 h 514349"/>
                  <a:gd name="connsiteX3" fmla="*/ 881063 w 989806"/>
                  <a:gd name="connsiteY3" fmla="*/ 307173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50105 w 989806"/>
                  <a:gd name="connsiteY1" fmla="*/ 97631 h 514349"/>
                  <a:gd name="connsiteX2" fmla="*/ 988219 w 989806"/>
                  <a:gd name="connsiteY2" fmla="*/ 245268 h 514349"/>
                  <a:gd name="connsiteX3" fmla="*/ 881063 w 989806"/>
                  <a:gd name="connsiteY3" fmla="*/ 307173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50105 w 989806"/>
                  <a:gd name="connsiteY1" fmla="*/ 97631 h 514349"/>
                  <a:gd name="connsiteX2" fmla="*/ 988219 w 989806"/>
                  <a:gd name="connsiteY2" fmla="*/ 245268 h 514349"/>
                  <a:gd name="connsiteX3" fmla="*/ 881063 w 989806"/>
                  <a:gd name="connsiteY3" fmla="*/ 307173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50105 w 989806"/>
                  <a:gd name="connsiteY1" fmla="*/ 97631 h 514349"/>
                  <a:gd name="connsiteX2" fmla="*/ 988219 w 989806"/>
                  <a:gd name="connsiteY2" fmla="*/ 245268 h 514349"/>
                  <a:gd name="connsiteX3" fmla="*/ 881063 w 989806"/>
                  <a:gd name="connsiteY3" fmla="*/ 307173 h 514349"/>
                  <a:gd name="connsiteX4" fmla="*/ 0 w 989806"/>
                  <a:gd name="connsiteY4" fmla="*/ 514349 h 514349"/>
                  <a:gd name="connsiteX0" fmla="*/ 488156 w 989806"/>
                  <a:gd name="connsiteY0" fmla="*/ 0 h 514349"/>
                  <a:gd name="connsiteX1" fmla="*/ 850105 w 989806"/>
                  <a:gd name="connsiteY1" fmla="*/ 97631 h 514349"/>
                  <a:gd name="connsiteX2" fmla="*/ 988219 w 989806"/>
                  <a:gd name="connsiteY2" fmla="*/ 245268 h 514349"/>
                  <a:gd name="connsiteX3" fmla="*/ 881063 w 989806"/>
                  <a:gd name="connsiteY3" fmla="*/ 307173 h 514349"/>
                  <a:gd name="connsiteX4" fmla="*/ 0 w 989806"/>
                  <a:gd name="connsiteY4" fmla="*/ 514349 h 514349"/>
                  <a:gd name="connsiteX0" fmla="*/ 0 w 501650"/>
                  <a:gd name="connsiteY0" fmla="*/ 0 h 307173"/>
                  <a:gd name="connsiteX1" fmla="*/ 361949 w 501650"/>
                  <a:gd name="connsiteY1" fmla="*/ 97631 h 307173"/>
                  <a:gd name="connsiteX2" fmla="*/ 500063 w 501650"/>
                  <a:gd name="connsiteY2" fmla="*/ 245268 h 307173"/>
                  <a:gd name="connsiteX3" fmla="*/ 392907 w 501650"/>
                  <a:gd name="connsiteY3" fmla="*/ 307173 h 307173"/>
                  <a:gd name="connsiteX0" fmla="*/ 0 w 473075"/>
                  <a:gd name="connsiteY0" fmla="*/ 0 h 307173"/>
                  <a:gd name="connsiteX1" fmla="*/ 361949 w 473075"/>
                  <a:gd name="connsiteY1" fmla="*/ 97631 h 307173"/>
                  <a:gd name="connsiteX2" fmla="*/ 471488 w 473075"/>
                  <a:gd name="connsiteY2" fmla="*/ 245268 h 307173"/>
                  <a:gd name="connsiteX3" fmla="*/ 392907 w 473075"/>
                  <a:gd name="connsiteY3" fmla="*/ 307173 h 307173"/>
                  <a:gd name="connsiteX0" fmla="*/ 0 w 473075"/>
                  <a:gd name="connsiteY0" fmla="*/ 0 h 307173"/>
                  <a:gd name="connsiteX1" fmla="*/ 361949 w 473075"/>
                  <a:gd name="connsiteY1" fmla="*/ 97631 h 307173"/>
                  <a:gd name="connsiteX2" fmla="*/ 471488 w 473075"/>
                  <a:gd name="connsiteY2" fmla="*/ 245268 h 307173"/>
                  <a:gd name="connsiteX3" fmla="*/ 392907 w 473075"/>
                  <a:gd name="connsiteY3" fmla="*/ 307173 h 307173"/>
                  <a:gd name="connsiteX0" fmla="*/ 0 w 473075"/>
                  <a:gd name="connsiteY0" fmla="*/ 0 h 307173"/>
                  <a:gd name="connsiteX1" fmla="*/ 361949 w 473075"/>
                  <a:gd name="connsiteY1" fmla="*/ 97631 h 307173"/>
                  <a:gd name="connsiteX2" fmla="*/ 471488 w 473075"/>
                  <a:gd name="connsiteY2" fmla="*/ 245268 h 307173"/>
                  <a:gd name="connsiteX3" fmla="*/ 392907 w 473075"/>
                  <a:gd name="connsiteY3" fmla="*/ 307173 h 307173"/>
                  <a:gd name="connsiteX0" fmla="*/ 0 w 473075"/>
                  <a:gd name="connsiteY0" fmla="*/ 0 h 307173"/>
                  <a:gd name="connsiteX1" fmla="*/ 361949 w 473075"/>
                  <a:gd name="connsiteY1" fmla="*/ 97631 h 307173"/>
                  <a:gd name="connsiteX2" fmla="*/ 471488 w 473075"/>
                  <a:gd name="connsiteY2" fmla="*/ 245268 h 307173"/>
                  <a:gd name="connsiteX3" fmla="*/ 392907 w 473075"/>
                  <a:gd name="connsiteY3" fmla="*/ 307173 h 307173"/>
                  <a:gd name="connsiteX0" fmla="*/ 0 w 473075"/>
                  <a:gd name="connsiteY0" fmla="*/ 0 h 307173"/>
                  <a:gd name="connsiteX1" fmla="*/ 361949 w 473075"/>
                  <a:gd name="connsiteY1" fmla="*/ 97631 h 307173"/>
                  <a:gd name="connsiteX2" fmla="*/ 471488 w 473075"/>
                  <a:gd name="connsiteY2" fmla="*/ 245268 h 307173"/>
                  <a:gd name="connsiteX3" fmla="*/ 392907 w 473075"/>
                  <a:gd name="connsiteY3" fmla="*/ 307173 h 307173"/>
                  <a:gd name="connsiteX0" fmla="*/ 0 w 473075"/>
                  <a:gd name="connsiteY0" fmla="*/ 0 h 307173"/>
                  <a:gd name="connsiteX1" fmla="*/ 361949 w 473075"/>
                  <a:gd name="connsiteY1" fmla="*/ 97631 h 307173"/>
                  <a:gd name="connsiteX2" fmla="*/ 471488 w 473075"/>
                  <a:gd name="connsiteY2" fmla="*/ 245268 h 307173"/>
                  <a:gd name="connsiteX3" fmla="*/ 392907 w 473075"/>
                  <a:gd name="connsiteY3" fmla="*/ 307173 h 307173"/>
                  <a:gd name="connsiteX0" fmla="*/ 0 w 473075"/>
                  <a:gd name="connsiteY0" fmla="*/ 0 h 307173"/>
                  <a:gd name="connsiteX1" fmla="*/ 361949 w 473075"/>
                  <a:gd name="connsiteY1" fmla="*/ 97631 h 307173"/>
                  <a:gd name="connsiteX2" fmla="*/ 471488 w 473075"/>
                  <a:gd name="connsiteY2" fmla="*/ 245268 h 307173"/>
                  <a:gd name="connsiteX3" fmla="*/ 392907 w 473075"/>
                  <a:gd name="connsiteY3" fmla="*/ 307173 h 307173"/>
                  <a:gd name="connsiteX0" fmla="*/ 0 w 473075"/>
                  <a:gd name="connsiteY0" fmla="*/ 0 h 307173"/>
                  <a:gd name="connsiteX1" fmla="*/ 361949 w 473075"/>
                  <a:gd name="connsiteY1" fmla="*/ 97631 h 307173"/>
                  <a:gd name="connsiteX2" fmla="*/ 471488 w 473075"/>
                  <a:gd name="connsiteY2" fmla="*/ 245268 h 307173"/>
                  <a:gd name="connsiteX3" fmla="*/ 392907 w 473075"/>
                  <a:gd name="connsiteY3" fmla="*/ 307173 h 307173"/>
                  <a:gd name="connsiteX0" fmla="*/ 0 w 444500"/>
                  <a:gd name="connsiteY0" fmla="*/ 0 h 307173"/>
                  <a:gd name="connsiteX1" fmla="*/ 333374 w 444500"/>
                  <a:gd name="connsiteY1" fmla="*/ 97631 h 307173"/>
                  <a:gd name="connsiteX2" fmla="*/ 442913 w 444500"/>
                  <a:gd name="connsiteY2" fmla="*/ 245268 h 307173"/>
                  <a:gd name="connsiteX3" fmla="*/ 364332 w 444500"/>
                  <a:gd name="connsiteY3" fmla="*/ 307173 h 307173"/>
                  <a:gd name="connsiteX0" fmla="*/ 0 w 444500"/>
                  <a:gd name="connsiteY0" fmla="*/ 0 h 307173"/>
                  <a:gd name="connsiteX1" fmla="*/ 333374 w 444500"/>
                  <a:gd name="connsiteY1" fmla="*/ 97631 h 307173"/>
                  <a:gd name="connsiteX2" fmla="*/ 442913 w 444500"/>
                  <a:gd name="connsiteY2" fmla="*/ 245268 h 307173"/>
                  <a:gd name="connsiteX3" fmla="*/ 364332 w 444500"/>
                  <a:gd name="connsiteY3" fmla="*/ 307173 h 307173"/>
                  <a:gd name="connsiteX0" fmla="*/ 0 w 444500"/>
                  <a:gd name="connsiteY0" fmla="*/ 0 h 307173"/>
                  <a:gd name="connsiteX1" fmla="*/ 333374 w 444500"/>
                  <a:gd name="connsiteY1" fmla="*/ 97631 h 307173"/>
                  <a:gd name="connsiteX2" fmla="*/ 442913 w 444500"/>
                  <a:gd name="connsiteY2" fmla="*/ 245268 h 307173"/>
                  <a:gd name="connsiteX3" fmla="*/ 364332 w 444500"/>
                  <a:gd name="connsiteY3" fmla="*/ 307173 h 307173"/>
                  <a:gd name="connsiteX0" fmla="*/ 0 w 444500"/>
                  <a:gd name="connsiteY0" fmla="*/ 0 h 307173"/>
                  <a:gd name="connsiteX1" fmla="*/ 333374 w 444500"/>
                  <a:gd name="connsiteY1" fmla="*/ 97631 h 307173"/>
                  <a:gd name="connsiteX2" fmla="*/ 442913 w 444500"/>
                  <a:gd name="connsiteY2" fmla="*/ 245268 h 307173"/>
                  <a:gd name="connsiteX3" fmla="*/ 364332 w 444500"/>
                  <a:gd name="connsiteY3" fmla="*/ 307173 h 307173"/>
                  <a:gd name="connsiteX0" fmla="*/ 0 w 444500"/>
                  <a:gd name="connsiteY0" fmla="*/ 0 h 307173"/>
                  <a:gd name="connsiteX1" fmla="*/ 333374 w 444500"/>
                  <a:gd name="connsiteY1" fmla="*/ 97631 h 307173"/>
                  <a:gd name="connsiteX2" fmla="*/ 442913 w 444500"/>
                  <a:gd name="connsiteY2" fmla="*/ 245268 h 307173"/>
                  <a:gd name="connsiteX3" fmla="*/ 364332 w 444500"/>
                  <a:gd name="connsiteY3" fmla="*/ 307173 h 307173"/>
                  <a:gd name="connsiteX0" fmla="*/ 0 w 444500"/>
                  <a:gd name="connsiteY0" fmla="*/ 0 h 307173"/>
                  <a:gd name="connsiteX1" fmla="*/ 333374 w 444500"/>
                  <a:gd name="connsiteY1" fmla="*/ 97631 h 307173"/>
                  <a:gd name="connsiteX2" fmla="*/ 442913 w 444500"/>
                  <a:gd name="connsiteY2" fmla="*/ 245268 h 307173"/>
                  <a:gd name="connsiteX3" fmla="*/ 364332 w 444500"/>
                  <a:gd name="connsiteY3" fmla="*/ 307173 h 307173"/>
                  <a:gd name="connsiteX0" fmla="*/ 0 w 444500"/>
                  <a:gd name="connsiteY0" fmla="*/ 0 h 307173"/>
                  <a:gd name="connsiteX1" fmla="*/ 333374 w 444500"/>
                  <a:gd name="connsiteY1" fmla="*/ 97631 h 307173"/>
                  <a:gd name="connsiteX2" fmla="*/ 442913 w 444500"/>
                  <a:gd name="connsiteY2" fmla="*/ 245268 h 307173"/>
                  <a:gd name="connsiteX3" fmla="*/ 364332 w 444500"/>
                  <a:gd name="connsiteY3" fmla="*/ 307173 h 307173"/>
                  <a:gd name="connsiteX0" fmla="*/ 0 w 444500"/>
                  <a:gd name="connsiteY0" fmla="*/ 0 h 307173"/>
                  <a:gd name="connsiteX1" fmla="*/ 333374 w 444500"/>
                  <a:gd name="connsiteY1" fmla="*/ 97631 h 307173"/>
                  <a:gd name="connsiteX2" fmla="*/ 442913 w 444500"/>
                  <a:gd name="connsiteY2" fmla="*/ 245268 h 307173"/>
                  <a:gd name="connsiteX3" fmla="*/ 364332 w 444500"/>
                  <a:gd name="connsiteY3" fmla="*/ 307173 h 30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4500" h="307173">
                    <a:moveTo>
                      <a:pt x="0" y="0"/>
                    </a:moveTo>
                    <a:cubicBezTo>
                      <a:pt x="175816" y="45045"/>
                      <a:pt x="207167" y="44848"/>
                      <a:pt x="333374" y="97631"/>
                    </a:cubicBezTo>
                    <a:cubicBezTo>
                      <a:pt x="411956" y="140890"/>
                      <a:pt x="444500" y="203596"/>
                      <a:pt x="442913" y="245268"/>
                    </a:cubicBezTo>
                    <a:cubicBezTo>
                      <a:pt x="436563" y="284954"/>
                      <a:pt x="407591" y="288520"/>
                      <a:pt x="364332" y="307173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01854" y="3571470"/>
              <a:ext cx="1737913" cy="2448330"/>
            </a:xfrm>
            <a:prstGeom prst="rect">
              <a:avLst/>
            </a:prstGeom>
          </p:spPr>
        </p:pic>
        <p:sp>
          <p:nvSpPr>
            <p:cNvPr id="229" name="5-Point Star 228"/>
            <p:cNvSpPr/>
            <p:nvPr/>
          </p:nvSpPr>
          <p:spPr>
            <a:xfrm>
              <a:off x="5463567" y="3581400"/>
              <a:ext cx="228600" cy="2286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6480242" y="3440668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cs typeface="Arial" pitchFamily="34" charset="0"/>
                </a:rPr>
                <a:t>mutate the mouse</a:t>
              </a:r>
            </a:p>
          </p:txBody>
        </p:sp>
        <p:cxnSp>
          <p:nvCxnSpPr>
            <p:cNvPr id="231" name="Straight Arrow Connector 230"/>
            <p:cNvCxnSpPr/>
            <p:nvPr/>
          </p:nvCxnSpPr>
          <p:spPr bwMode="auto">
            <a:xfrm>
              <a:off x="3787167" y="2362200"/>
              <a:ext cx="106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32" name="Straight Arrow Connector 231"/>
            <p:cNvCxnSpPr/>
            <p:nvPr/>
          </p:nvCxnSpPr>
          <p:spPr bwMode="auto">
            <a:xfrm>
              <a:off x="2514600" y="4572000"/>
              <a:ext cx="106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33" name="TextBox 232"/>
            <p:cNvSpPr txBox="1"/>
            <p:nvPr/>
          </p:nvSpPr>
          <p:spPr>
            <a:xfrm>
              <a:off x="1295400" y="1219200"/>
              <a:ext cx="677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dirty="0">
                  <a:solidFill>
                    <a:srgbClr val="FFFFFF"/>
                  </a:solidFill>
                </a:rPr>
                <a:t>Host immune system mediates anti-tumor effects of </a:t>
              </a:r>
              <a:r>
                <a:rPr lang="en-US" dirty="0" err="1">
                  <a:solidFill>
                    <a:srgbClr val="FFFFFF"/>
                  </a:solidFill>
                </a:rPr>
                <a:t>trastuzumab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234" name="Group 233"/>
            <p:cNvGrpSpPr/>
            <p:nvPr/>
          </p:nvGrpSpPr>
          <p:grpSpPr>
            <a:xfrm>
              <a:off x="5463567" y="2590800"/>
              <a:ext cx="631491" cy="457199"/>
              <a:chOff x="6477000" y="2895600"/>
              <a:chExt cx="631491" cy="457199"/>
            </a:xfrm>
          </p:grpSpPr>
          <p:pic>
            <p:nvPicPr>
              <p:cNvPr id="241" name="Picture 24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477000" y="2895600"/>
                <a:ext cx="631491" cy="457199"/>
              </a:xfrm>
              <a:prstGeom prst="rect">
                <a:avLst/>
              </a:prstGeom>
            </p:spPr>
          </p:pic>
          <p:sp>
            <p:nvSpPr>
              <p:cNvPr id="242" name="TextBox 241"/>
              <p:cNvSpPr txBox="1"/>
              <p:nvPr/>
            </p:nvSpPr>
            <p:spPr>
              <a:xfrm rot="781325">
                <a:off x="6491514" y="2941903"/>
                <a:ext cx="543739" cy="276999"/>
              </a:xfrm>
              <a:prstGeom prst="rect">
                <a:avLst/>
              </a:prstGeom>
              <a:noFill/>
              <a:scene3d>
                <a:camera prst="isometricOffAxis1Right"/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defTabSz="914293"/>
                <a:r>
                  <a:rPr lang="en-US" sz="1200" dirty="0" err="1">
                    <a:solidFill>
                      <a:srgbClr val="FF0000"/>
                    </a:solidFill>
                  </a:rPr>
                  <a:t>FcR</a:t>
                </a:r>
                <a:r>
                  <a:rPr lang="el-GR" sz="1200" dirty="0">
                    <a:solidFill>
                      <a:srgbClr val="FF0000"/>
                    </a:solidFill>
                  </a:rPr>
                  <a:t>γ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35" name="Straight Connector 234"/>
            <p:cNvCxnSpPr/>
            <p:nvPr/>
          </p:nvCxnSpPr>
          <p:spPr bwMode="auto">
            <a:xfrm flipH="1">
              <a:off x="5349263" y="2936085"/>
              <a:ext cx="304800" cy="6096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6" name="5-Point Star 235"/>
            <p:cNvSpPr/>
            <p:nvPr/>
          </p:nvSpPr>
          <p:spPr>
            <a:xfrm>
              <a:off x="5920767" y="2895600"/>
              <a:ext cx="228600" cy="2286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cxnSp>
          <p:nvCxnSpPr>
            <p:cNvPr id="237" name="Straight Connector 236"/>
            <p:cNvCxnSpPr/>
            <p:nvPr/>
          </p:nvCxnSpPr>
          <p:spPr bwMode="auto">
            <a:xfrm flipH="1">
              <a:off x="5520719" y="2945609"/>
              <a:ext cx="304800" cy="6096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" name="Straight Connector 237"/>
            <p:cNvCxnSpPr/>
            <p:nvPr/>
          </p:nvCxnSpPr>
          <p:spPr bwMode="auto">
            <a:xfrm>
              <a:off x="5692167" y="3733800"/>
              <a:ext cx="685800" cy="4894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" name="Straight Connector 238"/>
            <p:cNvCxnSpPr/>
            <p:nvPr/>
          </p:nvCxnSpPr>
          <p:spPr bwMode="auto">
            <a:xfrm>
              <a:off x="6073167" y="3200400"/>
              <a:ext cx="457200" cy="4132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240" name="Object 239"/>
            <p:cNvGraphicFramePr>
              <a:graphicFrameLocks noChangeAspect="1"/>
            </p:cNvGraphicFramePr>
            <p:nvPr>
              <p:extLst/>
            </p:nvPr>
          </p:nvGraphicFramePr>
          <p:xfrm>
            <a:off x="5996967" y="1981200"/>
            <a:ext cx="533400" cy="475858"/>
          </p:xfrm>
          <a:graphic>
            <a:graphicData uri="http://schemas.openxmlformats.org/presentationml/2006/ole">
              <p:oleObj spid="_x0000_s1106" name="CorelDRAW" r:id="rId15" imgW="2093400" imgH="1864800" progId="">
                <p:embed/>
              </p:oleObj>
            </a:graphicData>
          </a:graphic>
        </p:graphicFrame>
      </p:grpSp>
      <p:grpSp>
        <p:nvGrpSpPr>
          <p:cNvPr id="81" name="Group 80"/>
          <p:cNvGrpSpPr/>
          <p:nvPr/>
        </p:nvGrpSpPr>
        <p:grpSpPr>
          <a:xfrm>
            <a:off x="2667000" y="1120010"/>
            <a:ext cx="6858000" cy="5280791"/>
            <a:chOff x="609600" y="891409"/>
            <a:chExt cx="6858000" cy="5280791"/>
          </a:xfrm>
        </p:grpSpPr>
        <p:sp>
          <p:nvSpPr>
            <p:cNvPr id="82" name="Rounded Rectangle 81"/>
            <p:cNvSpPr/>
            <p:nvPr/>
          </p:nvSpPr>
          <p:spPr bwMode="auto">
            <a:xfrm>
              <a:off x="609600" y="891409"/>
              <a:ext cx="6858000" cy="5280791"/>
            </a:xfrm>
            <a:prstGeom prst="roundRect">
              <a:avLst>
                <a:gd name="adj" fmla="val 9329"/>
              </a:avLst>
            </a:prstGeom>
            <a:solidFill>
              <a:srgbClr val="000019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613548" y="975362"/>
              <a:ext cx="5473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93"/>
              <a:r>
                <a:rPr lang="en-US" dirty="0">
                  <a:solidFill>
                    <a:srgbClr val="FFFFFF"/>
                  </a:solidFill>
                </a:rPr>
                <a:t>Both </a:t>
              </a:r>
              <a:r>
                <a:rPr lang="en-US" dirty="0">
                  <a:solidFill>
                    <a:srgbClr val="FFC000"/>
                  </a:solidFill>
                </a:rPr>
                <a:t>innate</a:t>
              </a:r>
              <a:r>
                <a:rPr lang="en-US" dirty="0">
                  <a:solidFill>
                    <a:srgbClr val="FFFFFF"/>
                  </a:solidFill>
                </a:rPr>
                <a:t> and </a:t>
              </a:r>
              <a:r>
                <a:rPr lang="en-US" dirty="0">
                  <a:solidFill>
                    <a:srgbClr val="92D050"/>
                  </a:solidFill>
                </a:rPr>
                <a:t>adaptive</a:t>
              </a:r>
              <a:r>
                <a:rPr lang="en-US" dirty="0">
                  <a:solidFill>
                    <a:srgbClr val="FFFFFF"/>
                  </a:solidFill>
                </a:rPr>
                <a:t> immunity engaged by </a:t>
              </a:r>
            </a:p>
            <a:p>
              <a:pPr algn="ctr" defTabSz="914293"/>
              <a:r>
                <a:rPr lang="en-US" dirty="0">
                  <a:solidFill>
                    <a:srgbClr val="FFFFFF"/>
                  </a:solidFill>
                </a:rPr>
                <a:t>anti-HER2/</a:t>
              </a:r>
              <a:r>
                <a:rPr lang="en-US" dirty="0" err="1">
                  <a:solidFill>
                    <a:srgbClr val="FFFFFF"/>
                  </a:solidFill>
                </a:rPr>
                <a:t>Neu</a:t>
              </a:r>
              <a:r>
                <a:rPr lang="en-US" dirty="0">
                  <a:solidFill>
                    <a:srgbClr val="FFFFFF"/>
                  </a:solidFill>
                </a:rPr>
                <a:t> antibody treatment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44311" y="1823571"/>
              <a:ext cx="1778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natural killer cells</a:t>
              </a:r>
            </a:p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CD8 T-cells </a:t>
              </a:r>
            </a:p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T-cell memory induced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537934" y="5763738"/>
              <a:ext cx="30508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Park et al, Cancer Cell 2010; 18: 160-170.</a:t>
              </a: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806313" y="4566771"/>
              <a:ext cx="2314647" cy="1177225"/>
              <a:chOff x="4086153" y="3457517"/>
              <a:chExt cx="2314647" cy="1177225"/>
            </a:xfrm>
          </p:grpSpPr>
          <p:grpSp>
            <p:nvGrpSpPr>
              <p:cNvPr id="157" name="Group 46"/>
              <p:cNvGrpSpPr>
                <a:grpSpLocks/>
              </p:cNvGrpSpPr>
              <p:nvPr/>
            </p:nvGrpSpPr>
            <p:grpSpPr bwMode="auto">
              <a:xfrm>
                <a:off x="4670212" y="3724679"/>
                <a:ext cx="1531251" cy="910063"/>
                <a:chOff x="3530111" y="4212309"/>
                <a:chExt cx="2239320" cy="1330325"/>
              </a:xfrm>
              <a:solidFill>
                <a:srgbClr val="FFC000"/>
              </a:solidFill>
            </p:grpSpPr>
            <p:grpSp>
              <p:nvGrpSpPr>
                <p:cNvPr id="161" name="Group 39"/>
                <p:cNvGrpSpPr>
                  <a:grpSpLocks/>
                </p:cNvGrpSpPr>
                <p:nvPr/>
              </p:nvGrpSpPr>
              <p:grpSpPr bwMode="auto">
                <a:xfrm rot="2002904" flipH="1">
                  <a:off x="3530111" y="5052346"/>
                  <a:ext cx="118336" cy="101829"/>
                  <a:chOff x="3786617" y="3603051"/>
                  <a:chExt cx="145946" cy="125586"/>
                </a:xfrm>
                <a:grpFill/>
              </p:grpSpPr>
              <p:cxnSp>
                <p:nvCxnSpPr>
                  <p:cNvPr id="177" name="Straight Connector 20"/>
                  <p:cNvCxnSpPr/>
                  <p:nvPr/>
                </p:nvCxnSpPr>
                <p:spPr>
                  <a:xfrm>
                    <a:off x="3802072" y="3643600"/>
                    <a:ext cx="92059" cy="7048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Straight Connector 21"/>
                  <p:cNvCxnSpPr/>
                  <p:nvPr/>
                </p:nvCxnSpPr>
                <p:spPr>
                  <a:xfrm>
                    <a:off x="3828035" y="3584418"/>
                    <a:ext cx="146903" cy="41115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Straight Connector 22"/>
                  <p:cNvCxnSpPr/>
                  <p:nvPr/>
                </p:nvCxnSpPr>
                <p:spPr>
                  <a:xfrm>
                    <a:off x="3830828" y="3605815"/>
                    <a:ext cx="115565" cy="58736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2" name="Freeform 5"/>
                <p:cNvSpPr/>
                <p:nvPr/>
              </p:nvSpPr>
              <p:spPr bwMode="auto">
                <a:xfrm rot="293485">
                  <a:off x="3758343" y="4835343"/>
                  <a:ext cx="660876" cy="546720"/>
                </a:xfrm>
                <a:custGeom>
                  <a:avLst/>
                  <a:gdLst>
                    <a:gd name="connsiteX0" fmla="*/ 1371601 w 1564784"/>
                    <a:gd name="connsiteY0" fmla="*/ 8586 h 946597"/>
                    <a:gd name="connsiteX1" fmla="*/ 882203 w 1564784"/>
                    <a:gd name="connsiteY1" fmla="*/ 150254 h 946597"/>
                    <a:gd name="connsiteX2" fmla="*/ 70834 w 1564784"/>
                    <a:gd name="connsiteY2" fmla="*/ 214648 h 946597"/>
                    <a:gd name="connsiteX3" fmla="*/ 457201 w 1564784"/>
                    <a:gd name="connsiteY3" fmla="*/ 382074 h 946597"/>
                    <a:gd name="connsiteX4" fmla="*/ 212502 w 1564784"/>
                    <a:gd name="connsiteY4" fmla="*/ 601015 h 946597"/>
                    <a:gd name="connsiteX5" fmla="*/ 663263 w 1564784"/>
                    <a:gd name="connsiteY5" fmla="*/ 601015 h 946597"/>
                    <a:gd name="connsiteX6" fmla="*/ 689020 w 1564784"/>
                    <a:gd name="connsiteY6" fmla="*/ 922986 h 946597"/>
                    <a:gd name="connsiteX7" fmla="*/ 1049629 w 1564784"/>
                    <a:gd name="connsiteY7" fmla="*/ 459347 h 946597"/>
                    <a:gd name="connsiteX8" fmla="*/ 1513268 w 1564784"/>
                    <a:gd name="connsiteY8" fmla="*/ 201769 h 946597"/>
                    <a:gd name="connsiteX9" fmla="*/ 1371601 w 1564784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82074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597056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868107"/>
                    <a:gd name="connsiteX1" fmla="*/ 852152 w 1534733"/>
                    <a:gd name="connsiteY1" fmla="*/ 150254 h 868107"/>
                    <a:gd name="connsiteX2" fmla="*/ 40783 w 1534733"/>
                    <a:gd name="connsiteY2" fmla="*/ 214648 h 868107"/>
                    <a:gd name="connsiteX3" fmla="*/ 607455 w 1534733"/>
                    <a:gd name="connsiteY3" fmla="*/ 346355 h 868107"/>
                    <a:gd name="connsiteX4" fmla="*/ 182451 w 1534733"/>
                    <a:gd name="connsiteY4" fmla="*/ 601015 h 868107"/>
                    <a:gd name="connsiteX5" fmla="*/ 692743 w 1534733"/>
                    <a:gd name="connsiteY5" fmla="*/ 541484 h 868107"/>
                    <a:gd name="connsiteX6" fmla="*/ 540915 w 1534733"/>
                    <a:gd name="connsiteY6" fmla="*/ 854418 h 868107"/>
                    <a:gd name="connsiteX7" fmla="*/ 1019578 w 1534733"/>
                    <a:gd name="connsiteY7" fmla="*/ 459347 h 868107"/>
                    <a:gd name="connsiteX8" fmla="*/ 1483217 w 1534733"/>
                    <a:gd name="connsiteY8" fmla="*/ 201769 h 868107"/>
                    <a:gd name="connsiteX9" fmla="*/ 1341550 w 1534733"/>
                    <a:gd name="connsiteY9" fmla="*/ 8586 h 868107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938441"/>
                    <a:gd name="connsiteX1" fmla="*/ 852152 w 1534733"/>
                    <a:gd name="connsiteY1" fmla="*/ 150254 h 938441"/>
                    <a:gd name="connsiteX2" fmla="*/ 40783 w 1534733"/>
                    <a:gd name="connsiteY2" fmla="*/ 214648 h 938441"/>
                    <a:gd name="connsiteX3" fmla="*/ 607455 w 1534733"/>
                    <a:gd name="connsiteY3" fmla="*/ 346355 h 938441"/>
                    <a:gd name="connsiteX4" fmla="*/ 182451 w 1534733"/>
                    <a:gd name="connsiteY4" fmla="*/ 601015 h 938441"/>
                    <a:gd name="connsiteX5" fmla="*/ 676476 w 1534733"/>
                    <a:gd name="connsiteY5" fmla="*/ 529497 h 938441"/>
                    <a:gd name="connsiteX6" fmla="*/ 429039 w 1534733"/>
                    <a:gd name="connsiteY6" fmla="*/ 926749 h 938441"/>
                    <a:gd name="connsiteX7" fmla="*/ 1019578 w 1534733"/>
                    <a:gd name="connsiteY7" fmla="*/ 459347 h 938441"/>
                    <a:gd name="connsiteX8" fmla="*/ 1483217 w 1534733"/>
                    <a:gd name="connsiteY8" fmla="*/ 201769 h 938441"/>
                    <a:gd name="connsiteX9" fmla="*/ 1341550 w 1534733"/>
                    <a:gd name="connsiteY9" fmla="*/ 8586 h 938441"/>
                    <a:gd name="connsiteX0" fmla="*/ 1244239 w 1437422"/>
                    <a:gd name="connsiteY0" fmla="*/ 8586 h 938441"/>
                    <a:gd name="connsiteX1" fmla="*/ 754841 w 1437422"/>
                    <a:gd name="connsiteY1" fmla="*/ 150254 h 938441"/>
                    <a:gd name="connsiteX2" fmla="*/ 40783 w 1437422"/>
                    <a:gd name="connsiteY2" fmla="*/ 252899 h 938441"/>
                    <a:gd name="connsiteX3" fmla="*/ 510144 w 1437422"/>
                    <a:gd name="connsiteY3" fmla="*/ 346355 h 938441"/>
                    <a:gd name="connsiteX4" fmla="*/ 85140 w 1437422"/>
                    <a:gd name="connsiteY4" fmla="*/ 601015 h 938441"/>
                    <a:gd name="connsiteX5" fmla="*/ 579165 w 1437422"/>
                    <a:gd name="connsiteY5" fmla="*/ 529497 h 938441"/>
                    <a:gd name="connsiteX6" fmla="*/ 331728 w 1437422"/>
                    <a:gd name="connsiteY6" fmla="*/ 926749 h 938441"/>
                    <a:gd name="connsiteX7" fmla="*/ 922267 w 1437422"/>
                    <a:gd name="connsiteY7" fmla="*/ 459347 h 938441"/>
                    <a:gd name="connsiteX8" fmla="*/ 1385906 w 1437422"/>
                    <a:gd name="connsiteY8" fmla="*/ 201769 h 938441"/>
                    <a:gd name="connsiteX9" fmla="*/ 1244239 w 1437422"/>
                    <a:gd name="connsiteY9" fmla="*/ 8586 h 938441"/>
                    <a:gd name="connsiteX0" fmla="*/ 1244239 w 1443075"/>
                    <a:gd name="connsiteY0" fmla="*/ 8586 h 948346"/>
                    <a:gd name="connsiteX1" fmla="*/ 754841 w 1443075"/>
                    <a:gd name="connsiteY1" fmla="*/ 150254 h 948346"/>
                    <a:gd name="connsiteX2" fmla="*/ 40783 w 1443075"/>
                    <a:gd name="connsiteY2" fmla="*/ 252899 h 948346"/>
                    <a:gd name="connsiteX3" fmla="*/ 510144 w 1443075"/>
                    <a:gd name="connsiteY3" fmla="*/ 346355 h 948346"/>
                    <a:gd name="connsiteX4" fmla="*/ 85140 w 1443075"/>
                    <a:gd name="connsiteY4" fmla="*/ 601015 h 948346"/>
                    <a:gd name="connsiteX5" fmla="*/ 579165 w 1443075"/>
                    <a:gd name="connsiteY5" fmla="*/ 529497 h 948346"/>
                    <a:gd name="connsiteX6" fmla="*/ 331728 w 1443075"/>
                    <a:gd name="connsiteY6" fmla="*/ 926749 h 948346"/>
                    <a:gd name="connsiteX7" fmla="*/ 901227 w 1443075"/>
                    <a:gd name="connsiteY7" fmla="*/ 399915 h 948346"/>
                    <a:gd name="connsiteX8" fmla="*/ 1385906 w 1443075"/>
                    <a:gd name="connsiteY8" fmla="*/ 201769 h 948346"/>
                    <a:gd name="connsiteX9" fmla="*/ 1244239 w 1443075"/>
                    <a:gd name="connsiteY9" fmla="*/ 8586 h 948346"/>
                    <a:gd name="connsiteX0" fmla="*/ 1244239 w 1395207"/>
                    <a:gd name="connsiteY0" fmla="*/ 963 h 940723"/>
                    <a:gd name="connsiteX1" fmla="*/ 754841 w 1395207"/>
                    <a:gd name="connsiteY1" fmla="*/ 142631 h 940723"/>
                    <a:gd name="connsiteX2" fmla="*/ 40783 w 1395207"/>
                    <a:gd name="connsiteY2" fmla="*/ 245276 h 940723"/>
                    <a:gd name="connsiteX3" fmla="*/ 510144 w 1395207"/>
                    <a:gd name="connsiteY3" fmla="*/ 338732 h 940723"/>
                    <a:gd name="connsiteX4" fmla="*/ 85140 w 1395207"/>
                    <a:gd name="connsiteY4" fmla="*/ 593392 h 940723"/>
                    <a:gd name="connsiteX5" fmla="*/ 579165 w 1395207"/>
                    <a:gd name="connsiteY5" fmla="*/ 521874 h 940723"/>
                    <a:gd name="connsiteX6" fmla="*/ 331728 w 1395207"/>
                    <a:gd name="connsiteY6" fmla="*/ 919126 h 940723"/>
                    <a:gd name="connsiteX7" fmla="*/ 901227 w 1395207"/>
                    <a:gd name="connsiteY7" fmla="*/ 392292 h 940723"/>
                    <a:gd name="connsiteX8" fmla="*/ 1338038 w 1395207"/>
                    <a:gd name="connsiteY8" fmla="*/ 148409 h 940723"/>
                    <a:gd name="connsiteX9" fmla="*/ 1244239 w 1395207"/>
                    <a:gd name="connsiteY9" fmla="*/ 963 h 940723"/>
                    <a:gd name="connsiteX0" fmla="*/ 1244239 w 1336636"/>
                    <a:gd name="connsiteY0" fmla="*/ 5186 h 944946"/>
                    <a:gd name="connsiteX1" fmla="*/ 754841 w 1336636"/>
                    <a:gd name="connsiteY1" fmla="*/ 146854 h 944946"/>
                    <a:gd name="connsiteX2" fmla="*/ 40783 w 1336636"/>
                    <a:gd name="connsiteY2" fmla="*/ 249499 h 944946"/>
                    <a:gd name="connsiteX3" fmla="*/ 510144 w 1336636"/>
                    <a:gd name="connsiteY3" fmla="*/ 342955 h 944946"/>
                    <a:gd name="connsiteX4" fmla="*/ 85140 w 1336636"/>
                    <a:gd name="connsiteY4" fmla="*/ 597615 h 944946"/>
                    <a:gd name="connsiteX5" fmla="*/ 579165 w 1336636"/>
                    <a:gd name="connsiteY5" fmla="*/ 526097 h 944946"/>
                    <a:gd name="connsiteX6" fmla="*/ 331728 w 1336636"/>
                    <a:gd name="connsiteY6" fmla="*/ 923349 h 944946"/>
                    <a:gd name="connsiteX7" fmla="*/ 901227 w 1336636"/>
                    <a:gd name="connsiteY7" fmla="*/ 396515 h 944946"/>
                    <a:gd name="connsiteX8" fmla="*/ 1279467 w 1336636"/>
                    <a:gd name="connsiteY8" fmla="*/ 115741 h 944946"/>
                    <a:gd name="connsiteX9" fmla="*/ 1244239 w 1336636"/>
                    <a:gd name="connsiteY9" fmla="*/ 5186 h 944946"/>
                    <a:gd name="connsiteX0" fmla="*/ 1181665 w 1326207"/>
                    <a:gd name="connsiteY0" fmla="*/ 5186 h 896938"/>
                    <a:gd name="connsiteX1" fmla="*/ 754841 w 1326207"/>
                    <a:gd name="connsiteY1" fmla="*/ 98846 h 896938"/>
                    <a:gd name="connsiteX2" fmla="*/ 40783 w 1326207"/>
                    <a:gd name="connsiteY2" fmla="*/ 201491 h 896938"/>
                    <a:gd name="connsiteX3" fmla="*/ 510144 w 1326207"/>
                    <a:gd name="connsiteY3" fmla="*/ 294947 h 896938"/>
                    <a:gd name="connsiteX4" fmla="*/ 85140 w 1326207"/>
                    <a:gd name="connsiteY4" fmla="*/ 549607 h 896938"/>
                    <a:gd name="connsiteX5" fmla="*/ 579165 w 1326207"/>
                    <a:gd name="connsiteY5" fmla="*/ 478089 h 896938"/>
                    <a:gd name="connsiteX6" fmla="*/ 331728 w 1326207"/>
                    <a:gd name="connsiteY6" fmla="*/ 875341 h 896938"/>
                    <a:gd name="connsiteX7" fmla="*/ 901227 w 1326207"/>
                    <a:gd name="connsiteY7" fmla="*/ 348507 h 896938"/>
                    <a:gd name="connsiteX8" fmla="*/ 1279467 w 1326207"/>
                    <a:gd name="connsiteY8" fmla="*/ 67733 h 896938"/>
                    <a:gd name="connsiteX9" fmla="*/ 1181665 w 1326207"/>
                    <a:gd name="connsiteY9" fmla="*/ 5186 h 896938"/>
                    <a:gd name="connsiteX0" fmla="*/ 1181665 w 1326207"/>
                    <a:gd name="connsiteY0" fmla="*/ 0 h 891752"/>
                    <a:gd name="connsiteX1" fmla="*/ 754841 w 1326207"/>
                    <a:gd name="connsiteY1" fmla="*/ 93660 h 891752"/>
                    <a:gd name="connsiteX2" fmla="*/ 40783 w 1326207"/>
                    <a:gd name="connsiteY2" fmla="*/ 196305 h 891752"/>
                    <a:gd name="connsiteX3" fmla="*/ 510144 w 1326207"/>
                    <a:gd name="connsiteY3" fmla="*/ 289761 h 891752"/>
                    <a:gd name="connsiteX4" fmla="*/ 85140 w 1326207"/>
                    <a:gd name="connsiteY4" fmla="*/ 544421 h 891752"/>
                    <a:gd name="connsiteX5" fmla="*/ 579165 w 1326207"/>
                    <a:gd name="connsiteY5" fmla="*/ 472903 h 891752"/>
                    <a:gd name="connsiteX6" fmla="*/ 331728 w 1326207"/>
                    <a:gd name="connsiteY6" fmla="*/ 870155 h 891752"/>
                    <a:gd name="connsiteX7" fmla="*/ 901227 w 1326207"/>
                    <a:gd name="connsiteY7" fmla="*/ 343321 h 891752"/>
                    <a:gd name="connsiteX8" fmla="*/ 1279467 w 1326207"/>
                    <a:gd name="connsiteY8" fmla="*/ 62547 h 891752"/>
                    <a:gd name="connsiteX9" fmla="*/ 1181665 w 1326207"/>
                    <a:gd name="connsiteY9" fmla="*/ 0 h 891752"/>
                    <a:gd name="connsiteX0" fmla="*/ 1181665 w 1279467"/>
                    <a:gd name="connsiteY0" fmla="*/ 16800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181665 w 1279467"/>
                    <a:gd name="connsiteY9" fmla="*/ 16800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8526 h 911404"/>
                    <a:gd name="connsiteX1" fmla="*/ 754841 w 1279467"/>
                    <a:gd name="connsiteY1" fmla="*/ 113312 h 911404"/>
                    <a:gd name="connsiteX2" fmla="*/ 40783 w 1279467"/>
                    <a:gd name="connsiteY2" fmla="*/ 215957 h 911404"/>
                    <a:gd name="connsiteX3" fmla="*/ 510144 w 1279467"/>
                    <a:gd name="connsiteY3" fmla="*/ 309413 h 911404"/>
                    <a:gd name="connsiteX4" fmla="*/ 85140 w 1279467"/>
                    <a:gd name="connsiteY4" fmla="*/ 564073 h 911404"/>
                    <a:gd name="connsiteX5" fmla="*/ 579165 w 1279467"/>
                    <a:gd name="connsiteY5" fmla="*/ 492555 h 911404"/>
                    <a:gd name="connsiteX6" fmla="*/ 331728 w 1279467"/>
                    <a:gd name="connsiteY6" fmla="*/ 889807 h 911404"/>
                    <a:gd name="connsiteX7" fmla="*/ 901227 w 1279467"/>
                    <a:gd name="connsiteY7" fmla="*/ 362973 h 911404"/>
                    <a:gd name="connsiteX8" fmla="*/ 1279467 w 1279467"/>
                    <a:gd name="connsiteY8" fmla="*/ 82199 h 911404"/>
                    <a:gd name="connsiteX9" fmla="*/ 1223332 w 1279467"/>
                    <a:gd name="connsiteY9" fmla="*/ 8526 h 911404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408544"/>
                    <a:gd name="connsiteY0" fmla="*/ 8526 h 949327"/>
                    <a:gd name="connsiteX1" fmla="*/ 714059 w 1408544"/>
                    <a:gd name="connsiteY1" fmla="*/ 113312 h 949327"/>
                    <a:gd name="connsiteX2" fmla="*/ 1 w 1408544"/>
                    <a:gd name="connsiteY2" fmla="*/ 215957 h 949327"/>
                    <a:gd name="connsiteX3" fmla="*/ 469362 w 1408544"/>
                    <a:gd name="connsiteY3" fmla="*/ 309413 h 949327"/>
                    <a:gd name="connsiteX4" fmla="*/ 44358 w 1408544"/>
                    <a:gd name="connsiteY4" fmla="*/ 564073 h 949327"/>
                    <a:gd name="connsiteX5" fmla="*/ 538383 w 1408544"/>
                    <a:gd name="connsiteY5" fmla="*/ 492555 h 949327"/>
                    <a:gd name="connsiteX6" fmla="*/ 290946 w 1408544"/>
                    <a:gd name="connsiteY6" fmla="*/ 889807 h 949327"/>
                    <a:gd name="connsiteX7" fmla="*/ 860445 w 1408544"/>
                    <a:gd name="connsiteY7" fmla="*/ 362973 h 949327"/>
                    <a:gd name="connsiteX8" fmla="*/ 1238685 w 1408544"/>
                    <a:gd name="connsiteY8" fmla="*/ 82199 h 949327"/>
                    <a:gd name="connsiteX9" fmla="*/ 1408544 w 1408544"/>
                    <a:gd name="connsiteY9" fmla="*/ 234520 h 949327"/>
                    <a:gd name="connsiteX0" fmla="*/ 1182550 w 1582827"/>
                    <a:gd name="connsiteY0" fmla="*/ 631850 h 1572651"/>
                    <a:gd name="connsiteX1" fmla="*/ 714059 w 1582827"/>
                    <a:gd name="connsiteY1" fmla="*/ 736636 h 1572651"/>
                    <a:gd name="connsiteX2" fmla="*/ 1 w 1582827"/>
                    <a:gd name="connsiteY2" fmla="*/ 839281 h 1572651"/>
                    <a:gd name="connsiteX3" fmla="*/ 469362 w 1582827"/>
                    <a:gd name="connsiteY3" fmla="*/ 932737 h 1572651"/>
                    <a:gd name="connsiteX4" fmla="*/ 44358 w 1582827"/>
                    <a:gd name="connsiteY4" fmla="*/ 1187397 h 1572651"/>
                    <a:gd name="connsiteX5" fmla="*/ 538383 w 1582827"/>
                    <a:gd name="connsiteY5" fmla="*/ 1115879 h 1572651"/>
                    <a:gd name="connsiteX6" fmla="*/ 290946 w 1582827"/>
                    <a:gd name="connsiteY6" fmla="*/ 1513131 h 1572651"/>
                    <a:gd name="connsiteX7" fmla="*/ 860445 w 1582827"/>
                    <a:gd name="connsiteY7" fmla="*/ 986297 h 1572651"/>
                    <a:gd name="connsiteX8" fmla="*/ 1238685 w 1582827"/>
                    <a:gd name="connsiteY8" fmla="*/ 705523 h 1572651"/>
                    <a:gd name="connsiteX9" fmla="*/ 1582827 w 1582827"/>
                    <a:gd name="connsiteY9" fmla="*/ 200508 h 1572651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238685 w 1824587"/>
                    <a:gd name="connsiteY8" fmla="*/ 505015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940965"/>
                    <a:gd name="connsiteY0" fmla="*/ 448961 h 1389762"/>
                    <a:gd name="connsiteX1" fmla="*/ 714059 w 1940965"/>
                    <a:gd name="connsiteY1" fmla="*/ 553747 h 1389762"/>
                    <a:gd name="connsiteX2" fmla="*/ 1 w 1940965"/>
                    <a:gd name="connsiteY2" fmla="*/ 656392 h 1389762"/>
                    <a:gd name="connsiteX3" fmla="*/ 469362 w 1940965"/>
                    <a:gd name="connsiteY3" fmla="*/ 749848 h 1389762"/>
                    <a:gd name="connsiteX4" fmla="*/ 44358 w 1940965"/>
                    <a:gd name="connsiteY4" fmla="*/ 1004508 h 1389762"/>
                    <a:gd name="connsiteX5" fmla="*/ 538383 w 1940965"/>
                    <a:gd name="connsiteY5" fmla="*/ 932990 h 1389762"/>
                    <a:gd name="connsiteX6" fmla="*/ 290946 w 1940965"/>
                    <a:gd name="connsiteY6" fmla="*/ 1330242 h 1389762"/>
                    <a:gd name="connsiteX7" fmla="*/ 860445 w 1940965"/>
                    <a:gd name="connsiteY7" fmla="*/ 803408 h 1389762"/>
                    <a:gd name="connsiteX8" fmla="*/ 1332136 w 1940965"/>
                    <a:gd name="connsiteY8" fmla="*/ 550152 h 1389762"/>
                    <a:gd name="connsiteX9" fmla="*/ 1699205 w 1940965"/>
                    <a:gd name="connsiteY9" fmla="*/ 0 h 1389762"/>
                    <a:gd name="connsiteX0" fmla="*/ 1182550 w 1699205"/>
                    <a:gd name="connsiteY0" fmla="*/ 448961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2579422"/>
                    <a:gd name="connsiteY0" fmla="*/ 0 h 1355851"/>
                    <a:gd name="connsiteX1" fmla="*/ 1087924 w 2579422"/>
                    <a:gd name="connsiteY1" fmla="*/ 415202 h 1355851"/>
                    <a:gd name="connsiteX2" fmla="*/ 714059 w 2579422"/>
                    <a:gd name="connsiteY2" fmla="*/ 519836 h 1355851"/>
                    <a:gd name="connsiteX3" fmla="*/ 1 w 2579422"/>
                    <a:gd name="connsiteY3" fmla="*/ 622481 h 1355851"/>
                    <a:gd name="connsiteX4" fmla="*/ 469362 w 2579422"/>
                    <a:gd name="connsiteY4" fmla="*/ 715937 h 1355851"/>
                    <a:gd name="connsiteX5" fmla="*/ 44358 w 2579422"/>
                    <a:gd name="connsiteY5" fmla="*/ 970597 h 1355851"/>
                    <a:gd name="connsiteX6" fmla="*/ 538383 w 2579422"/>
                    <a:gd name="connsiteY6" fmla="*/ 899079 h 1355851"/>
                    <a:gd name="connsiteX7" fmla="*/ 290946 w 2579422"/>
                    <a:gd name="connsiteY7" fmla="*/ 1296331 h 1355851"/>
                    <a:gd name="connsiteX8" fmla="*/ 860445 w 2579422"/>
                    <a:gd name="connsiteY8" fmla="*/ 769497 h 1355851"/>
                    <a:gd name="connsiteX9" fmla="*/ 1332136 w 2579422"/>
                    <a:gd name="connsiteY9" fmla="*/ 516241 h 1355851"/>
                    <a:gd name="connsiteX10" fmla="*/ 2579422 w 2579422"/>
                    <a:gd name="connsiteY10" fmla="*/ 118531 h 1355851"/>
                    <a:gd name="connsiteX0" fmla="*/ 1447085 w 2266817"/>
                    <a:gd name="connsiteY0" fmla="*/ 137709 h 1493560"/>
                    <a:gd name="connsiteX1" fmla="*/ 1087924 w 2266817"/>
                    <a:gd name="connsiteY1" fmla="*/ 552911 h 1493560"/>
                    <a:gd name="connsiteX2" fmla="*/ 714059 w 2266817"/>
                    <a:gd name="connsiteY2" fmla="*/ 657545 h 1493560"/>
                    <a:gd name="connsiteX3" fmla="*/ 1 w 2266817"/>
                    <a:gd name="connsiteY3" fmla="*/ 760190 h 1493560"/>
                    <a:gd name="connsiteX4" fmla="*/ 469362 w 2266817"/>
                    <a:gd name="connsiteY4" fmla="*/ 853646 h 1493560"/>
                    <a:gd name="connsiteX5" fmla="*/ 44358 w 2266817"/>
                    <a:gd name="connsiteY5" fmla="*/ 1108306 h 1493560"/>
                    <a:gd name="connsiteX6" fmla="*/ 538383 w 2266817"/>
                    <a:gd name="connsiteY6" fmla="*/ 1036788 h 1493560"/>
                    <a:gd name="connsiteX7" fmla="*/ 290946 w 2266817"/>
                    <a:gd name="connsiteY7" fmla="*/ 1434040 h 1493560"/>
                    <a:gd name="connsiteX8" fmla="*/ 860445 w 2266817"/>
                    <a:gd name="connsiteY8" fmla="*/ 907206 h 1493560"/>
                    <a:gd name="connsiteX9" fmla="*/ 1332136 w 2266817"/>
                    <a:gd name="connsiteY9" fmla="*/ 653950 h 1493560"/>
                    <a:gd name="connsiteX10" fmla="*/ 2266817 w 2266817"/>
                    <a:gd name="connsiteY10" fmla="*/ 0 h 1493560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4052 w 2093664"/>
                    <a:gd name="connsiteY1" fmla="*/ 491566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06534 w 2030191"/>
                    <a:gd name="connsiteY0" fmla="*/ 0 h 1796658"/>
                    <a:gd name="connsiteX1" fmla="*/ 1082823 w 2030191"/>
                    <a:gd name="connsiteY1" fmla="*/ 743684 h 1796658"/>
                    <a:gd name="connsiteX2" fmla="*/ 714059 w 2030191"/>
                    <a:gd name="connsiteY2" fmla="*/ 960643 h 1796658"/>
                    <a:gd name="connsiteX3" fmla="*/ 1 w 2030191"/>
                    <a:gd name="connsiteY3" fmla="*/ 1063288 h 1796658"/>
                    <a:gd name="connsiteX4" fmla="*/ 469362 w 2030191"/>
                    <a:gd name="connsiteY4" fmla="*/ 1156744 h 1796658"/>
                    <a:gd name="connsiteX5" fmla="*/ 44358 w 2030191"/>
                    <a:gd name="connsiteY5" fmla="*/ 1411404 h 1796658"/>
                    <a:gd name="connsiteX6" fmla="*/ 538383 w 2030191"/>
                    <a:gd name="connsiteY6" fmla="*/ 1339886 h 1796658"/>
                    <a:gd name="connsiteX7" fmla="*/ 290946 w 2030191"/>
                    <a:gd name="connsiteY7" fmla="*/ 1737138 h 1796658"/>
                    <a:gd name="connsiteX8" fmla="*/ 860445 w 2030191"/>
                    <a:gd name="connsiteY8" fmla="*/ 1210304 h 1796658"/>
                    <a:gd name="connsiteX9" fmla="*/ 1332136 w 2030191"/>
                    <a:gd name="connsiteY9" fmla="*/ 957048 h 1796658"/>
                    <a:gd name="connsiteX10" fmla="*/ 2030191 w 2030191"/>
                    <a:gd name="connsiteY10" fmla="*/ 273449 h 1796658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76654 w 2030191"/>
                    <a:gd name="connsiteY1" fmla="*/ 719690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200264 w 2030191"/>
                    <a:gd name="connsiteY1" fmla="*/ 671214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753876"/>
                    <a:gd name="connsiteX1" fmla="*/ 1200264 w 2030191"/>
                    <a:gd name="connsiteY1" fmla="*/ 671214 h 1753876"/>
                    <a:gd name="connsiteX2" fmla="*/ 714059 w 2030191"/>
                    <a:gd name="connsiteY2" fmla="*/ 977382 h 1753876"/>
                    <a:gd name="connsiteX3" fmla="*/ 1 w 2030191"/>
                    <a:gd name="connsiteY3" fmla="*/ 1080027 h 1753876"/>
                    <a:gd name="connsiteX4" fmla="*/ 469362 w 2030191"/>
                    <a:gd name="connsiteY4" fmla="*/ 1173483 h 1753876"/>
                    <a:gd name="connsiteX5" fmla="*/ 44358 w 2030191"/>
                    <a:gd name="connsiteY5" fmla="*/ 1428143 h 1753876"/>
                    <a:gd name="connsiteX6" fmla="*/ 538383 w 2030191"/>
                    <a:gd name="connsiteY6" fmla="*/ 1356625 h 1753876"/>
                    <a:gd name="connsiteX7" fmla="*/ 290946 w 2030191"/>
                    <a:gd name="connsiteY7" fmla="*/ 1753877 h 1753876"/>
                    <a:gd name="connsiteX8" fmla="*/ 860445 w 2030191"/>
                    <a:gd name="connsiteY8" fmla="*/ 1227043 h 1753876"/>
                    <a:gd name="connsiteX9" fmla="*/ 1324207 w 2030191"/>
                    <a:gd name="connsiteY9" fmla="*/ 921419 h 1753876"/>
                    <a:gd name="connsiteX10" fmla="*/ 2030191 w 2030191"/>
                    <a:gd name="connsiteY10" fmla="*/ 290188 h 1753876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672736 w 1985833"/>
                    <a:gd name="connsiteY0" fmla="*/ 0 h 1709967"/>
                    <a:gd name="connsiteX1" fmla="*/ 1155906 w 1985833"/>
                    <a:gd name="connsiteY1" fmla="*/ 671214 h 1709967"/>
                    <a:gd name="connsiteX2" fmla="*/ 669701 w 1985833"/>
                    <a:gd name="connsiteY2" fmla="*/ 977382 h 1709967"/>
                    <a:gd name="connsiteX3" fmla="*/ 58088 w 1985833"/>
                    <a:gd name="connsiteY3" fmla="*/ 1088326 h 1709967"/>
                    <a:gd name="connsiteX4" fmla="*/ 425004 w 1985833"/>
                    <a:gd name="connsiteY4" fmla="*/ 1173483 h 1709967"/>
                    <a:gd name="connsiteX5" fmla="*/ 0 w 1985833"/>
                    <a:gd name="connsiteY5" fmla="*/ 1428143 h 1709967"/>
                    <a:gd name="connsiteX6" fmla="*/ 494025 w 1985833"/>
                    <a:gd name="connsiteY6" fmla="*/ 1356625 h 1709967"/>
                    <a:gd name="connsiteX7" fmla="*/ 222082 w 1985833"/>
                    <a:gd name="connsiteY7" fmla="*/ 1709967 h 1709967"/>
                    <a:gd name="connsiteX8" fmla="*/ 816087 w 1985833"/>
                    <a:gd name="connsiteY8" fmla="*/ 1227043 h 1709967"/>
                    <a:gd name="connsiteX9" fmla="*/ 1279849 w 1985833"/>
                    <a:gd name="connsiteY9" fmla="*/ 921419 h 1709967"/>
                    <a:gd name="connsiteX10" fmla="*/ 1985833 w 1985833"/>
                    <a:gd name="connsiteY10" fmla="*/ 290188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7301" h="1709967">
                      <a:moveTo>
                        <a:pt x="1672736" y="0"/>
                      </a:moveTo>
                      <a:cubicBezTo>
                        <a:pt x="1496803" y="317541"/>
                        <a:pt x="1271377" y="546898"/>
                        <a:pt x="1155906" y="671214"/>
                      </a:cubicBezTo>
                      <a:cubicBezTo>
                        <a:pt x="970608" y="806101"/>
                        <a:pt x="852671" y="907863"/>
                        <a:pt x="669701" y="977382"/>
                      </a:cubicBezTo>
                      <a:cubicBezTo>
                        <a:pt x="486731" y="1046901"/>
                        <a:pt x="260923" y="1025155"/>
                        <a:pt x="58088" y="1088326"/>
                      </a:cubicBezTo>
                      <a:cubicBezTo>
                        <a:pt x="68077" y="1220462"/>
                        <a:pt x="370786" y="1113723"/>
                        <a:pt x="425004" y="1173483"/>
                      </a:cubicBezTo>
                      <a:cubicBezTo>
                        <a:pt x="388544" y="1222889"/>
                        <a:pt x="48635" y="1323037"/>
                        <a:pt x="0" y="1428143"/>
                      </a:cubicBezTo>
                      <a:cubicBezTo>
                        <a:pt x="134050" y="1481779"/>
                        <a:pt x="434281" y="1314391"/>
                        <a:pt x="494025" y="1356625"/>
                      </a:cubicBezTo>
                      <a:cubicBezTo>
                        <a:pt x="392111" y="1475768"/>
                        <a:pt x="258353" y="1539376"/>
                        <a:pt x="222082" y="1709967"/>
                      </a:cubicBezTo>
                      <a:cubicBezTo>
                        <a:pt x="455794" y="1619448"/>
                        <a:pt x="639793" y="1358468"/>
                        <a:pt x="816087" y="1227043"/>
                      </a:cubicBezTo>
                      <a:cubicBezTo>
                        <a:pt x="992381" y="1095618"/>
                        <a:pt x="1084808" y="1060613"/>
                        <a:pt x="1279849" y="921419"/>
                      </a:cubicBezTo>
                      <a:cubicBezTo>
                        <a:pt x="1433354" y="811907"/>
                        <a:pt x="1715720" y="608957"/>
                        <a:pt x="2067301" y="27785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isometricOffAxis1Top"/>
                  <a:lightRig rig="threePt" dir="t"/>
                </a:scene3d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3" name="Freeform 6"/>
                <p:cNvSpPr/>
                <p:nvPr/>
              </p:nvSpPr>
              <p:spPr bwMode="auto">
                <a:xfrm rot="919095">
                  <a:off x="4538600" y="5060034"/>
                  <a:ext cx="225520" cy="214313"/>
                </a:xfrm>
                <a:custGeom>
                  <a:avLst/>
                  <a:gdLst>
                    <a:gd name="connsiteX0" fmla="*/ 270668 w 434180"/>
                    <a:gd name="connsiteY0" fmla="*/ 23812 h 324644"/>
                    <a:gd name="connsiteX1" fmla="*/ 194468 w 434180"/>
                    <a:gd name="connsiteY1" fmla="*/ 204787 h 324644"/>
                    <a:gd name="connsiteX2" fmla="*/ 37306 w 434180"/>
                    <a:gd name="connsiteY2" fmla="*/ 257175 h 324644"/>
                    <a:gd name="connsiteX3" fmla="*/ 94456 w 434180"/>
                    <a:gd name="connsiteY3" fmla="*/ 266700 h 324644"/>
                    <a:gd name="connsiteX4" fmla="*/ 18256 w 434180"/>
                    <a:gd name="connsiteY4" fmla="*/ 314325 h 324644"/>
                    <a:gd name="connsiteX5" fmla="*/ 203993 w 434180"/>
                    <a:gd name="connsiteY5" fmla="*/ 285750 h 324644"/>
                    <a:gd name="connsiteX6" fmla="*/ 404018 w 434180"/>
                    <a:gd name="connsiteY6" fmla="*/ 80962 h 324644"/>
                    <a:gd name="connsiteX7" fmla="*/ 384968 w 434180"/>
                    <a:gd name="connsiteY7" fmla="*/ 0 h 324644"/>
                    <a:gd name="connsiteX0" fmla="*/ 279476 w 434181"/>
                    <a:gd name="connsiteY0" fmla="*/ 23812 h 316076"/>
                    <a:gd name="connsiteX1" fmla="*/ 203276 w 434181"/>
                    <a:gd name="connsiteY1" fmla="*/ 204787 h 316076"/>
                    <a:gd name="connsiteX2" fmla="*/ 46114 w 434181"/>
                    <a:gd name="connsiteY2" fmla="*/ 257175 h 316076"/>
                    <a:gd name="connsiteX3" fmla="*/ 103264 w 434181"/>
                    <a:gd name="connsiteY3" fmla="*/ 266700 h 316076"/>
                    <a:gd name="connsiteX4" fmla="*/ 27064 w 434181"/>
                    <a:gd name="connsiteY4" fmla="*/ 314325 h 316076"/>
                    <a:gd name="connsiteX5" fmla="*/ 265647 w 434181"/>
                    <a:gd name="connsiteY5" fmla="*/ 256198 h 316076"/>
                    <a:gd name="connsiteX6" fmla="*/ 412826 w 434181"/>
                    <a:gd name="connsiteY6" fmla="*/ 80962 h 316076"/>
                    <a:gd name="connsiteX7" fmla="*/ 393776 w 434181"/>
                    <a:gd name="connsiteY7" fmla="*/ 0 h 3160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89001 w 457171"/>
                    <a:gd name="connsiteY0" fmla="*/ 74413 h 365089"/>
                    <a:gd name="connsiteX1" fmla="*/ 212801 w 457171"/>
                    <a:gd name="connsiteY1" fmla="*/ 255388 h 365089"/>
                    <a:gd name="connsiteX2" fmla="*/ 55639 w 457171"/>
                    <a:gd name="connsiteY2" fmla="*/ 307776 h 365089"/>
                    <a:gd name="connsiteX3" fmla="*/ 36589 w 457171"/>
                    <a:gd name="connsiteY3" fmla="*/ 364926 h 365089"/>
                    <a:gd name="connsiteX4" fmla="*/ 275172 w 457171"/>
                    <a:gd name="connsiteY4" fmla="*/ 306799 h 365089"/>
                    <a:gd name="connsiteX5" fmla="*/ 422351 w 457171"/>
                    <a:gd name="connsiteY5" fmla="*/ 131563 h 365089"/>
                    <a:gd name="connsiteX6" fmla="*/ 432565 w 457171"/>
                    <a:gd name="connsiteY6" fmla="*/ 0 h 365089"/>
                    <a:gd name="connsiteX0" fmla="*/ 276377 w 444547"/>
                    <a:gd name="connsiteY0" fmla="*/ 74413 h 374368"/>
                    <a:gd name="connsiteX1" fmla="*/ 200177 w 444547"/>
                    <a:gd name="connsiteY1" fmla="*/ 255388 h 374368"/>
                    <a:gd name="connsiteX2" fmla="*/ 118757 w 444547"/>
                    <a:gd name="connsiteY2" fmla="*/ 250149 h 374368"/>
                    <a:gd name="connsiteX3" fmla="*/ 23965 w 444547"/>
                    <a:gd name="connsiteY3" fmla="*/ 364926 h 374368"/>
                    <a:gd name="connsiteX4" fmla="*/ 262548 w 444547"/>
                    <a:gd name="connsiteY4" fmla="*/ 306799 h 374368"/>
                    <a:gd name="connsiteX5" fmla="*/ 409727 w 444547"/>
                    <a:gd name="connsiteY5" fmla="*/ 131563 h 374368"/>
                    <a:gd name="connsiteX6" fmla="*/ 419941 w 444547"/>
                    <a:gd name="connsiteY6" fmla="*/ 0 h 374368"/>
                    <a:gd name="connsiteX0" fmla="*/ 166526 w 334696"/>
                    <a:gd name="connsiteY0" fmla="*/ 74413 h 362103"/>
                    <a:gd name="connsiteX1" fmla="*/ 90326 w 334696"/>
                    <a:gd name="connsiteY1" fmla="*/ 255388 h 362103"/>
                    <a:gd name="connsiteX2" fmla="*/ 8906 w 334696"/>
                    <a:gd name="connsiteY2" fmla="*/ 250149 h 362103"/>
                    <a:gd name="connsiteX3" fmla="*/ 36887 w 334696"/>
                    <a:gd name="connsiteY3" fmla="*/ 352662 h 362103"/>
                    <a:gd name="connsiteX4" fmla="*/ 152697 w 334696"/>
                    <a:gd name="connsiteY4" fmla="*/ 306799 h 362103"/>
                    <a:gd name="connsiteX5" fmla="*/ 299876 w 334696"/>
                    <a:gd name="connsiteY5" fmla="*/ 131563 h 362103"/>
                    <a:gd name="connsiteX6" fmla="*/ 310090 w 334696"/>
                    <a:gd name="connsiteY6" fmla="*/ 0 h 362103"/>
                    <a:gd name="connsiteX0" fmla="*/ 166526 w 334696"/>
                    <a:gd name="connsiteY0" fmla="*/ 74413 h 352662"/>
                    <a:gd name="connsiteX1" fmla="*/ 90326 w 334696"/>
                    <a:gd name="connsiteY1" fmla="*/ 255388 h 352662"/>
                    <a:gd name="connsiteX2" fmla="*/ 8906 w 334696"/>
                    <a:gd name="connsiteY2" fmla="*/ 250149 h 352662"/>
                    <a:gd name="connsiteX3" fmla="*/ 36887 w 334696"/>
                    <a:gd name="connsiteY3" fmla="*/ 352662 h 352662"/>
                    <a:gd name="connsiteX4" fmla="*/ 152697 w 334696"/>
                    <a:gd name="connsiteY4" fmla="*/ 306799 h 352662"/>
                    <a:gd name="connsiteX5" fmla="*/ 204114 w 334696"/>
                    <a:gd name="connsiteY5" fmla="*/ 286019 h 352662"/>
                    <a:gd name="connsiteX6" fmla="*/ 299876 w 334696"/>
                    <a:gd name="connsiteY6" fmla="*/ 131563 h 352662"/>
                    <a:gd name="connsiteX7" fmla="*/ 310090 w 334696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164555 w 346554"/>
                    <a:gd name="connsiteY4" fmla="*/ 306799 h 352662"/>
                    <a:gd name="connsiteX5" fmla="*/ 215972 w 346554"/>
                    <a:gd name="connsiteY5" fmla="*/ 286019 h 352662"/>
                    <a:gd name="connsiteX6" fmla="*/ 311734 w 346554"/>
                    <a:gd name="connsiteY6" fmla="*/ 131563 h 352662"/>
                    <a:gd name="connsiteX7" fmla="*/ 321948 w 346554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5972 w 346554"/>
                    <a:gd name="connsiteY4" fmla="*/ 286019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8007 w 346554"/>
                    <a:gd name="connsiteY4" fmla="*/ 302502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1743 w 339913"/>
                    <a:gd name="connsiteY0" fmla="*/ 74413 h 352662"/>
                    <a:gd name="connsiteX1" fmla="*/ 126844 w 339913"/>
                    <a:gd name="connsiteY1" fmla="*/ 221270 h 352662"/>
                    <a:gd name="connsiteX2" fmla="*/ 14123 w 339913"/>
                    <a:gd name="connsiteY2" fmla="*/ 250149 h 352662"/>
                    <a:gd name="connsiteX3" fmla="*/ 42104 w 339913"/>
                    <a:gd name="connsiteY3" fmla="*/ 352662 h 352662"/>
                    <a:gd name="connsiteX4" fmla="*/ 211366 w 339913"/>
                    <a:gd name="connsiteY4" fmla="*/ 302502 h 352662"/>
                    <a:gd name="connsiteX5" fmla="*/ 305093 w 339913"/>
                    <a:gd name="connsiteY5" fmla="*/ 131563 h 352662"/>
                    <a:gd name="connsiteX6" fmla="*/ 315307 w 339913"/>
                    <a:gd name="connsiteY6" fmla="*/ 0 h 352662"/>
                    <a:gd name="connsiteX0" fmla="*/ 153604 w 321774"/>
                    <a:gd name="connsiteY0" fmla="*/ 74413 h 352662"/>
                    <a:gd name="connsiteX1" fmla="*/ 108705 w 321774"/>
                    <a:gd name="connsiteY1" fmla="*/ 221270 h 352662"/>
                    <a:gd name="connsiteX2" fmla="*/ 47345 w 321774"/>
                    <a:gd name="connsiteY2" fmla="*/ 256504 h 352662"/>
                    <a:gd name="connsiteX3" fmla="*/ 23965 w 321774"/>
                    <a:gd name="connsiteY3" fmla="*/ 352662 h 352662"/>
                    <a:gd name="connsiteX4" fmla="*/ 193227 w 321774"/>
                    <a:gd name="connsiteY4" fmla="*/ 302502 h 352662"/>
                    <a:gd name="connsiteX5" fmla="*/ 286954 w 321774"/>
                    <a:gd name="connsiteY5" fmla="*/ 131563 h 352662"/>
                    <a:gd name="connsiteX6" fmla="*/ 297168 w 321774"/>
                    <a:gd name="connsiteY6" fmla="*/ 0 h 352662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153237 w 281784"/>
                    <a:gd name="connsiteY4" fmla="*/ 302502 h 324401"/>
                    <a:gd name="connsiteX5" fmla="*/ 246964 w 281784"/>
                    <a:gd name="connsiteY5" fmla="*/ 131563 h 324401"/>
                    <a:gd name="connsiteX6" fmla="*/ 257178 w 281784"/>
                    <a:gd name="connsiteY6" fmla="*/ 0 h 324401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246964 w 281784"/>
                    <a:gd name="connsiteY4" fmla="*/ 131563 h 324401"/>
                    <a:gd name="connsiteX5" fmla="*/ 257178 w 281784"/>
                    <a:gd name="connsiteY5" fmla="*/ 0 h 324401"/>
                    <a:gd name="connsiteX0" fmla="*/ 122828 w 290998"/>
                    <a:gd name="connsiteY0" fmla="*/ 74413 h 301541"/>
                    <a:gd name="connsiteX1" fmla="*/ 77929 w 290998"/>
                    <a:gd name="connsiteY1" fmla="*/ 221270 h 301541"/>
                    <a:gd name="connsiteX2" fmla="*/ 16569 w 290998"/>
                    <a:gd name="connsiteY2" fmla="*/ 256504 h 301541"/>
                    <a:gd name="connsiteX3" fmla="*/ 177343 w 290998"/>
                    <a:gd name="connsiteY3" fmla="*/ 301541 h 301541"/>
                    <a:gd name="connsiteX4" fmla="*/ 256178 w 290998"/>
                    <a:gd name="connsiteY4" fmla="*/ 131563 h 301541"/>
                    <a:gd name="connsiteX5" fmla="*/ 266392 w 290998"/>
                    <a:gd name="connsiteY5" fmla="*/ 0 h 301541"/>
                    <a:gd name="connsiteX0" fmla="*/ 125800 w 293970"/>
                    <a:gd name="connsiteY0" fmla="*/ 74413 h 341694"/>
                    <a:gd name="connsiteX1" fmla="*/ 80901 w 293970"/>
                    <a:gd name="connsiteY1" fmla="*/ 221270 h 341694"/>
                    <a:gd name="connsiteX2" fmla="*/ 16569 w 293970"/>
                    <a:gd name="connsiteY2" fmla="*/ 328317 h 341694"/>
                    <a:gd name="connsiteX3" fmla="*/ 180315 w 293970"/>
                    <a:gd name="connsiteY3" fmla="*/ 301541 h 341694"/>
                    <a:gd name="connsiteX4" fmla="*/ 259150 w 293970"/>
                    <a:gd name="connsiteY4" fmla="*/ 131563 h 341694"/>
                    <a:gd name="connsiteX5" fmla="*/ 269364 w 293970"/>
                    <a:gd name="connsiteY5" fmla="*/ 0 h 341694"/>
                    <a:gd name="connsiteX0" fmla="*/ 118416 w 286586"/>
                    <a:gd name="connsiteY0" fmla="*/ 74413 h 345070"/>
                    <a:gd name="connsiteX1" fmla="*/ 73517 w 286586"/>
                    <a:gd name="connsiteY1" fmla="*/ 221270 h 345070"/>
                    <a:gd name="connsiteX2" fmla="*/ 9185 w 286586"/>
                    <a:gd name="connsiteY2" fmla="*/ 328317 h 345070"/>
                    <a:gd name="connsiteX3" fmla="*/ 128622 w 286586"/>
                    <a:gd name="connsiteY3" fmla="*/ 321787 h 345070"/>
                    <a:gd name="connsiteX4" fmla="*/ 251766 w 286586"/>
                    <a:gd name="connsiteY4" fmla="*/ 131563 h 345070"/>
                    <a:gd name="connsiteX5" fmla="*/ 261980 w 286586"/>
                    <a:gd name="connsiteY5" fmla="*/ 0 h 345070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3550 w 281720"/>
                    <a:gd name="connsiteY0" fmla="*/ 74413 h 357353"/>
                    <a:gd name="connsiteX1" fmla="*/ 68651 w 281720"/>
                    <a:gd name="connsiteY1" fmla="*/ 221270 h 357353"/>
                    <a:gd name="connsiteX2" fmla="*/ 4319 w 281720"/>
                    <a:gd name="connsiteY2" fmla="*/ 328317 h 357353"/>
                    <a:gd name="connsiteX3" fmla="*/ 42735 w 281720"/>
                    <a:gd name="connsiteY3" fmla="*/ 344958 h 357353"/>
                    <a:gd name="connsiteX4" fmla="*/ 123756 w 281720"/>
                    <a:gd name="connsiteY4" fmla="*/ 321787 h 357353"/>
                    <a:gd name="connsiteX5" fmla="*/ 246900 w 281720"/>
                    <a:gd name="connsiteY5" fmla="*/ 131563 h 357353"/>
                    <a:gd name="connsiteX6" fmla="*/ 257114 w 281720"/>
                    <a:gd name="connsiteY6" fmla="*/ 0 h 357353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90403 w 367804"/>
                    <a:gd name="connsiteY2" fmla="*/ 328317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8689 w 367804"/>
                    <a:gd name="connsiteY2" fmla="*/ 333229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8935 w 367105"/>
                    <a:gd name="connsiteY0" fmla="*/ 74413 h 376129"/>
                    <a:gd name="connsiteX1" fmla="*/ 154036 w 367105"/>
                    <a:gd name="connsiteY1" fmla="*/ 221270 h 376129"/>
                    <a:gd name="connsiteX2" fmla="*/ 7990 w 367105"/>
                    <a:gd name="connsiteY2" fmla="*/ 333229 h 376129"/>
                    <a:gd name="connsiteX3" fmla="*/ 132315 w 367105"/>
                    <a:gd name="connsiteY3" fmla="*/ 309214 h 376129"/>
                    <a:gd name="connsiteX4" fmla="*/ 12804 w 367105"/>
                    <a:gd name="connsiteY4" fmla="*/ 374033 h 376129"/>
                    <a:gd name="connsiteX5" fmla="*/ 209141 w 367105"/>
                    <a:gd name="connsiteY5" fmla="*/ 321787 h 376129"/>
                    <a:gd name="connsiteX6" fmla="*/ 332285 w 367105"/>
                    <a:gd name="connsiteY6" fmla="*/ 131563 h 376129"/>
                    <a:gd name="connsiteX7" fmla="*/ 342499 w 367105"/>
                    <a:gd name="connsiteY7" fmla="*/ 0 h 376129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198935 w 367105"/>
                    <a:gd name="connsiteY0" fmla="*/ 74413 h 376128"/>
                    <a:gd name="connsiteX1" fmla="*/ 167588 w 367105"/>
                    <a:gd name="connsiteY1" fmla="*/ 222084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200049 w 368219"/>
                    <a:gd name="connsiteY0" fmla="*/ 74413 h 422770"/>
                    <a:gd name="connsiteX1" fmla="*/ 168702 w 368219"/>
                    <a:gd name="connsiteY1" fmla="*/ 222084 h 422770"/>
                    <a:gd name="connsiteX2" fmla="*/ 133429 w 368219"/>
                    <a:gd name="connsiteY2" fmla="*/ 309214 h 422770"/>
                    <a:gd name="connsiteX3" fmla="*/ 13918 w 368219"/>
                    <a:gd name="connsiteY3" fmla="*/ 374033 h 422770"/>
                    <a:gd name="connsiteX4" fmla="*/ 49918 w 368219"/>
                    <a:gd name="connsiteY4" fmla="*/ 414062 h 422770"/>
                    <a:gd name="connsiteX5" fmla="*/ 210255 w 368219"/>
                    <a:gd name="connsiteY5" fmla="*/ 321787 h 422770"/>
                    <a:gd name="connsiteX6" fmla="*/ 333399 w 368219"/>
                    <a:gd name="connsiteY6" fmla="*/ 131563 h 422770"/>
                    <a:gd name="connsiteX7" fmla="*/ 343613 w 368219"/>
                    <a:gd name="connsiteY7" fmla="*/ 0 h 4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19" h="422770">
                      <a:moveTo>
                        <a:pt x="200049" y="74413"/>
                      </a:moveTo>
                      <a:cubicBezTo>
                        <a:pt x="181396" y="145453"/>
                        <a:pt x="179805" y="182951"/>
                        <a:pt x="168702" y="222084"/>
                      </a:cubicBezTo>
                      <a:cubicBezTo>
                        <a:pt x="157599" y="261217"/>
                        <a:pt x="159226" y="283889"/>
                        <a:pt x="133429" y="309214"/>
                      </a:cubicBezTo>
                      <a:cubicBezTo>
                        <a:pt x="107632" y="334539"/>
                        <a:pt x="27836" y="356558"/>
                        <a:pt x="13918" y="374033"/>
                      </a:cubicBezTo>
                      <a:cubicBezTo>
                        <a:pt x="0" y="391508"/>
                        <a:pt x="17195" y="422770"/>
                        <a:pt x="49918" y="414062"/>
                      </a:cubicBezTo>
                      <a:cubicBezTo>
                        <a:pt x="82641" y="405354"/>
                        <a:pt x="159762" y="363739"/>
                        <a:pt x="210255" y="321787"/>
                      </a:cubicBezTo>
                      <a:lnTo>
                        <a:pt x="333399" y="131563"/>
                      </a:lnTo>
                      <a:cubicBezTo>
                        <a:pt x="353836" y="71515"/>
                        <a:pt x="368219" y="16668"/>
                        <a:pt x="343613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4" name="Freeform 7"/>
                <p:cNvSpPr/>
                <p:nvPr/>
              </p:nvSpPr>
              <p:spPr bwMode="auto">
                <a:xfrm rot="320855">
                  <a:off x="4652948" y="4812384"/>
                  <a:ext cx="1116483" cy="679450"/>
                </a:xfrm>
                <a:custGeom>
                  <a:avLst/>
                  <a:gdLst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500062 w 1250156"/>
                    <a:gd name="connsiteY0" fmla="*/ 31750 h 855662"/>
                    <a:gd name="connsiteX1" fmla="*/ 1195387 w 1250156"/>
                    <a:gd name="connsiteY1" fmla="*/ 265112 h 855662"/>
                    <a:gd name="connsiteX2" fmla="*/ 171450 w 1250156"/>
                    <a:gd name="connsiteY2" fmla="*/ 827087 h 855662"/>
                    <a:gd name="connsiteX3" fmla="*/ 0 w 1250156"/>
                    <a:gd name="connsiteY3" fmla="*/ 855662 h 855662"/>
                    <a:gd name="connsiteX4" fmla="*/ 1138237 w 1250156"/>
                    <a:gd name="connsiteY4" fmla="*/ 246062 h 855662"/>
                    <a:gd name="connsiteX5" fmla="*/ 438150 w 1250156"/>
                    <a:gd name="connsiteY5" fmla="*/ 74612 h 855662"/>
                    <a:gd name="connsiteX6" fmla="*/ 500062 w 1250156"/>
                    <a:gd name="connsiteY6" fmla="*/ 31750 h 855662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28710"/>
                    <a:gd name="connsiteY0" fmla="*/ 31750 h 827087"/>
                    <a:gd name="connsiteX1" fmla="*/ 1057274 w 1128710"/>
                    <a:gd name="connsiteY1" fmla="*/ 265112 h 827087"/>
                    <a:gd name="connsiteX2" fmla="*/ 33337 w 1128710"/>
                    <a:gd name="connsiteY2" fmla="*/ 827087 h 827087"/>
                    <a:gd name="connsiteX3" fmla="*/ 0 w 1128710"/>
                    <a:gd name="connsiteY3" fmla="*/ 779462 h 827087"/>
                    <a:gd name="connsiteX4" fmla="*/ 962023 w 1128710"/>
                    <a:gd name="connsiteY4" fmla="*/ 310357 h 827087"/>
                    <a:gd name="connsiteX5" fmla="*/ 1000124 w 1128710"/>
                    <a:gd name="connsiteY5" fmla="*/ 246062 h 827087"/>
                    <a:gd name="connsiteX6" fmla="*/ 300037 w 1128710"/>
                    <a:gd name="connsiteY6" fmla="*/ 74612 h 827087"/>
                    <a:gd name="connsiteX7" fmla="*/ 361949 w 1128710"/>
                    <a:gd name="connsiteY7" fmla="*/ 31750 h 827087"/>
                    <a:gd name="connsiteX0" fmla="*/ 361949 w 1128710"/>
                    <a:gd name="connsiteY0" fmla="*/ 31750 h 827087"/>
                    <a:gd name="connsiteX1" fmla="*/ 1057274 w 1128710"/>
                    <a:gd name="connsiteY1" fmla="*/ 265112 h 827087"/>
                    <a:gd name="connsiteX2" fmla="*/ 33337 w 1128710"/>
                    <a:gd name="connsiteY2" fmla="*/ 827087 h 827087"/>
                    <a:gd name="connsiteX3" fmla="*/ 0 w 1128710"/>
                    <a:gd name="connsiteY3" fmla="*/ 779462 h 827087"/>
                    <a:gd name="connsiteX4" fmla="*/ 962023 w 1128710"/>
                    <a:gd name="connsiteY4" fmla="*/ 310357 h 827087"/>
                    <a:gd name="connsiteX5" fmla="*/ 1000124 w 1128710"/>
                    <a:gd name="connsiteY5" fmla="*/ 246062 h 827087"/>
                    <a:gd name="connsiteX6" fmla="*/ 300037 w 1128710"/>
                    <a:gd name="connsiteY6" fmla="*/ 74612 h 827087"/>
                    <a:gd name="connsiteX7" fmla="*/ 361949 w 1128710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1000124 w 1112043"/>
                    <a:gd name="connsiteY5" fmla="*/ 246062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39030"/>
                    <a:gd name="connsiteY0" fmla="*/ 31750 h 827087"/>
                    <a:gd name="connsiteX1" fmla="*/ 1057274 w 1139030"/>
                    <a:gd name="connsiteY1" fmla="*/ 265112 h 827087"/>
                    <a:gd name="connsiteX2" fmla="*/ 33337 w 1139030"/>
                    <a:gd name="connsiteY2" fmla="*/ 827087 h 827087"/>
                    <a:gd name="connsiteX3" fmla="*/ 0 w 1139030"/>
                    <a:gd name="connsiteY3" fmla="*/ 779462 h 827087"/>
                    <a:gd name="connsiteX4" fmla="*/ 995361 w 1139030"/>
                    <a:gd name="connsiteY4" fmla="*/ 272257 h 827087"/>
                    <a:gd name="connsiteX5" fmla="*/ 952499 w 1139030"/>
                    <a:gd name="connsiteY5" fmla="*/ 217487 h 827087"/>
                    <a:gd name="connsiteX6" fmla="*/ 300037 w 1139030"/>
                    <a:gd name="connsiteY6" fmla="*/ 74612 h 827087"/>
                    <a:gd name="connsiteX7" fmla="*/ 361949 w 1139030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381000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00136"/>
                    <a:gd name="connsiteY0" fmla="*/ 31750 h 779462"/>
                    <a:gd name="connsiteX1" fmla="*/ 1057274 w 1100136"/>
                    <a:gd name="connsiteY1" fmla="*/ 265112 h 779462"/>
                    <a:gd name="connsiteX2" fmla="*/ 104775 w 1100136"/>
                    <a:gd name="connsiteY2" fmla="*/ 762793 h 779462"/>
                    <a:gd name="connsiteX3" fmla="*/ 0 w 1100136"/>
                    <a:gd name="connsiteY3" fmla="*/ 779462 h 779462"/>
                    <a:gd name="connsiteX4" fmla="*/ 995361 w 1100136"/>
                    <a:gd name="connsiteY4" fmla="*/ 272257 h 779462"/>
                    <a:gd name="connsiteX5" fmla="*/ 381000 w 1100136"/>
                    <a:gd name="connsiteY5" fmla="*/ 74612 h 779462"/>
                    <a:gd name="connsiteX6" fmla="*/ 361949 w 1100136"/>
                    <a:gd name="connsiteY6" fmla="*/ 31750 h 779462"/>
                    <a:gd name="connsiteX0" fmla="*/ 361949 w 1100136"/>
                    <a:gd name="connsiteY0" fmla="*/ 31750 h 811211"/>
                    <a:gd name="connsiteX1" fmla="*/ 1057274 w 1100136"/>
                    <a:gd name="connsiteY1" fmla="*/ 265112 h 811211"/>
                    <a:gd name="connsiteX2" fmla="*/ 104775 w 1100136"/>
                    <a:gd name="connsiteY2" fmla="*/ 762793 h 811211"/>
                    <a:gd name="connsiteX3" fmla="*/ 0 w 1100136"/>
                    <a:gd name="connsiteY3" fmla="*/ 779462 h 811211"/>
                    <a:gd name="connsiteX4" fmla="*/ 995361 w 1100136"/>
                    <a:gd name="connsiteY4" fmla="*/ 272257 h 811211"/>
                    <a:gd name="connsiteX5" fmla="*/ 381000 w 1100136"/>
                    <a:gd name="connsiteY5" fmla="*/ 74612 h 811211"/>
                    <a:gd name="connsiteX6" fmla="*/ 361949 w 1100136"/>
                    <a:gd name="connsiteY6" fmla="*/ 31750 h 811211"/>
                    <a:gd name="connsiteX0" fmla="*/ 361949 w 1100136"/>
                    <a:gd name="connsiteY0" fmla="*/ 31750 h 812006"/>
                    <a:gd name="connsiteX1" fmla="*/ 1057274 w 1100136"/>
                    <a:gd name="connsiteY1" fmla="*/ 265112 h 812006"/>
                    <a:gd name="connsiteX2" fmla="*/ 104775 w 1100136"/>
                    <a:gd name="connsiteY2" fmla="*/ 762793 h 812006"/>
                    <a:gd name="connsiteX3" fmla="*/ 0 w 1100136"/>
                    <a:gd name="connsiteY3" fmla="*/ 779462 h 812006"/>
                    <a:gd name="connsiteX4" fmla="*/ 995361 w 1100136"/>
                    <a:gd name="connsiteY4" fmla="*/ 272257 h 812006"/>
                    <a:gd name="connsiteX5" fmla="*/ 381000 w 1100136"/>
                    <a:gd name="connsiteY5" fmla="*/ 74612 h 812006"/>
                    <a:gd name="connsiteX6" fmla="*/ 361949 w 1100136"/>
                    <a:gd name="connsiteY6" fmla="*/ 31750 h 812006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95361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64405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64405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057274"/>
                    <a:gd name="connsiteY0" fmla="*/ 26987 h 806448"/>
                    <a:gd name="connsiteX1" fmla="*/ 1057274 w 1057274"/>
                    <a:gd name="connsiteY1" fmla="*/ 260349 h 806448"/>
                    <a:gd name="connsiteX2" fmla="*/ 104775 w 1057274"/>
                    <a:gd name="connsiteY2" fmla="*/ 758030 h 806448"/>
                    <a:gd name="connsiteX3" fmla="*/ 0 w 1057274"/>
                    <a:gd name="connsiteY3" fmla="*/ 743743 h 806448"/>
                    <a:gd name="connsiteX4" fmla="*/ 964405 w 1057274"/>
                    <a:gd name="connsiteY4" fmla="*/ 267494 h 806448"/>
                    <a:gd name="connsiteX5" fmla="*/ 381000 w 1057274"/>
                    <a:gd name="connsiteY5" fmla="*/ 98424 h 806448"/>
                    <a:gd name="connsiteX6" fmla="*/ 361949 w 1057274"/>
                    <a:gd name="connsiteY6" fmla="*/ 26987 h 806448"/>
                    <a:gd name="connsiteX0" fmla="*/ 361949 w 1057274"/>
                    <a:gd name="connsiteY0" fmla="*/ 26987 h 806448"/>
                    <a:gd name="connsiteX1" fmla="*/ 1057274 w 1057274"/>
                    <a:gd name="connsiteY1" fmla="*/ 260349 h 806448"/>
                    <a:gd name="connsiteX2" fmla="*/ 104775 w 1057274"/>
                    <a:gd name="connsiteY2" fmla="*/ 758030 h 806448"/>
                    <a:gd name="connsiteX3" fmla="*/ 0 w 1057274"/>
                    <a:gd name="connsiteY3" fmla="*/ 743743 h 806448"/>
                    <a:gd name="connsiteX4" fmla="*/ 964405 w 1057274"/>
                    <a:gd name="connsiteY4" fmla="*/ 267494 h 806448"/>
                    <a:gd name="connsiteX5" fmla="*/ 381000 w 1057274"/>
                    <a:gd name="connsiteY5" fmla="*/ 98424 h 806448"/>
                    <a:gd name="connsiteX6" fmla="*/ 361949 w 1057274"/>
                    <a:gd name="connsiteY6" fmla="*/ 26987 h 806448"/>
                    <a:gd name="connsiteX0" fmla="*/ 361949 w 1057274"/>
                    <a:gd name="connsiteY0" fmla="*/ 26987 h 776287"/>
                    <a:gd name="connsiteX1" fmla="*/ 1057274 w 1057274"/>
                    <a:gd name="connsiteY1" fmla="*/ 260349 h 776287"/>
                    <a:gd name="connsiteX2" fmla="*/ 319088 w 1057274"/>
                    <a:gd name="connsiteY2" fmla="*/ 679449 h 776287"/>
                    <a:gd name="connsiteX3" fmla="*/ 0 w 1057274"/>
                    <a:gd name="connsiteY3" fmla="*/ 743743 h 776287"/>
                    <a:gd name="connsiteX4" fmla="*/ 964405 w 1057274"/>
                    <a:gd name="connsiteY4" fmla="*/ 267494 h 776287"/>
                    <a:gd name="connsiteX5" fmla="*/ 381000 w 1057274"/>
                    <a:gd name="connsiteY5" fmla="*/ 98424 h 776287"/>
                    <a:gd name="connsiteX6" fmla="*/ 361949 w 1057274"/>
                    <a:gd name="connsiteY6" fmla="*/ 26987 h 776287"/>
                    <a:gd name="connsiteX0" fmla="*/ 420589 w 1115914"/>
                    <a:gd name="connsiteY0" fmla="*/ 26987 h 727867"/>
                    <a:gd name="connsiteX1" fmla="*/ 1115914 w 1115914"/>
                    <a:gd name="connsiteY1" fmla="*/ 260349 h 727867"/>
                    <a:gd name="connsiteX2" fmla="*/ 377728 w 1115914"/>
                    <a:gd name="connsiteY2" fmla="*/ 679449 h 727867"/>
                    <a:gd name="connsiteX3" fmla="*/ 0 w 1115914"/>
                    <a:gd name="connsiteY3" fmla="*/ 633746 h 727867"/>
                    <a:gd name="connsiteX4" fmla="*/ 1023045 w 1115914"/>
                    <a:gd name="connsiteY4" fmla="*/ 267494 h 727867"/>
                    <a:gd name="connsiteX5" fmla="*/ 439640 w 1115914"/>
                    <a:gd name="connsiteY5" fmla="*/ 98424 h 727867"/>
                    <a:gd name="connsiteX6" fmla="*/ 420589 w 1115914"/>
                    <a:gd name="connsiteY6" fmla="*/ 26987 h 727867"/>
                    <a:gd name="connsiteX0" fmla="*/ 420589 w 1115914"/>
                    <a:gd name="connsiteY0" fmla="*/ 26987 h 705314"/>
                    <a:gd name="connsiteX1" fmla="*/ 1115914 w 1115914"/>
                    <a:gd name="connsiteY1" fmla="*/ 260349 h 705314"/>
                    <a:gd name="connsiteX2" fmla="*/ 176837 w 1115914"/>
                    <a:gd name="connsiteY2" fmla="*/ 656896 h 705314"/>
                    <a:gd name="connsiteX3" fmla="*/ 0 w 1115914"/>
                    <a:gd name="connsiteY3" fmla="*/ 633746 h 705314"/>
                    <a:gd name="connsiteX4" fmla="*/ 1023045 w 1115914"/>
                    <a:gd name="connsiteY4" fmla="*/ 267494 h 705314"/>
                    <a:gd name="connsiteX5" fmla="*/ 439640 w 1115914"/>
                    <a:gd name="connsiteY5" fmla="*/ 98424 h 705314"/>
                    <a:gd name="connsiteX6" fmla="*/ 420589 w 1115914"/>
                    <a:gd name="connsiteY6" fmla="*/ 26987 h 705314"/>
                    <a:gd name="connsiteX0" fmla="*/ 420589 w 1115914"/>
                    <a:gd name="connsiteY0" fmla="*/ 26987 h 674199"/>
                    <a:gd name="connsiteX1" fmla="*/ 1115914 w 1115914"/>
                    <a:gd name="connsiteY1" fmla="*/ 260349 h 674199"/>
                    <a:gd name="connsiteX2" fmla="*/ 202624 w 1115914"/>
                    <a:gd name="connsiteY2" fmla="*/ 625781 h 674199"/>
                    <a:gd name="connsiteX3" fmla="*/ 0 w 1115914"/>
                    <a:gd name="connsiteY3" fmla="*/ 633746 h 674199"/>
                    <a:gd name="connsiteX4" fmla="*/ 1023045 w 1115914"/>
                    <a:gd name="connsiteY4" fmla="*/ 267494 h 674199"/>
                    <a:gd name="connsiteX5" fmla="*/ 439640 w 1115914"/>
                    <a:gd name="connsiteY5" fmla="*/ 98424 h 674199"/>
                    <a:gd name="connsiteX6" fmla="*/ 420589 w 1115914"/>
                    <a:gd name="connsiteY6" fmla="*/ 26987 h 674199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202624 w 1115914"/>
                    <a:gd name="connsiteY2" fmla="*/ 625781 h 684591"/>
                    <a:gd name="connsiteX3" fmla="*/ 0 w 1115914"/>
                    <a:gd name="connsiteY3" fmla="*/ 633746 h 684591"/>
                    <a:gd name="connsiteX4" fmla="*/ 1023045 w 1115914"/>
                    <a:gd name="connsiteY4" fmla="*/ 267494 h 684591"/>
                    <a:gd name="connsiteX5" fmla="*/ 439640 w 1115914"/>
                    <a:gd name="connsiteY5" fmla="*/ 98424 h 684591"/>
                    <a:gd name="connsiteX6" fmla="*/ 420589 w 1115914"/>
                    <a:gd name="connsiteY6" fmla="*/ 26987 h 684591"/>
                    <a:gd name="connsiteX0" fmla="*/ 420589 w 1119932"/>
                    <a:gd name="connsiteY0" fmla="*/ 26987 h 684591"/>
                    <a:gd name="connsiteX1" fmla="*/ 1115914 w 1119932"/>
                    <a:gd name="connsiteY1" fmla="*/ 260349 h 684591"/>
                    <a:gd name="connsiteX2" fmla="*/ 202624 w 1119932"/>
                    <a:gd name="connsiteY2" fmla="*/ 625781 h 684591"/>
                    <a:gd name="connsiteX3" fmla="*/ 0 w 1119932"/>
                    <a:gd name="connsiteY3" fmla="*/ 633746 h 684591"/>
                    <a:gd name="connsiteX4" fmla="*/ 1023045 w 1119932"/>
                    <a:gd name="connsiteY4" fmla="*/ 267494 h 684591"/>
                    <a:gd name="connsiteX5" fmla="*/ 439640 w 1119932"/>
                    <a:gd name="connsiteY5" fmla="*/ 98424 h 684591"/>
                    <a:gd name="connsiteX6" fmla="*/ 420589 w 1119932"/>
                    <a:gd name="connsiteY6" fmla="*/ 26987 h 684591"/>
                    <a:gd name="connsiteX0" fmla="*/ 420589 w 1119932"/>
                    <a:gd name="connsiteY0" fmla="*/ 26987 h 684591"/>
                    <a:gd name="connsiteX1" fmla="*/ 1115914 w 1119932"/>
                    <a:gd name="connsiteY1" fmla="*/ 260349 h 684591"/>
                    <a:gd name="connsiteX2" fmla="*/ 202624 w 1119932"/>
                    <a:gd name="connsiteY2" fmla="*/ 625781 h 684591"/>
                    <a:gd name="connsiteX3" fmla="*/ 0 w 1119932"/>
                    <a:gd name="connsiteY3" fmla="*/ 633746 h 684591"/>
                    <a:gd name="connsiteX4" fmla="*/ 1023045 w 1119932"/>
                    <a:gd name="connsiteY4" fmla="*/ 267494 h 684591"/>
                    <a:gd name="connsiteX5" fmla="*/ 439640 w 1119932"/>
                    <a:gd name="connsiteY5" fmla="*/ 98424 h 684591"/>
                    <a:gd name="connsiteX6" fmla="*/ 420589 w 1119932"/>
                    <a:gd name="connsiteY6" fmla="*/ 26987 h 684591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202624 w 1115914"/>
                    <a:gd name="connsiteY2" fmla="*/ 625781 h 684591"/>
                    <a:gd name="connsiteX3" fmla="*/ 0 w 1115914"/>
                    <a:gd name="connsiteY3" fmla="*/ 633746 h 684591"/>
                    <a:gd name="connsiteX4" fmla="*/ 1023045 w 1115914"/>
                    <a:gd name="connsiteY4" fmla="*/ 267494 h 684591"/>
                    <a:gd name="connsiteX5" fmla="*/ 439640 w 1115914"/>
                    <a:gd name="connsiteY5" fmla="*/ 98424 h 684591"/>
                    <a:gd name="connsiteX6" fmla="*/ 420589 w 1115914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3290 w 1157463"/>
                    <a:gd name="connsiteY2" fmla="*/ 6328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310 w 1199701"/>
                    <a:gd name="connsiteY2" fmla="*/ 433151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240 w 1199701"/>
                    <a:gd name="connsiteY2" fmla="*/ 406897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240 w 1199701"/>
                    <a:gd name="connsiteY2" fmla="*/ 406897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923240 w 1115914"/>
                    <a:gd name="connsiteY2" fmla="*/ 406897 h 684591"/>
                    <a:gd name="connsiteX3" fmla="*/ 203290 w 1115914"/>
                    <a:gd name="connsiteY3" fmla="*/ 632881 h 684591"/>
                    <a:gd name="connsiteX4" fmla="*/ 0 w 1115914"/>
                    <a:gd name="connsiteY4" fmla="*/ 633746 h 684591"/>
                    <a:gd name="connsiteX5" fmla="*/ 1023045 w 1115914"/>
                    <a:gd name="connsiteY5" fmla="*/ 267494 h 684591"/>
                    <a:gd name="connsiteX6" fmla="*/ 439640 w 1115914"/>
                    <a:gd name="connsiteY6" fmla="*/ 98424 h 684591"/>
                    <a:gd name="connsiteX7" fmla="*/ 420589 w 1115914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17549 w 1119187"/>
                    <a:gd name="connsiteY0" fmla="*/ 26987 h 691470"/>
                    <a:gd name="connsiteX1" fmla="*/ 1112874 w 1119187"/>
                    <a:gd name="connsiteY1" fmla="*/ 260349 h 691470"/>
                    <a:gd name="connsiteX2" fmla="*/ 920200 w 1119187"/>
                    <a:gd name="connsiteY2" fmla="*/ 406897 h 691470"/>
                    <a:gd name="connsiteX3" fmla="*/ 200250 w 1119187"/>
                    <a:gd name="connsiteY3" fmla="*/ 632881 h 691470"/>
                    <a:gd name="connsiteX4" fmla="*/ 0 w 1119187"/>
                    <a:gd name="connsiteY4" fmla="*/ 640625 h 691470"/>
                    <a:gd name="connsiteX5" fmla="*/ 1020005 w 1119187"/>
                    <a:gd name="connsiteY5" fmla="*/ 267494 h 691470"/>
                    <a:gd name="connsiteX6" fmla="*/ 436600 w 1119187"/>
                    <a:gd name="connsiteY6" fmla="*/ 98424 h 691470"/>
                    <a:gd name="connsiteX7" fmla="*/ 417549 w 1119187"/>
                    <a:gd name="connsiteY7" fmla="*/ 26987 h 691470"/>
                    <a:gd name="connsiteX0" fmla="*/ 437062 w 1138700"/>
                    <a:gd name="connsiteY0" fmla="*/ 26987 h 678448"/>
                    <a:gd name="connsiteX1" fmla="*/ 1132387 w 1138700"/>
                    <a:gd name="connsiteY1" fmla="*/ 260349 h 678448"/>
                    <a:gd name="connsiteX2" fmla="*/ 939713 w 1138700"/>
                    <a:gd name="connsiteY2" fmla="*/ 406897 h 678448"/>
                    <a:gd name="connsiteX3" fmla="*/ 219763 w 1138700"/>
                    <a:gd name="connsiteY3" fmla="*/ 632881 h 678448"/>
                    <a:gd name="connsiteX4" fmla="*/ 19513 w 1138700"/>
                    <a:gd name="connsiteY4" fmla="*/ 640625 h 678448"/>
                    <a:gd name="connsiteX5" fmla="*/ 1039518 w 1138700"/>
                    <a:gd name="connsiteY5" fmla="*/ 267494 h 678448"/>
                    <a:gd name="connsiteX6" fmla="*/ 456113 w 1138700"/>
                    <a:gd name="connsiteY6" fmla="*/ 98424 h 678448"/>
                    <a:gd name="connsiteX7" fmla="*/ 437062 w 1138700"/>
                    <a:gd name="connsiteY7" fmla="*/ 26987 h 678448"/>
                    <a:gd name="connsiteX0" fmla="*/ 437062 w 1116903"/>
                    <a:gd name="connsiteY0" fmla="*/ 26531 h 677992"/>
                    <a:gd name="connsiteX1" fmla="*/ 1110590 w 1116903"/>
                    <a:gd name="connsiteY1" fmla="*/ 257155 h 677992"/>
                    <a:gd name="connsiteX2" fmla="*/ 939713 w 1116903"/>
                    <a:gd name="connsiteY2" fmla="*/ 406441 h 677992"/>
                    <a:gd name="connsiteX3" fmla="*/ 219763 w 1116903"/>
                    <a:gd name="connsiteY3" fmla="*/ 632425 h 677992"/>
                    <a:gd name="connsiteX4" fmla="*/ 19513 w 1116903"/>
                    <a:gd name="connsiteY4" fmla="*/ 640169 h 677992"/>
                    <a:gd name="connsiteX5" fmla="*/ 1039518 w 1116903"/>
                    <a:gd name="connsiteY5" fmla="*/ 267038 h 677992"/>
                    <a:gd name="connsiteX6" fmla="*/ 456113 w 1116903"/>
                    <a:gd name="connsiteY6" fmla="*/ 97968 h 677992"/>
                    <a:gd name="connsiteX7" fmla="*/ 437062 w 1116903"/>
                    <a:gd name="connsiteY7" fmla="*/ 26531 h 677992"/>
                    <a:gd name="connsiteX0" fmla="*/ 437062 w 1110590"/>
                    <a:gd name="connsiteY0" fmla="*/ 26531 h 677992"/>
                    <a:gd name="connsiteX1" fmla="*/ 1110590 w 1110590"/>
                    <a:gd name="connsiteY1" fmla="*/ 257155 h 677992"/>
                    <a:gd name="connsiteX2" fmla="*/ 939713 w 1110590"/>
                    <a:gd name="connsiteY2" fmla="*/ 406441 h 677992"/>
                    <a:gd name="connsiteX3" fmla="*/ 219763 w 1110590"/>
                    <a:gd name="connsiteY3" fmla="*/ 632425 h 677992"/>
                    <a:gd name="connsiteX4" fmla="*/ 19513 w 1110590"/>
                    <a:gd name="connsiteY4" fmla="*/ 640169 h 677992"/>
                    <a:gd name="connsiteX5" fmla="*/ 1039518 w 1110590"/>
                    <a:gd name="connsiteY5" fmla="*/ 267038 h 677992"/>
                    <a:gd name="connsiteX6" fmla="*/ 456113 w 1110590"/>
                    <a:gd name="connsiteY6" fmla="*/ 97968 h 677992"/>
                    <a:gd name="connsiteX7" fmla="*/ 437062 w 1110590"/>
                    <a:gd name="connsiteY7" fmla="*/ 26531 h 677992"/>
                    <a:gd name="connsiteX0" fmla="*/ 437062 w 1117277"/>
                    <a:gd name="connsiteY0" fmla="*/ 26531 h 677992"/>
                    <a:gd name="connsiteX1" fmla="*/ 1110590 w 1117277"/>
                    <a:gd name="connsiteY1" fmla="*/ 257155 h 677992"/>
                    <a:gd name="connsiteX2" fmla="*/ 939713 w 1117277"/>
                    <a:gd name="connsiteY2" fmla="*/ 406441 h 677992"/>
                    <a:gd name="connsiteX3" fmla="*/ 219763 w 1117277"/>
                    <a:gd name="connsiteY3" fmla="*/ 632425 h 677992"/>
                    <a:gd name="connsiteX4" fmla="*/ 19513 w 1117277"/>
                    <a:gd name="connsiteY4" fmla="*/ 640169 h 677992"/>
                    <a:gd name="connsiteX5" fmla="*/ 1039518 w 1117277"/>
                    <a:gd name="connsiteY5" fmla="*/ 267038 h 677992"/>
                    <a:gd name="connsiteX6" fmla="*/ 456113 w 1117277"/>
                    <a:gd name="connsiteY6" fmla="*/ 97968 h 677992"/>
                    <a:gd name="connsiteX7" fmla="*/ 437062 w 1117277"/>
                    <a:gd name="connsiteY7" fmla="*/ 26531 h 677992"/>
                    <a:gd name="connsiteX0" fmla="*/ 437062 w 1117277"/>
                    <a:gd name="connsiteY0" fmla="*/ 26531 h 677992"/>
                    <a:gd name="connsiteX1" fmla="*/ 1110590 w 1117277"/>
                    <a:gd name="connsiteY1" fmla="*/ 257155 h 677992"/>
                    <a:gd name="connsiteX2" fmla="*/ 939713 w 1117277"/>
                    <a:gd name="connsiteY2" fmla="*/ 406441 h 677992"/>
                    <a:gd name="connsiteX3" fmla="*/ 219763 w 1117277"/>
                    <a:gd name="connsiteY3" fmla="*/ 632425 h 677992"/>
                    <a:gd name="connsiteX4" fmla="*/ 19513 w 1117277"/>
                    <a:gd name="connsiteY4" fmla="*/ 640169 h 677992"/>
                    <a:gd name="connsiteX5" fmla="*/ 1039518 w 1117277"/>
                    <a:gd name="connsiteY5" fmla="*/ 267038 h 677992"/>
                    <a:gd name="connsiteX6" fmla="*/ 456113 w 1117277"/>
                    <a:gd name="connsiteY6" fmla="*/ 97968 h 677992"/>
                    <a:gd name="connsiteX7" fmla="*/ 437062 w 1117277"/>
                    <a:gd name="connsiteY7" fmla="*/ 26531 h 677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7277" h="677992">
                      <a:moveTo>
                        <a:pt x="437062" y="26531"/>
                      </a:moveTo>
                      <a:cubicBezTo>
                        <a:pt x="546141" y="53062"/>
                        <a:pt x="1033440" y="42951"/>
                        <a:pt x="1110590" y="257155"/>
                      </a:cubicBezTo>
                      <a:cubicBezTo>
                        <a:pt x="1117277" y="293850"/>
                        <a:pt x="1088184" y="343896"/>
                        <a:pt x="939713" y="406441"/>
                      </a:cubicBezTo>
                      <a:cubicBezTo>
                        <a:pt x="791242" y="468986"/>
                        <a:pt x="395818" y="580212"/>
                        <a:pt x="219763" y="632425"/>
                      </a:cubicBezTo>
                      <a:cubicBezTo>
                        <a:pt x="111413" y="659727"/>
                        <a:pt x="0" y="677992"/>
                        <a:pt x="19513" y="640169"/>
                      </a:cubicBezTo>
                      <a:cubicBezTo>
                        <a:pt x="86419" y="586189"/>
                        <a:pt x="1007687" y="364325"/>
                        <a:pt x="1039518" y="267038"/>
                      </a:cubicBezTo>
                      <a:cubicBezTo>
                        <a:pt x="998141" y="128847"/>
                        <a:pt x="556522" y="138052"/>
                        <a:pt x="456113" y="97968"/>
                      </a:cubicBezTo>
                      <a:cubicBezTo>
                        <a:pt x="355704" y="57884"/>
                        <a:pt x="327983" y="0"/>
                        <a:pt x="437062" y="26531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5" name="Freeform 8"/>
                <p:cNvSpPr/>
                <p:nvPr/>
              </p:nvSpPr>
              <p:spPr bwMode="auto">
                <a:xfrm>
                  <a:off x="3657165" y="4212309"/>
                  <a:ext cx="203286" cy="411163"/>
                </a:xfrm>
                <a:custGeom>
                  <a:avLst/>
                  <a:gdLst>
                    <a:gd name="connsiteX0" fmla="*/ 72980 w 231820"/>
                    <a:gd name="connsiteY0" fmla="*/ 532327 h 558084"/>
                    <a:gd name="connsiteX1" fmla="*/ 21465 w 231820"/>
                    <a:gd name="connsiteY1" fmla="*/ 223234 h 558084"/>
                    <a:gd name="connsiteX2" fmla="*/ 201769 w 231820"/>
                    <a:gd name="connsiteY2" fmla="*/ 42929 h 558084"/>
                    <a:gd name="connsiteX3" fmla="*/ 201769 w 231820"/>
                    <a:gd name="connsiteY3" fmla="*/ 480811 h 558084"/>
                    <a:gd name="connsiteX4" fmla="*/ 124496 w 231820"/>
                    <a:gd name="connsiteY4" fmla="*/ 506569 h 558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820" h="558084">
                      <a:moveTo>
                        <a:pt x="72980" y="532327"/>
                      </a:moveTo>
                      <a:cubicBezTo>
                        <a:pt x="36490" y="418563"/>
                        <a:pt x="0" y="304800"/>
                        <a:pt x="21465" y="223234"/>
                      </a:cubicBezTo>
                      <a:cubicBezTo>
                        <a:pt x="42930" y="141668"/>
                        <a:pt x="171718" y="0"/>
                        <a:pt x="201769" y="42929"/>
                      </a:cubicBezTo>
                      <a:cubicBezTo>
                        <a:pt x="231820" y="85859"/>
                        <a:pt x="214648" y="403538"/>
                        <a:pt x="201769" y="480811"/>
                      </a:cubicBezTo>
                      <a:cubicBezTo>
                        <a:pt x="188890" y="558084"/>
                        <a:pt x="156693" y="532326"/>
                        <a:pt x="124496" y="506569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Freeform 9"/>
                <p:cNvSpPr/>
                <p:nvPr/>
              </p:nvSpPr>
              <p:spPr bwMode="auto">
                <a:xfrm>
                  <a:off x="3828687" y="4391697"/>
                  <a:ext cx="1421413" cy="781050"/>
                </a:xfrm>
                <a:custGeom>
                  <a:avLst/>
                  <a:gdLst>
                    <a:gd name="connsiteX0" fmla="*/ 360608 w 2889160"/>
                    <a:gd name="connsiteY0" fmla="*/ 1010991 h 1384479"/>
                    <a:gd name="connsiteX1" fmla="*/ 1944709 w 2889160"/>
                    <a:gd name="connsiteY1" fmla="*/ 19318 h 1384479"/>
                    <a:gd name="connsiteX2" fmla="*/ 2627290 w 2889160"/>
                    <a:gd name="connsiteY2" fmla="*/ 1126901 h 1384479"/>
                    <a:gd name="connsiteX3" fmla="*/ 373487 w 2889160"/>
                    <a:gd name="connsiteY3" fmla="*/ 1358721 h 1384479"/>
                    <a:gd name="connsiteX4" fmla="*/ 360608 w 2889160"/>
                    <a:gd name="connsiteY4" fmla="*/ 1010991 h 1384479"/>
                    <a:gd name="connsiteX0" fmla="*/ 360608 w 2889160"/>
                    <a:gd name="connsiteY0" fmla="*/ 1059256 h 1432744"/>
                    <a:gd name="connsiteX1" fmla="*/ 1944709 w 2889160"/>
                    <a:gd name="connsiteY1" fmla="*/ 67583 h 1432744"/>
                    <a:gd name="connsiteX2" fmla="*/ 2627290 w 2889160"/>
                    <a:gd name="connsiteY2" fmla="*/ 1175166 h 1432744"/>
                    <a:gd name="connsiteX3" fmla="*/ 373487 w 2889160"/>
                    <a:gd name="connsiteY3" fmla="*/ 1406986 h 1432744"/>
                    <a:gd name="connsiteX4" fmla="*/ 360608 w 2889160"/>
                    <a:gd name="connsiteY4" fmla="*/ 1059256 h 1432744"/>
                    <a:gd name="connsiteX0" fmla="*/ 360608 w 2889160"/>
                    <a:gd name="connsiteY0" fmla="*/ 890213 h 1263701"/>
                    <a:gd name="connsiteX1" fmla="*/ 1944709 w 2889160"/>
                    <a:gd name="connsiteY1" fmla="*/ 67583 h 1263701"/>
                    <a:gd name="connsiteX2" fmla="*/ 2627290 w 2889160"/>
                    <a:gd name="connsiteY2" fmla="*/ 1006123 h 1263701"/>
                    <a:gd name="connsiteX3" fmla="*/ 373487 w 2889160"/>
                    <a:gd name="connsiteY3" fmla="*/ 1237943 h 1263701"/>
                    <a:gd name="connsiteX4" fmla="*/ 360608 w 2889160"/>
                    <a:gd name="connsiteY4" fmla="*/ 890213 h 1263701"/>
                    <a:gd name="connsiteX0" fmla="*/ 360608 w 2889160"/>
                    <a:gd name="connsiteY0" fmla="*/ 890212 h 1263700"/>
                    <a:gd name="connsiteX1" fmla="*/ 1944709 w 2889160"/>
                    <a:gd name="connsiteY1" fmla="*/ 67583 h 1263700"/>
                    <a:gd name="connsiteX2" fmla="*/ 2627290 w 2889160"/>
                    <a:gd name="connsiteY2" fmla="*/ 1006122 h 1263700"/>
                    <a:gd name="connsiteX3" fmla="*/ 373487 w 2889160"/>
                    <a:gd name="connsiteY3" fmla="*/ 1237942 h 1263700"/>
                    <a:gd name="connsiteX4" fmla="*/ 360608 w 2889160"/>
                    <a:gd name="connsiteY4" fmla="*/ 890212 h 1263700"/>
                    <a:gd name="connsiteX0" fmla="*/ 360608 w 2889160"/>
                    <a:gd name="connsiteY0" fmla="*/ 1059254 h 1432742"/>
                    <a:gd name="connsiteX1" fmla="*/ 1944709 w 2889160"/>
                    <a:gd name="connsiteY1" fmla="*/ 67583 h 1432742"/>
                    <a:gd name="connsiteX2" fmla="*/ 2627290 w 2889160"/>
                    <a:gd name="connsiteY2" fmla="*/ 1175164 h 1432742"/>
                    <a:gd name="connsiteX3" fmla="*/ 373487 w 2889160"/>
                    <a:gd name="connsiteY3" fmla="*/ 1406984 h 1432742"/>
                    <a:gd name="connsiteX4" fmla="*/ 360608 w 2889160"/>
                    <a:gd name="connsiteY4" fmla="*/ 1059254 h 1432742"/>
                    <a:gd name="connsiteX0" fmla="*/ 360608 w 2889160"/>
                    <a:gd name="connsiteY0" fmla="*/ 1059254 h 1432742"/>
                    <a:gd name="connsiteX1" fmla="*/ 1944709 w 2889160"/>
                    <a:gd name="connsiteY1" fmla="*/ 67583 h 1432742"/>
                    <a:gd name="connsiteX2" fmla="*/ 2627290 w 2889160"/>
                    <a:gd name="connsiteY2" fmla="*/ 1175164 h 1432742"/>
                    <a:gd name="connsiteX3" fmla="*/ 373487 w 2889160"/>
                    <a:gd name="connsiteY3" fmla="*/ 1406984 h 1432742"/>
                    <a:gd name="connsiteX4" fmla="*/ 360608 w 2889160"/>
                    <a:gd name="connsiteY4" fmla="*/ 1059254 h 1432742"/>
                    <a:gd name="connsiteX0" fmla="*/ 364901 w 2893453"/>
                    <a:gd name="connsiteY0" fmla="*/ 1059255 h 1426302"/>
                    <a:gd name="connsiteX1" fmla="*/ 1949002 w 2893453"/>
                    <a:gd name="connsiteY1" fmla="*/ 67583 h 1426302"/>
                    <a:gd name="connsiteX2" fmla="*/ 2631583 w 2893453"/>
                    <a:gd name="connsiteY2" fmla="*/ 1175164 h 1426302"/>
                    <a:gd name="connsiteX3" fmla="*/ 377780 w 2893453"/>
                    <a:gd name="connsiteY3" fmla="*/ 1406984 h 1426302"/>
                    <a:gd name="connsiteX4" fmla="*/ 364901 w 2893453"/>
                    <a:gd name="connsiteY4" fmla="*/ 1059255 h 1426302"/>
                    <a:gd name="connsiteX0" fmla="*/ 364901 w 2893453"/>
                    <a:gd name="connsiteY0" fmla="*/ 1059255 h 1426302"/>
                    <a:gd name="connsiteX1" fmla="*/ 1949002 w 2893453"/>
                    <a:gd name="connsiteY1" fmla="*/ 67583 h 1426302"/>
                    <a:gd name="connsiteX2" fmla="*/ 2631583 w 2893453"/>
                    <a:gd name="connsiteY2" fmla="*/ 1175164 h 1426302"/>
                    <a:gd name="connsiteX3" fmla="*/ 377780 w 2893453"/>
                    <a:gd name="connsiteY3" fmla="*/ 1406984 h 1426302"/>
                    <a:gd name="connsiteX4" fmla="*/ 364901 w 2893453"/>
                    <a:gd name="connsiteY4" fmla="*/ 1059255 h 1426302"/>
                    <a:gd name="connsiteX0" fmla="*/ 211811 w 2714848"/>
                    <a:gd name="connsiteY0" fmla="*/ 1059255 h 1379249"/>
                    <a:gd name="connsiteX1" fmla="*/ 1795912 w 2714848"/>
                    <a:gd name="connsiteY1" fmla="*/ 67583 h 1379249"/>
                    <a:gd name="connsiteX2" fmla="*/ 2478493 w 2714848"/>
                    <a:gd name="connsiteY2" fmla="*/ 1175164 h 1379249"/>
                    <a:gd name="connsiteX3" fmla="*/ 377780 w 2714848"/>
                    <a:gd name="connsiteY3" fmla="*/ 1292092 h 1379249"/>
                    <a:gd name="connsiteX4" fmla="*/ 211811 w 2714848"/>
                    <a:gd name="connsiteY4" fmla="*/ 1059255 h 1379249"/>
                    <a:gd name="connsiteX0" fmla="*/ 164449 w 2604859"/>
                    <a:gd name="connsiteY0" fmla="*/ 1059255 h 1404761"/>
                    <a:gd name="connsiteX1" fmla="*/ 1748550 w 2604859"/>
                    <a:gd name="connsiteY1" fmla="*/ 67583 h 1404761"/>
                    <a:gd name="connsiteX2" fmla="*/ 2431131 w 2604859"/>
                    <a:gd name="connsiteY2" fmla="*/ 1175164 h 1404761"/>
                    <a:gd name="connsiteX3" fmla="*/ 706184 w 2604859"/>
                    <a:gd name="connsiteY3" fmla="*/ 1385443 h 1404761"/>
                    <a:gd name="connsiteX4" fmla="*/ 164449 w 2604859"/>
                    <a:gd name="connsiteY4" fmla="*/ 1059255 h 1404761"/>
                    <a:gd name="connsiteX0" fmla="*/ 164449 w 2604858"/>
                    <a:gd name="connsiteY0" fmla="*/ 1059255 h 1379249"/>
                    <a:gd name="connsiteX1" fmla="*/ 1748550 w 2604858"/>
                    <a:gd name="connsiteY1" fmla="*/ 67583 h 1379249"/>
                    <a:gd name="connsiteX2" fmla="*/ 2431131 w 2604858"/>
                    <a:gd name="connsiteY2" fmla="*/ 1175164 h 1379249"/>
                    <a:gd name="connsiteX3" fmla="*/ 706185 w 2604858"/>
                    <a:gd name="connsiteY3" fmla="*/ 1292092 h 1379249"/>
                    <a:gd name="connsiteX4" fmla="*/ 164449 w 2604858"/>
                    <a:gd name="connsiteY4" fmla="*/ 1059255 h 1379249"/>
                    <a:gd name="connsiteX0" fmla="*/ 164450 w 2493522"/>
                    <a:gd name="connsiteY0" fmla="*/ 930001 h 1379249"/>
                    <a:gd name="connsiteX1" fmla="*/ 1637214 w 2493522"/>
                    <a:gd name="connsiteY1" fmla="*/ 67583 h 1379249"/>
                    <a:gd name="connsiteX2" fmla="*/ 2319795 w 2493522"/>
                    <a:gd name="connsiteY2" fmla="*/ 1175164 h 1379249"/>
                    <a:gd name="connsiteX3" fmla="*/ 594849 w 2493522"/>
                    <a:gd name="connsiteY3" fmla="*/ 1292092 h 1379249"/>
                    <a:gd name="connsiteX4" fmla="*/ 164450 w 2493522"/>
                    <a:gd name="connsiteY4" fmla="*/ 930001 h 1379249"/>
                    <a:gd name="connsiteX0" fmla="*/ 164449 w 2493521"/>
                    <a:gd name="connsiteY0" fmla="*/ 930001 h 1379249"/>
                    <a:gd name="connsiteX1" fmla="*/ 1637213 w 2493521"/>
                    <a:gd name="connsiteY1" fmla="*/ 67583 h 1379249"/>
                    <a:gd name="connsiteX2" fmla="*/ 2319794 w 2493521"/>
                    <a:gd name="connsiteY2" fmla="*/ 1175164 h 1379249"/>
                    <a:gd name="connsiteX3" fmla="*/ 594848 w 2493521"/>
                    <a:gd name="connsiteY3" fmla="*/ 1292092 h 1379249"/>
                    <a:gd name="connsiteX4" fmla="*/ 164449 w 2493521"/>
                    <a:gd name="connsiteY4" fmla="*/ 930001 h 1379249"/>
                    <a:gd name="connsiteX0" fmla="*/ 164449 w 2493521"/>
                    <a:gd name="connsiteY0" fmla="*/ 930001 h 1397581"/>
                    <a:gd name="connsiteX1" fmla="*/ 1637213 w 2493521"/>
                    <a:gd name="connsiteY1" fmla="*/ 67583 h 1397581"/>
                    <a:gd name="connsiteX2" fmla="*/ 2319794 w 2493521"/>
                    <a:gd name="connsiteY2" fmla="*/ 1175164 h 1397581"/>
                    <a:gd name="connsiteX3" fmla="*/ 594848 w 2493521"/>
                    <a:gd name="connsiteY3" fmla="*/ 1292092 h 1397581"/>
                    <a:gd name="connsiteX4" fmla="*/ 164449 w 2493521"/>
                    <a:gd name="connsiteY4" fmla="*/ 930001 h 139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3521" h="1397581">
                      <a:moveTo>
                        <a:pt x="164449" y="930001"/>
                      </a:moveTo>
                      <a:cubicBezTo>
                        <a:pt x="426319" y="706768"/>
                        <a:pt x="1051094" y="189927"/>
                        <a:pt x="1637213" y="67583"/>
                      </a:cubicBezTo>
                      <a:cubicBezTo>
                        <a:pt x="2362685" y="0"/>
                        <a:pt x="2493521" y="971079"/>
                        <a:pt x="2319794" y="1175164"/>
                      </a:cubicBezTo>
                      <a:cubicBezTo>
                        <a:pt x="2146067" y="1379249"/>
                        <a:pt x="967989" y="1397581"/>
                        <a:pt x="594848" y="1292092"/>
                      </a:cubicBezTo>
                      <a:cubicBezTo>
                        <a:pt x="270419" y="1186605"/>
                        <a:pt x="0" y="1052704"/>
                        <a:pt x="164449" y="930001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7" name="Freeform 10"/>
                <p:cNvSpPr/>
                <p:nvPr/>
              </p:nvSpPr>
              <p:spPr bwMode="auto">
                <a:xfrm>
                  <a:off x="3580932" y="4380584"/>
                  <a:ext cx="752793" cy="869950"/>
                </a:xfrm>
                <a:custGeom>
                  <a:avLst/>
                  <a:gdLst>
                    <a:gd name="connsiteX0" fmla="*/ 81566 w 669701"/>
                    <a:gd name="connsiteY0" fmla="*/ 1268569 h 1292180"/>
                    <a:gd name="connsiteX1" fmla="*/ 171718 w 669701"/>
                    <a:gd name="connsiteY1" fmla="*/ 160986 h 1292180"/>
                    <a:gd name="connsiteX2" fmla="*/ 661115 w 669701"/>
                    <a:gd name="connsiteY2" fmla="*/ 302654 h 1292180"/>
                    <a:gd name="connsiteX3" fmla="*/ 81566 w 669701"/>
                    <a:gd name="connsiteY3" fmla="*/ 1268569 h 1292180"/>
                    <a:gd name="connsiteX0" fmla="*/ 106966 w 847501"/>
                    <a:gd name="connsiteY0" fmla="*/ 1268569 h 1292180"/>
                    <a:gd name="connsiteX1" fmla="*/ 197118 w 847501"/>
                    <a:gd name="connsiteY1" fmla="*/ 160986 h 1292180"/>
                    <a:gd name="connsiteX2" fmla="*/ 838915 w 847501"/>
                    <a:gd name="connsiteY2" fmla="*/ 302654 h 1292180"/>
                    <a:gd name="connsiteX3" fmla="*/ 106966 w 847501"/>
                    <a:gd name="connsiteY3" fmla="*/ 1268569 h 1292180"/>
                    <a:gd name="connsiteX0" fmla="*/ 106966 w 853941"/>
                    <a:gd name="connsiteY0" fmla="*/ 1162789 h 1186400"/>
                    <a:gd name="connsiteX1" fmla="*/ 197118 w 853941"/>
                    <a:gd name="connsiteY1" fmla="*/ 145874 h 1186400"/>
                    <a:gd name="connsiteX2" fmla="*/ 838915 w 853941"/>
                    <a:gd name="connsiteY2" fmla="*/ 287542 h 1186400"/>
                    <a:gd name="connsiteX3" fmla="*/ 106966 w 853941"/>
                    <a:gd name="connsiteY3" fmla="*/ 1162789 h 118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3941" h="1186400">
                      <a:moveTo>
                        <a:pt x="106966" y="1162789"/>
                      </a:moveTo>
                      <a:cubicBezTo>
                        <a:pt x="0" y="1139178"/>
                        <a:pt x="75127" y="291749"/>
                        <a:pt x="197118" y="145874"/>
                      </a:cubicBezTo>
                      <a:cubicBezTo>
                        <a:pt x="319110" y="0"/>
                        <a:pt x="853940" y="118056"/>
                        <a:pt x="838915" y="287542"/>
                      </a:cubicBezTo>
                      <a:cubicBezTo>
                        <a:pt x="823890" y="457028"/>
                        <a:pt x="213932" y="1186400"/>
                        <a:pt x="106966" y="116278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8" name="Freeform 11"/>
                <p:cNvSpPr/>
                <p:nvPr/>
              </p:nvSpPr>
              <p:spPr bwMode="auto">
                <a:xfrm>
                  <a:off x="3981151" y="4236122"/>
                  <a:ext cx="497098" cy="508000"/>
                </a:xfrm>
                <a:custGeom>
                  <a:avLst/>
                  <a:gdLst>
                    <a:gd name="connsiteX0" fmla="*/ 0 w 564523"/>
                    <a:gd name="connsiteY0" fmla="*/ 573110 h 689020"/>
                    <a:gd name="connsiteX1" fmla="*/ 244698 w 564523"/>
                    <a:gd name="connsiteY1" fmla="*/ 57955 h 689020"/>
                    <a:gd name="connsiteX2" fmla="*/ 540912 w 564523"/>
                    <a:gd name="connsiteY2" fmla="*/ 225381 h 689020"/>
                    <a:gd name="connsiteX3" fmla="*/ 103031 w 564523"/>
                    <a:gd name="connsiteY3" fmla="*/ 689020 h 68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523" h="689020">
                      <a:moveTo>
                        <a:pt x="0" y="573110"/>
                      </a:moveTo>
                      <a:cubicBezTo>
                        <a:pt x="77273" y="344510"/>
                        <a:pt x="154546" y="115910"/>
                        <a:pt x="244698" y="57955"/>
                      </a:cubicBezTo>
                      <a:cubicBezTo>
                        <a:pt x="334850" y="0"/>
                        <a:pt x="564523" y="120204"/>
                        <a:pt x="540912" y="225381"/>
                      </a:cubicBezTo>
                      <a:cubicBezTo>
                        <a:pt x="517301" y="330558"/>
                        <a:pt x="310166" y="509789"/>
                        <a:pt x="103031" y="68902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Oval 12"/>
                <p:cNvSpPr/>
                <p:nvPr/>
              </p:nvSpPr>
              <p:spPr bwMode="auto">
                <a:xfrm>
                  <a:off x="3773102" y="4707609"/>
                  <a:ext cx="80996" cy="66675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0" name="Freeform 13"/>
                <p:cNvSpPr/>
                <p:nvPr/>
              </p:nvSpPr>
              <p:spPr bwMode="auto">
                <a:xfrm rot="1073598">
                  <a:off x="4703769" y="4998122"/>
                  <a:ext cx="323987" cy="304800"/>
                </a:xfrm>
                <a:custGeom>
                  <a:avLst/>
                  <a:gdLst>
                    <a:gd name="connsiteX0" fmla="*/ 270668 w 434180"/>
                    <a:gd name="connsiteY0" fmla="*/ 23812 h 324644"/>
                    <a:gd name="connsiteX1" fmla="*/ 194468 w 434180"/>
                    <a:gd name="connsiteY1" fmla="*/ 204787 h 324644"/>
                    <a:gd name="connsiteX2" fmla="*/ 37306 w 434180"/>
                    <a:gd name="connsiteY2" fmla="*/ 257175 h 324644"/>
                    <a:gd name="connsiteX3" fmla="*/ 94456 w 434180"/>
                    <a:gd name="connsiteY3" fmla="*/ 266700 h 324644"/>
                    <a:gd name="connsiteX4" fmla="*/ 18256 w 434180"/>
                    <a:gd name="connsiteY4" fmla="*/ 314325 h 324644"/>
                    <a:gd name="connsiteX5" fmla="*/ 203993 w 434180"/>
                    <a:gd name="connsiteY5" fmla="*/ 285750 h 324644"/>
                    <a:gd name="connsiteX6" fmla="*/ 404018 w 434180"/>
                    <a:gd name="connsiteY6" fmla="*/ 80962 h 324644"/>
                    <a:gd name="connsiteX7" fmla="*/ 384968 w 434180"/>
                    <a:gd name="connsiteY7" fmla="*/ 0 h 324644"/>
                    <a:gd name="connsiteX0" fmla="*/ 279476 w 434181"/>
                    <a:gd name="connsiteY0" fmla="*/ 23812 h 316076"/>
                    <a:gd name="connsiteX1" fmla="*/ 203276 w 434181"/>
                    <a:gd name="connsiteY1" fmla="*/ 204787 h 316076"/>
                    <a:gd name="connsiteX2" fmla="*/ 46114 w 434181"/>
                    <a:gd name="connsiteY2" fmla="*/ 257175 h 316076"/>
                    <a:gd name="connsiteX3" fmla="*/ 103264 w 434181"/>
                    <a:gd name="connsiteY3" fmla="*/ 266700 h 316076"/>
                    <a:gd name="connsiteX4" fmla="*/ 27064 w 434181"/>
                    <a:gd name="connsiteY4" fmla="*/ 314325 h 316076"/>
                    <a:gd name="connsiteX5" fmla="*/ 265647 w 434181"/>
                    <a:gd name="connsiteY5" fmla="*/ 256198 h 316076"/>
                    <a:gd name="connsiteX6" fmla="*/ 412826 w 434181"/>
                    <a:gd name="connsiteY6" fmla="*/ 80962 h 316076"/>
                    <a:gd name="connsiteX7" fmla="*/ 393776 w 434181"/>
                    <a:gd name="connsiteY7" fmla="*/ 0 h 3160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89001 w 457171"/>
                    <a:gd name="connsiteY0" fmla="*/ 74413 h 365089"/>
                    <a:gd name="connsiteX1" fmla="*/ 212801 w 457171"/>
                    <a:gd name="connsiteY1" fmla="*/ 255388 h 365089"/>
                    <a:gd name="connsiteX2" fmla="*/ 55639 w 457171"/>
                    <a:gd name="connsiteY2" fmla="*/ 307776 h 365089"/>
                    <a:gd name="connsiteX3" fmla="*/ 36589 w 457171"/>
                    <a:gd name="connsiteY3" fmla="*/ 364926 h 365089"/>
                    <a:gd name="connsiteX4" fmla="*/ 275172 w 457171"/>
                    <a:gd name="connsiteY4" fmla="*/ 306799 h 365089"/>
                    <a:gd name="connsiteX5" fmla="*/ 422351 w 457171"/>
                    <a:gd name="connsiteY5" fmla="*/ 131563 h 365089"/>
                    <a:gd name="connsiteX6" fmla="*/ 432565 w 457171"/>
                    <a:gd name="connsiteY6" fmla="*/ 0 h 365089"/>
                    <a:gd name="connsiteX0" fmla="*/ 276377 w 444547"/>
                    <a:gd name="connsiteY0" fmla="*/ 74413 h 374368"/>
                    <a:gd name="connsiteX1" fmla="*/ 200177 w 444547"/>
                    <a:gd name="connsiteY1" fmla="*/ 255388 h 374368"/>
                    <a:gd name="connsiteX2" fmla="*/ 118757 w 444547"/>
                    <a:gd name="connsiteY2" fmla="*/ 250149 h 374368"/>
                    <a:gd name="connsiteX3" fmla="*/ 23965 w 444547"/>
                    <a:gd name="connsiteY3" fmla="*/ 364926 h 374368"/>
                    <a:gd name="connsiteX4" fmla="*/ 262548 w 444547"/>
                    <a:gd name="connsiteY4" fmla="*/ 306799 h 374368"/>
                    <a:gd name="connsiteX5" fmla="*/ 409727 w 444547"/>
                    <a:gd name="connsiteY5" fmla="*/ 131563 h 374368"/>
                    <a:gd name="connsiteX6" fmla="*/ 419941 w 444547"/>
                    <a:gd name="connsiteY6" fmla="*/ 0 h 374368"/>
                    <a:gd name="connsiteX0" fmla="*/ 166526 w 334696"/>
                    <a:gd name="connsiteY0" fmla="*/ 74413 h 362103"/>
                    <a:gd name="connsiteX1" fmla="*/ 90326 w 334696"/>
                    <a:gd name="connsiteY1" fmla="*/ 255388 h 362103"/>
                    <a:gd name="connsiteX2" fmla="*/ 8906 w 334696"/>
                    <a:gd name="connsiteY2" fmla="*/ 250149 h 362103"/>
                    <a:gd name="connsiteX3" fmla="*/ 36887 w 334696"/>
                    <a:gd name="connsiteY3" fmla="*/ 352662 h 362103"/>
                    <a:gd name="connsiteX4" fmla="*/ 152697 w 334696"/>
                    <a:gd name="connsiteY4" fmla="*/ 306799 h 362103"/>
                    <a:gd name="connsiteX5" fmla="*/ 299876 w 334696"/>
                    <a:gd name="connsiteY5" fmla="*/ 131563 h 362103"/>
                    <a:gd name="connsiteX6" fmla="*/ 310090 w 334696"/>
                    <a:gd name="connsiteY6" fmla="*/ 0 h 362103"/>
                    <a:gd name="connsiteX0" fmla="*/ 166526 w 334696"/>
                    <a:gd name="connsiteY0" fmla="*/ 74413 h 352662"/>
                    <a:gd name="connsiteX1" fmla="*/ 90326 w 334696"/>
                    <a:gd name="connsiteY1" fmla="*/ 255388 h 352662"/>
                    <a:gd name="connsiteX2" fmla="*/ 8906 w 334696"/>
                    <a:gd name="connsiteY2" fmla="*/ 250149 h 352662"/>
                    <a:gd name="connsiteX3" fmla="*/ 36887 w 334696"/>
                    <a:gd name="connsiteY3" fmla="*/ 352662 h 352662"/>
                    <a:gd name="connsiteX4" fmla="*/ 152697 w 334696"/>
                    <a:gd name="connsiteY4" fmla="*/ 306799 h 352662"/>
                    <a:gd name="connsiteX5" fmla="*/ 204114 w 334696"/>
                    <a:gd name="connsiteY5" fmla="*/ 286019 h 352662"/>
                    <a:gd name="connsiteX6" fmla="*/ 299876 w 334696"/>
                    <a:gd name="connsiteY6" fmla="*/ 131563 h 352662"/>
                    <a:gd name="connsiteX7" fmla="*/ 310090 w 334696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164555 w 346554"/>
                    <a:gd name="connsiteY4" fmla="*/ 306799 h 352662"/>
                    <a:gd name="connsiteX5" fmla="*/ 215972 w 346554"/>
                    <a:gd name="connsiteY5" fmla="*/ 286019 h 352662"/>
                    <a:gd name="connsiteX6" fmla="*/ 311734 w 346554"/>
                    <a:gd name="connsiteY6" fmla="*/ 131563 h 352662"/>
                    <a:gd name="connsiteX7" fmla="*/ 321948 w 346554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5972 w 346554"/>
                    <a:gd name="connsiteY4" fmla="*/ 286019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8007 w 346554"/>
                    <a:gd name="connsiteY4" fmla="*/ 302502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1743 w 339913"/>
                    <a:gd name="connsiteY0" fmla="*/ 74413 h 352662"/>
                    <a:gd name="connsiteX1" fmla="*/ 126844 w 339913"/>
                    <a:gd name="connsiteY1" fmla="*/ 221270 h 352662"/>
                    <a:gd name="connsiteX2" fmla="*/ 14123 w 339913"/>
                    <a:gd name="connsiteY2" fmla="*/ 250149 h 352662"/>
                    <a:gd name="connsiteX3" fmla="*/ 42104 w 339913"/>
                    <a:gd name="connsiteY3" fmla="*/ 352662 h 352662"/>
                    <a:gd name="connsiteX4" fmla="*/ 211366 w 339913"/>
                    <a:gd name="connsiteY4" fmla="*/ 302502 h 352662"/>
                    <a:gd name="connsiteX5" fmla="*/ 305093 w 339913"/>
                    <a:gd name="connsiteY5" fmla="*/ 131563 h 352662"/>
                    <a:gd name="connsiteX6" fmla="*/ 315307 w 339913"/>
                    <a:gd name="connsiteY6" fmla="*/ 0 h 352662"/>
                    <a:gd name="connsiteX0" fmla="*/ 153604 w 321774"/>
                    <a:gd name="connsiteY0" fmla="*/ 74413 h 352662"/>
                    <a:gd name="connsiteX1" fmla="*/ 108705 w 321774"/>
                    <a:gd name="connsiteY1" fmla="*/ 221270 h 352662"/>
                    <a:gd name="connsiteX2" fmla="*/ 47345 w 321774"/>
                    <a:gd name="connsiteY2" fmla="*/ 256504 h 352662"/>
                    <a:gd name="connsiteX3" fmla="*/ 23965 w 321774"/>
                    <a:gd name="connsiteY3" fmla="*/ 352662 h 352662"/>
                    <a:gd name="connsiteX4" fmla="*/ 193227 w 321774"/>
                    <a:gd name="connsiteY4" fmla="*/ 302502 h 352662"/>
                    <a:gd name="connsiteX5" fmla="*/ 286954 w 321774"/>
                    <a:gd name="connsiteY5" fmla="*/ 131563 h 352662"/>
                    <a:gd name="connsiteX6" fmla="*/ 297168 w 321774"/>
                    <a:gd name="connsiteY6" fmla="*/ 0 h 352662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153237 w 281784"/>
                    <a:gd name="connsiteY4" fmla="*/ 302502 h 324401"/>
                    <a:gd name="connsiteX5" fmla="*/ 246964 w 281784"/>
                    <a:gd name="connsiteY5" fmla="*/ 131563 h 324401"/>
                    <a:gd name="connsiteX6" fmla="*/ 257178 w 281784"/>
                    <a:gd name="connsiteY6" fmla="*/ 0 h 324401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246964 w 281784"/>
                    <a:gd name="connsiteY4" fmla="*/ 131563 h 324401"/>
                    <a:gd name="connsiteX5" fmla="*/ 257178 w 281784"/>
                    <a:gd name="connsiteY5" fmla="*/ 0 h 324401"/>
                    <a:gd name="connsiteX0" fmla="*/ 122828 w 290998"/>
                    <a:gd name="connsiteY0" fmla="*/ 74413 h 301541"/>
                    <a:gd name="connsiteX1" fmla="*/ 77929 w 290998"/>
                    <a:gd name="connsiteY1" fmla="*/ 221270 h 301541"/>
                    <a:gd name="connsiteX2" fmla="*/ 16569 w 290998"/>
                    <a:gd name="connsiteY2" fmla="*/ 256504 h 301541"/>
                    <a:gd name="connsiteX3" fmla="*/ 177343 w 290998"/>
                    <a:gd name="connsiteY3" fmla="*/ 301541 h 301541"/>
                    <a:gd name="connsiteX4" fmla="*/ 256178 w 290998"/>
                    <a:gd name="connsiteY4" fmla="*/ 131563 h 301541"/>
                    <a:gd name="connsiteX5" fmla="*/ 266392 w 290998"/>
                    <a:gd name="connsiteY5" fmla="*/ 0 h 301541"/>
                    <a:gd name="connsiteX0" fmla="*/ 125800 w 293970"/>
                    <a:gd name="connsiteY0" fmla="*/ 74413 h 341694"/>
                    <a:gd name="connsiteX1" fmla="*/ 80901 w 293970"/>
                    <a:gd name="connsiteY1" fmla="*/ 221270 h 341694"/>
                    <a:gd name="connsiteX2" fmla="*/ 16569 w 293970"/>
                    <a:gd name="connsiteY2" fmla="*/ 328317 h 341694"/>
                    <a:gd name="connsiteX3" fmla="*/ 180315 w 293970"/>
                    <a:gd name="connsiteY3" fmla="*/ 301541 h 341694"/>
                    <a:gd name="connsiteX4" fmla="*/ 259150 w 293970"/>
                    <a:gd name="connsiteY4" fmla="*/ 131563 h 341694"/>
                    <a:gd name="connsiteX5" fmla="*/ 269364 w 293970"/>
                    <a:gd name="connsiteY5" fmla="*/ 0 h 341694"/>
                    <a:gd name="connsiteX0" fmla="*/ 118416 w 286586"/>
                    <a:gd name="connsiteY0" fmla="*/ 74413 h 345070"/>
                    <a:gd name="connsiteX1" fmla="*/ 73517 w 286586"/>
                    <a:gd name="connsiteY1" fmla="*/ 221270 h 345070"/>
                    <a:gd name="connsiteX2" fmla="*/ 9185 w 286586"/>
                    <a:gd name="connsiteY2" fmla="*/ 328317 h 345070"/>
                    <a:gd name="connsiteX3" fmla="*/ 128622 w 286586"/>
                    <a:gd name="connsiteY3" fmla="*/ 321787 h 345070"/>
                    <a:gd name="connsiteX4" fmla="*/ 251766 w 286586"/>
                    <a:gd name="connsiteY4" fmla="*/ 131563 h 345070"/>
                    <a:gd name="connsiteX5" fmla="*/ 261980 w 286586"/>
                    <a:gd name="connsiteY5" fmla="*/ 0 h 345070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3550 w 281720"/>
                    <a:gd name="connsiteY0" fmla="*/ 74413 h 357353"/>
                    <a:gd name="connsiteX1" fmla="*/ 68651 w 281720"/>
                    <a:gd name="connsiteY1" fmla="*/ 221270 h 357353"/>
                    <a:gd name="connsiteX2" fmla="*/ 4319 w 281720"/>
                    <a:gd name="connsiteY2" fmla="*/ 328317 h 357353"/>
                    <a:gd name="connsiteX3" fmla="*/ 42735 w 281720"/>
                    <a:gd name="connsiteY3" fmla="*/ 344958 h 357353"/>
                    <a:gd name="connsiteX4" fmla="*/ 123756 w 281720"/>
                    <a:gd name="connsiteY4" fmla="*/ 321787 h 357353"/>
                    <a:gd name="connsiteX5" fmla="*/ 246900 w 281720"/>
                    <a:gd name="connsiteY5" fmla="*/ 131563 h 357353"/>
                    <a:gd name="connsiteX6" fmla="*/ 257114 w 281720"/>
                    <a:gd name="connsiteY6" fmla="*/ 0 h 357353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90403 w 367804"/>
                    <a:gd name="connsiteY2" fmla="*/ 328317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8689 w 367804"/>
                    <a:gd name="connsiteY2" fmla="*/ 333229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8935 w 367105"/>
                    <a:gd name="connsiteY0" fmla="*/ 74413 h 376129"/>
                    <a:gd name="connsiteX1" fmla="*/ 154036 w 367105"/>
                    <a:gd name="connsiteY1" fmla="*/ 221270 h 376129"/>
                    <a:gd name="connsiteX2" fmla="*/ 7990 w 367105"/>
                    <a:gd name="connsiteY2" fmla="*/ 333229 h 376129"/>
                    <a:gd name="connsiteX3" fmla="*/ 132315 w 367105"/>
                    <a:gd name="connsiteY3" fmla="*/ 309214 h 376129"/>
                    <a:gd name="connsiteX4" fmla="*/ 12804 w 367105"/>
                    <a:gd name="connsiteY4" fmla="*/ 374033 h 376129"/>
                    <a:gd name="connsiteX5" fmla="*/ 209141 w 367105"/>
                    <a:gd name="connsiteY5" fmla="*/ 321787 h 376129"/>
                    <a:gd name="connsiteX6" fmla="*/ 332285 w 367105"/>
                    <a:gd name="connsiteY6" fmla="*/ 131563 h 376129"/>
                    <a:gd name="connsiteX7" fmla="*/ 342499 w 367105"/>
                    <a:gd name="connsiteY7" fmla="*/ 0 h 376129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198935 w 367105"/>
                    <a:gd name="connsiteY0" fmla="*/ 74413 h 376128"/>
                    <a:gd name="connsiteX1" fmla="*/ 167588 w 367105"/>
                    <a:gd name="connsiteY1" fmla="*/ 222084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201471 w 369641"/>
                    <a:gd name="connsiteY0" fmla="*/ 74413 h 416879"/>
                    <a:gd name="connsiteX1" fmla="*/ 170124 w 369641"/>
                    <a:gd name="connsiteY1" fmla="*/ 222084 h 416879"/>
                    <a:gd name="connsiteX2" fmla="*/ 134851 w 369641"/>
                    <a:gd name="connsiteY2" fmla="*/ 309214 h 416879"/>
                    <a:gd name="connsiteX3" fmla="*/ 15340 w 369641"/>
                    <a:gd name="connsiteY3" fmla="*/ 374033 h 416879"/>
                    <a:gd name="connsiteX4" fmla="*/ 42814 w 369641"/>
                    <a:gd name="connsiteY4" fmla="*/ 408171 h 416879"/>
                    <a:gd name="connsiteX5" fmla="*/ 211677 w 369641"/>
                    <a:gd name="connsiteY5" fmla="*/ 321787 h 416879"/>
                    <a:gd name="connsiteX6" fmla="*/ 334821 w 369641"/>
                    <a:gd name="connsiteY6" fmla="*/ 131563 h 416879"/>
                    <a:gd name="connsiteX7" fmla="*/ 345035 w 369641"/>
                    <a:gd name="connsiteY7" fmla="*/ 0 h 416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9641" h="416879">
                      <a:moveTo>
                        <a:pt x="201471" y="74413"/>
                      </a:moveTo>
                      <a:cubicBezTo>
                        <a:pt x="182818" y="145453"/>
                        <a:pt x="181227" y="182951"/>
                        <a:pt x="170124" y="222084"/>
                      </a:cubicBezTo>
                      <a:cubicBezTo>
                        <a:pt x="159021" y="261217"/>
                        <a:pt x="160648" y="283889"/>
                        <a:pt x="134851" y="309214"/>
                      </a:cubicBezTo>
                      <a:cubicBezTo>
                        <a:pt x="109054" y="334539"/>
                        <a:pt x="30680" y="357540"/>
                        <a:pt x="15340" y="374033"/>
                      </a:cubicBezTo>
                      <a:cubicBezTo>
                        <a:pt x="0" y="390526"/>
                        <a:pt x="10091" y="416879"/>
                        <a:pt x="42814" y="408171"/>
                      </a:cubicBezTo>
                      <a:cubicBezTo>
                        <a:pt x="75537" y="399463"/>
                        <a:pt x="159912" y="361665"/>
                        <a:pt x="211677" y="321787"/>
                      </a:cubicBezTo>
                      <a:lnTo>
                        <a:pt x="334821" y="131563"/>
                      </a:lnTo>
                      <a:cubicBezTo>
                        <a:pt x="355258" y="71515"/>
                        <a:pt x="369641" y="16668"/>
                        <a:pt x="345035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Freeform 14"/>
                <p:cNvSpPr/>
                <p:nvPr/>
              </p:nvSpPr>
              <p:spPr bwMode="auto">
                <a:xfrm rot="516570">
                  <a:off x="3843719" y="4850795"/>
                  <a:ext cx="836298" cy="691839"/>
                </a:xfrm>
                <a:custGeom>
                  <a:avLst/>
                  <a:gdLst>
                    <a:gd name="connsiteX0" fmla="*/ 1371601 w 1564784"/>
                    <a:gd name="connsiteY0" fmla="*/ 8586 h 946597"/>
                    <a:gd name="connsiteX1" fmla="*/ 882203 w 1564784"/>
                    <a:gd name="connsiteY1" fmla="*/ 150254 h 946597"/>
                    <a:gd name="connsiteX2" fmla="*/ 70834 w 1564784"/>
                    <a:gd name="connsiteY2" fmla="*/ 214648 h 946597"/>
                    <a:gd name="connsiteX3" fmla="*/ 457201 w 1564784"/>
                    <a:gd name="connsiteY3" fmla="*/ 382074 h 946597"/>
                    <a:gd name="connsiteX4" fmla="*/ 212502 w 1564784"/>
                    <a:gd name="connsiteY4" fmla="*/ 601015 h 946597"/>
                    <a:gd name="connsiteX5" fmla="*/ 663263 w 1564784"/>
                    <a:gd name="connsiteY5" fmla="*/ 601015 h 946597"/>
                    <a:gd name="connsiteX6" fmla="*/ 689020 w 1564784"/>
                    <a:gd name="connsiteY6" fmla="*/ 922986 h 946597"/>
                    <a:gd name="connsiteX7" fmla="*/ 1049629 w 1564784"/>
                    <a:gd name="connsiteY7" fmla="*/ 459347 h 946597"/>
                    <a:gd name="connsiteX8" fmla="*/ 1513268 w 1564784"/>
                    <a:gd name="connsiteY8" fmla="*/ 201769 h 946597"/>
                    <a:gd name="connsiteX9" fmla="*/ 1371601 w 1564784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82074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597056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868107"/>
                    <a:gd name="connsiteX1" fmla="*/ 852152 w 1534733"/>
                    <a:gd name="connsiteY1" fmla="*/ 150254 h 868107"/>
                    <a:gd name="connsiteX2" fmla="*/ 40783 w 1534733"/>
                    <a:gd name="connsiteY2" fmla="*/ 214648 h 868107"/>
                    <a:gd name="connsiteX3" fmla="*/ 607455 w 1534733"/>
                    <a:gd name="connsiteY3" fmla="*/ 346355 h 868107"/>
                    <a:gd name="connsiteX4" fmla="*/ 182451 w 1534733"/>
                    <a:gd name="connsiteY4" fmla="*/ 601015 h 868107"/>
                    <a:gd name="connsiteX5" fmla="*/ 692743 w 1534733"/>
                    <a:gd name="connsiteY5" fmla="*/ 541484 h 868107"/>
                    <a:gd name="connsiteX6" fmla="*/ 540915 w 1534733"/>
                    <a:gd name="connsiteY6" fmla="*/ 854418 h 868107"/>
                    <a:gd name="connsiteX7" fmla="*/ 1019578 w 1534733"/>
                    <a:gd name="connsiteY7" fmla="*/ 459347 h 868107"/>
                    <a:gd name="connsiteX8" fmla="*/ 1483217 w 1534733"/>
                    <a:gd name="connsiteY8" fmla="*/ 201769 h 868107"/>
                    <a:gd name="connsiteX9" fmla="*/ 1341550 w 1534733"/>
                    <a:gd name="connsiteY9" fmla="*/ 8586 h 868107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938441"/>
                    <a:gd name="connsiteX1" fmla="*/ 852152 w 1534733"/>
                    <a:gd name="connsiteY1" fmla="*/ 150254 h 938441"/>
                    <a:gd name="connsiteX2" fmla="*/ 40783 w 1534733"/>
                    <a:gd name="connsiteY2" fmla="*/ 214648 h 938441"/>
                    <a:gd name="connsiteX3" fmla="*/ 607455 w 1534733"/>
                    <a:gd name="connsiteY3" fmla="*/ 346355 h 938441"/>
                    <a:gd name="connsiteX4" fmla="*/ 182451 w 1534733"/>
                    <a:gd name="connsiteY4" fmla="*/ 601015 h 938441"/>
                    <a:gd name="connsiteX5" fmla="*/ 676476 w 1534733"/>
                    <a:gd name="connsiteY5" fmla="*/ 529497 h 938441"/>
                    <a:gd name="connsiteX6" fmla="*/ 429039 w 1534733"/>
                    <a:gd name="connsiteY6" fmla="*/ 926749 h 938441"/>
                    <a:gd name="connsiteX7" fmla="*/ 1019578 w 1534733"/>
                    <a:gd name="connsiteY7" fmla="*/ 459347 h 938441"/>
                    <a:gd name="connsiteX8" fmla="*/ 1483217 w 1534733"/>
                    <a:gd name="connsiteY8" fmla="*/ 201769 h 938441"/>
                    <a:gd name="connsiteX9" fmla="*/ 1341550 w 1534733"/>
                    <a:gd name="connsiteY9" fmla="*/ 8586 h 938441"/>
                    <a:gd name="connsiteX0" fmla="*/ 1244239 w 1437422"/>
                    <a:gd name="connsiteY0" fmla="*/ 8586 h 938441"/>
                    <a:gd name="connsiteX1" fmla="*/ 754841 w 1437422"/>
                    <a:gd name="connsiteY1" fmla="*/ 150254 h 938441"/>
                    <a:gd name="connsiteX2" fmla="*/ 40783 w 1437422"/>
                    <a:gd name="connsiteY2" fmla="*/ 252899 h 938441"/>
                    <a:gd name="connsiteX3" fmla="*/ 510144 w 1437422"/>
                    <a:gd name="connsiteY3" fmla="*/ 346355 h 938441"/>
                    <a:gd name="connsiteX4" fmla="*/ 85140 w 1437422"/>
                    <a:gd name="connsiteY4" fmla="*/ 601015 h 938441"/>
                    <a:gd name="connsiteX5" fmla="*/ 579165 w 1437422"/>
                    <a:gd name="connsiteY5" fmla="*/ 529497 h 938441"/>
                    <a:gd name="connsiteX6" fmla="*/ 331728 w 1437422"/>
                    <a:gd name="connsiteY6" fmla="*/ 926749 h 938441"/>
                    <a:gd name="connsiteX7" fmla="*/ 922267 w 1437422"/>
                    <a:gd name="connsiteY7" fmla="*/ 459347 h 938441"/>
                    <a:gd name="connsiteX8" fmla="*/ 1385906 w 1437422"/>
                    <a:gd name="connsiteY8" fmla="*/ 201769 h 938441"/>
                    <a:gd name="connsiteX9" fmla="*/ 1244239 w 1437422"/>
                    <a:gd name="connsiteY9" fmla="*/ 8586 h 938441"/>
                    <a:gd name="connsiteX0" fmla="*/ 1244239 w 1443075"/>
                    <a:gd name="connsiteY0" fmla="*/ 8586 h 948346"/>
                    <a:gd name="connsiteX1" fmla="*/ 754841 w 1443075"/>
                    <a:gd name="connsiteY1" fmla="*/ 150254 h 948346"/>
                    <a:gd name="connsiteX2" fmla="*/ 40783 w 1443075"/>
                    <a:gd name="connsiteY2" fmla="*/ 252899 h 948346"/>
                    <a:gd name="connsiteX3" fmla="*/ 510144 w 1443075"/>
                    <a:gd name="connsiteY3" fmla="*/ 346355 h 948346"/>
                    <a:gd name="connsiteX4" fmla="*/ 85140 w 1443075"/>
                    <a:gd name="connsiteY4" fmla="*/ 601015 h 948346"/>
                    <a:gd name="connsiteX5" fmla="*/ 579165 w 1443075"/>
                    <a:gd name="connsiteY5" fmla="*/ 529497 h 948346"/>
                    <a:gd name="connsiteX6" fmla="*/ 331728 w 1443075"/>
                    <a:gd name="connsiteY6" fmla="*/ 926749 h 948346"/>
                    <a:gd name="connsiteX7" fmla="*/ 901227 w 1443075"/>
                    <a:gd name="connsiteY7" fmla="*/ 399915 h 948346"/>
                    <a:gd name="connsiteX8" fmla="*/ 1385906 w 1443075"/>
                    <a:gd name="connsiteY8" fmla="*/ 201769 h 948346"/>
                    <a:gd name="connsiteX9" fmla="*/ 1244239 w 1443075"/>
                    <a:gd name="connsiteY9" fmla="*/ 8586 h 948346"/>
                    <a:gd name="connsiteX0" fmla="*/ 1244239 w 1395207"/>
                    <a:gd name="connsiteY0" fmla="*/ 963 h 940723"/>
                    <a:gd name="connsiteX1" fmla="*/ 754841 w 1395207"/>
                    <a:gd name="connsiteY1" fmla="*/ 142631 h 940723"/>
                    <a:gd name="connsiteX2" fmla="*/ 40783 w 1395207"/>
                    <a:gd name="connsiteY2" fmla="*/ 245276 h 940723"/>
                    <a:gd name="connsiteX3" fmla="*/ 510144 w 1395207"/>
                    <a:gd name="connsiteY3" fmla="*/ 338732 h 940723"/>
                    <a:gd name="connsiteX4" fmla="*/ 85140 w 1395207"/>
                    <a:gd name="connsiteY4" fmla="*/ 593392 h 940723"/>
                    <a:gd name="connsiteX5" fmla="*/ 579165 w 1395207"/>
                    <a:gd name="connsiteY5" fmla="*/ 521874 h 940723"/>
                    <a:gd name="connsiteX6" fmla="*/ 331728 w 1395207"/>
                    <a:gd name="connsiteY6" fmla="*/ 919126 h 940723"/>
                    <a:gd name="connsiteX7" fmla="*/ 901227 w 1395207"/>
                    <a:gd name="connsiteY7" fmla="*/ 392292 h 940723"/>
                    <a:gd name="connsiteX8" fmla="*/ 1338038 w 1395207"/>
                    <a:gd name="connsiteY8" fmla="*/ 148409 h 940723"/>
                    <a:gd name="connsiteX9" fmla="*/ 1244239 w 1395207"/>
                    <a:gd name="connsiteY9" fmla="*/ 963 h 940723"/>
                    <a:gd name="connsiteX0" fmla="*/ 1244239 w 1336636"/>
                    <a:gd name="connsiteY0" fmla="*/ 5186 h 944946"/>
                    <a:gd name="connsiteX1" fmla="*/ 754841 w 1336636"/>
                    <a:gd name="connsiteY1" fmla="*/ 146854 h 944946"/>
                    <a:gd name="connsiteX2" fmla="*/ 40783 w 1336636"/>
                    <a:gd name="connsiteY2" fmla="*/ 249499 h 944946"/>
                    <a:gd name="connsiteX3" fmla="*/ 510144 w 1336636"/>
                    <a:gd name="connsiteY3" fmla="*/ 342955 h 944946"/>
                    <a:gd name="connsiteX4" fmla="*/ 85140 w 1336636"/>
                    <a:gd name="connsiteY4" fmla="*/ 597615 h 944946"/>
                    <a:gd name="connsiteX5" fmla="*/ 579165 w 1336636"/>
                    <a:gd name="connsiteY5" fmla="*/ 526097 h 944946"/>
                    <a:gd name="connsiteX6" fmla="*/ 331728 w 1336636"/>
                    <a:gd name="connsiteY6" fmla="*/ 923349 h 944946"/>
                    <a:gd name="connsiteX7" fmla="*/ 901227 w 1336636"/>
                    <a:gd name="connsiteY7" fmla="*/ 396515 h 944946"/>
                    <a:gd name="connsiteX8" fmla="*/ 1279467 w 1336636"/>
                    <a:gd name="connsiteY8" fmla="*/ 115741 h 944946"/>
                    <a:gd name="connsiteX9" fmla="*/ 1244239 w 1336636"/>
                    <a:gd name="connsiteY9" fmla="*/ 5186 h 944946"/>
                    <a:gd name="connsiteX0" fmla="*/ 1181665 w 1326207"/>
                    <a:gd name="connsiteY0" fmla="*/ 5186 h 896938"/>
                    <a:gd name="connsiteX1" fmla="*/ 754841 w 1326207"/>
                    <a:gd name="connsiteY1" fmla="*/ 98846 h 896938"/>
                    <a:gd name="connsiteX2" fmla="*/ 40783 w 1326207"/>
                    <a:gd name="connsiteY2" fmla="*/ 201491 h 896938"/>
                    <a:gd name="connsiteX3" fmla="*/ 510144 w 1326207"/>
                    <a:gd name="connsiteY3" fmla="*/ 294947 h 896938"/>
                    <a:gd name="connsiteX4" fmla="*/ 85140 w 1326207"/>
                    <a:gd name="connsiteY4" fmla="*/ 549607 h 896938"/>
                    <a:gd name="connsiteX5" fmla="*/ 579165 w 1326207"/>
                    <a:gd name="connsiteY5" fmla="*/ 478089 h 896938"/>
                    <a:gd name="connsiteX6" fmla="*/ 331728 w 1326207"/>
                    <a:gd name="connsiteY6" fmla="*/ 875341 h 896938"/>
                    <a:gd name="connsiteX7" fmla="*/ 901227 w 1326207"/>
                    <a:gd name="connsiteY7" fmla="*/ 348507 h 896938"/>
                    <a:gd name="connsiteX8" fmla="*/ 1279467 w 1326207"/>
                    <a:gd name="connsiteY8" fmla="*/ 67733 h 896938"/>
                    <a:gd name="connsiteX9" fmla="*/ 1181665 w 1326207"/>
                    <a:gd name="connsiteY9" fmla="*/ 5186 h 896938"/>
                    <a:gd name="connsiteX0" fmla="*/ 1181665 w 1326207"/>
                    <a:gd name="connsiteY0" fmla="*/ 0 h 891752"/>
                    <a:gd name="connsiteX1" fmla="*/ 754841 w 1326207"/>
                    <a:gd name="connsiteY1" fmla="*/ 93660 h 891752"/>
                    <a:gd name="connsiteX2" fmla="*/ 40783 w 1326207"/>
                    <a:gd name="connsiteY2" fmla="*/ 196305 h 891752"/>
                    <a:gd name="connsiteX3" fmla="*/ 510144 w 1326207"/>
                    <a:gd name="connsiteY3" fmla="*/ 289761 h 891752"/>
                    <a:gd name="connsiteX4" fmla="*/ 85140 w 1326207"/>
                    <a:gd name="connsiteY4" fmla="*/ 544421 h 891752"/>
                    <a:gd name="connsiteX5" fmla="*/ 579165 w 1326207"/>
                    <a:gd name="connsiteY5" fmla="*/ 472903 h 891752"/>
                    <a:gd name="connsiteX6" fmla="*/ 331728 w 1326207"/>
                    <a:gd name="connsiteY6" fmla="*/ 870155 h 891752"/>
                    <a:gd name="connsiteX7" fmla="*/ 901227 w 1326207"/>
                    <a:gd name="connsiteY7" fmla="*/ 343321 h 891752"/>
                    <a:gd name="connsiteX8" fmla="*/ 1279467 w 1326207"/>
                    <a:gd name="connsiteY8" fmla="*/ 62547 h 891752"/>
                    <a:gd name="connsiteX9" fmla="*/ 1181665 w 1326207"/>
                    <a:gd name="connsiteY9" fmla="*/ 0 h 891752"/>
                    <a:gd name="connsiteX0" fmla="*/ 1181665 w 1279467"/>
                    <a:gd name="connsiteY0" fmla="*/ 16800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181665 w 1279467"/>
                    <a:gd name="connsiteY9" fmla="*/ 16800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8526 h 911404"/>
                    <a:gd name="connsiteX1" fmla="*/ 754841 w 1279467"/>
                    <a:gd name="connsiteY1" fmla="*/ 113312 h 911404"/>
                    <a:gd name="connsiteX2" fmla="*/ 40783 w 1279467"/>
                    <a:gd name="connsiteY2" fmla="*/ 215957 h 911404"/>
                    <a:gd name="connsiteX3" fmla="*/ 510144 w 1279467"/>
                    <a:gd name="connsiteY3" fmla="*/ 309413 h 911404"/>
                    <a:gd name="connsiteX4" fmla="*/ 85140 w 1279467"/>
                    <a:gd name="connsiteY4" fmla="*/ 564073 h 911404"/>
                    <a:gd name="connsiteX5" fmla="*/ 579165 w 1279467"/>
                    <a:gd name="connsiteY5" fmla="*/ 492555 h 911404"/>
                    <a:gd name="connsiteX6" fmla="*/ 331728 w 1279467"/>
                    <a:gd name="connsiteY6" fmla="*/ 889807 h 911404"/>
                    <a:gd name="connsiteX7" fmla="*/ 901227 w 1279467"/>
                    <a:gd name="connsiteY7" fmla="*/ 362973 h 911404"/>
                    <a:gd name="connsiteX8" fmla="*/ 1279467 w 1279467"/>
                    <a:gd name="connsiteY8" fmla="*/ 82199 h 911404"/>
                    <a:gd name="connsiteX9" fmla="*/ 1223332 w 1279467"/>
                    <a:gd name="connsiteY9" fmla="*/ 8526 h 911404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408544"/>
                    <a:gd name="connsiteY0" fmla="*/ 8526 h 949327"/>
                    <a:gd name="connsiteX1" fmla="*/ 714059 w 1408544"/>
                    <a:gd name="connsiteY1" fmla="*/ 113312 h 949327"/>
                    <a:gd name="connsiteX2" fmla="*/ 1 w 1408544"/>
                    <a:gd name="connsiteY2" fmla="*/ 215957 h 949327"/>
                    <a:gd name="connsiteX3" fmla="*/ 469362 w 1408544"/>
                    <a:gd name="connsiteY3" fmla="*/ 309413 h 949327"/>
                    <a:gd name="connsiteX4" fmla="*/ 44358 w 1408544"/>
                    <a:gd name="connsiteY4" fmla="*/ 564073 h 949327"/>
                    <a:gd name="connsiteX5" fmla="*/ 538383 w 1408544"/>
                    <a:gd name="connsiteY5" fmla="*/ 492555 h 949327"/>
                    <a:gd name="connsiteX6" fmla="*/ 290946 w 1408544"/>
                    <a:gd name="connsiteY6" fmla="*/ 889807 h 949327"/>
                    <a:gd name="connsiteX7" fmla="*/ 860445 w 1408544"/>
                    <a:gd name="connsiteY7" fmla="*/ 362973 h 949327"/>
                    <a:gd name="connsiteX8" fmla="*/ 1238685 w 1408544"/>
                    <a:gd name="connsiteY8" fmla="*/ 82199 h 949327"/>
                    <a:gd name="connsiteX9" fmla="*/ 1408544 w 1408544"/>
                    <a:gd name="connsiteY9" fmla="*/ 234520 h 949327"/>
                    <a:gd name="connsiteX0" fmla="*/ 1182550 w 1582827"/>
                    <a:gd name="connsiteY0" fmla="*/ 631850 h 1572651"/>
                    <a:gd name="connsiteX1" fmla="*/ 714059 w 1582827"/>
                    <a:gd name="connsiteY1" fmla="*/ 736636 h 1572651"/>
                    <a:gd name="connsiteX2" fmla="*/ 1 w 1582827"/>
                    <a:gd name="connsiteY2" fmla="*/ 839281 h 1572651"/>
                    <a:gd name="connsiteX3" fmla="*/ 469362 w 1582827"/>
                    <a:gd name="connsiteY3" fmla="*/ 932737 h 1572651"/>
                    <a:gd name="connsiteX4" fmla="*/ 44358 w 1582827"/>
                    <a:gd name="connsiteY4" fmla="*/ 1187397 h 1572651"/>
                    <a:gd name="connsiteX5" fmla="*/ 538383 w 1582827"/>
                    <a:gd name="connsiteY5" fmla="*/ 1115879 h 1572651"/>
                    <a:gd name="connsiteX6" fmla="*/ 290946 w 1582827"/>
                    <a:gd name="connsiteY6" fmla="*/ 1513131 h 1572651"/>
                    <a:gd name="connsiteX7" fmla="*/ 860445 w 1582827"/>
                    <a:gd name="connsiteY7" fmla="*/ 986297 h 1572651"/>
                    <a:gd name="connsiteX8" fmla="*/ 1238685 w 1582827"/>
                    <a:gd name="connsiteY8" fmla="*/ 705523 h 1572651"/>
                    <a:gd name="connsiteX9" fmla="*/ 1582827 w 1582827"/>
                    <a:gd name="connsiteY9" fmla="*/ 200508 h 1572651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238685 w 1824587"/>
                    <a:gd name="connsiteY8" fmla="*/ 505015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940965"/>
                    <a:gd name="connsiteY0" fmla="*/ 448961 h 1389762"/>
                    <a:gd name="connsiteX1" fmla="*/ 714059 w 1940965"/>
                    <a:gd name="connsiteY1" fmla="*/ 553747 h 1389762"/>
                    <a:gd name="connsiteX2" fmla="*/ 1 w 1940965"/>
                    <a:gd name="connsiteY2" fmla="*/ 656392 h 1389762"/>
                    <a:gd name="connsiteX3" fmla="*/ 469362 w 1940965"/>
                    <a:gd name="connsiteY3" fmla="*/ 749848 h 1389762"/>
                    <a:gd name="connsiteX4" fmla="*/ 44358 w 1940965"/>
                    <a:gd name="connsiteY4" fmla="*/ 1004508 h 1389762"/>
                    <a:gd name="connsiteX5" fmla="*/ 538383 w 1940965"/>
                    <a:gd name="connsiteY5" fmla="*/ 932990 h 1389762"/>
                    <a:gd name="connsiteX6" fmla="*/ 290946 w 1940965"/>
                    <a:gd name="connsiteY6" fmla="*/ 1330242 h 1389762"/>
                    <a:gd name="connsiteX7" fmla="*/ 860445 w 1940965"/>
                    <a:gd name="connsiteY7" fmla="*/ 803408 h 1389762"/>
                    <a:gd name="connsiteX8" fmla="*/ 1332136 w 1940965"/>
                    <a:gd name="connsiteY8" fmla="*/ 550152 h 1389762"/>
                    <a:gd name="connsiteX9" fmla="*/ 1699205 w 1940965"/>
                    <a:gd name="connsiteY9" fmla="*/ 0 h 1389762"/>
                    <a:gd name="connsiteX0" fmla="*/ 1182550 w 1699205"/>
                    <a:gd name="connsiteY0" fmla="*/ 448961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2579422"/>
                    <a:gd name="connsiteY0" fmla="*/ 0 h 1355851"/>
                    <a:gd name="connsiteX1" fmla="*/ 1087924 w 2579422"/>
                    <a:gd name="connsiteY1" fmla="*/ 415202 h 1355851"/>
                    <a:gd name="connsiteX2" fmla="*/ 714059 w 2579422"/>
                    <a:gd name="connsiteY2" fmla="*/ 519836 h 1355851"/>
                    <a:gd name="connsiteX3" fmla="*/ 1 w 2579422"/>
                    <a:gd name="connsiteY3" fmla="*/ 622481 h 1355851"/>
                    <a:gd name="connsiteX4" fmla="*/ 469362 w 2579422"/>
                    <a:gd name="connsiteY4" fmla="*/ 715937 h 1355851"/>
                    <a:gd name="connsiteX5" fmla="*/ 44358 w 2579422"/>
                    <a:gd name="connsiteY5" fmla="*/ 970597 h 1355851"/>
                    <a:gd name="connsiteX6" fmla="*/ 538383 w 2579422"/>
                    <a:gd name="connsiteY6" fmla="*/ 899079 h 1355851"/>
                    <a:gd name="connsiteX7" fmla="*/ 290946 w 2579422"/>
                    <a:gd name="connsiteY7" fmla="*/ 1296331 h 1355851"/>
                    <a:gd name="connsiteX8" fmla="*/ 860445 w 2579422"/>
                    <a:gd name="connsiteY8" fmla="*/ 769497 h 1355851"/>
                    <a:gd name="connsiteX9" fmla="*/ 1332136 w 2579422"/>
                    <a:gd name="connsiteY9" fmla="*/ 516241 h 1355851"/>
                    <a:gd name="connsiteX10" fmla="*/ 2579422 w 2579422"/>
                    <a:gd name="connsiteY10" fmla="*/ 118531 h 1355851"/>
                    <a:gd name="connsiteX0" fmla="*/ 1447085 w 2266817"/>
                    <a:gd name="connsiteY0" fmla="*/ 137709 h 1493560"/>
                    <a:gd name="connsiteX1" fmla="*/ 1087924 w 2266817"/>
                    <a:gd name="connsiteY1" fmla="*/ 552911 h 1493560"/>
                    <a:gd name="connsiteX2" fmla="*/ 714059 w 2266817"/>
                    <a:gd name="connsiteY2" fmla="*/ 657545 h 1493560"/>
                    <a:gd name="connsiteX3" fmla="*/ 1 w 2266817"/>
                    <a:gd name="connsiteY3" fmla="*/ 760190 h 1493560"/>
                    <a:gd name="connsiteX4" fmla="*/ 469362 w 2266817"/>
                    <a:gd name="connsiteY4" fmla="*/ 853646 h 1493560"/>
                    <a:gd name="connsiteX5" fmla="*/ 44358 w 2266817"/>
                    <a:gd name="connsiteY5" fmla="*/ 1108306 h 1493560"/>
                    <a:gd name="connsiteX6" fmla="*/ 538383 w 2266817"/>
                    <a:gd name="connsiteY6" fmla="*/ 1036788 h 1493560"/>
                    <a:gd name="connsiteX7" fmla="*/ 290946 w 2266817"/>
                    <a:gd name="connsiteY7" fmla="*/ 1434040 h 1493560"/>
                    <a:gd name="connsiteX8" fmla="*/ 860445 w 2266817"/>
                    <a:gd name="connsiteY8" fmla="*/ 907206 h 1493560"/>
                    <a:gd name="connsiteX9" fmla="*/ 1332136 w 2266817"/>
                    <a:gd name="connsiteY9" fmla="*/ 653950 h 1493560"/>
                    <a:gd name="connsiteX10" fmla="*/ 2266817 w 2266817"/>
                    <a:gd name="connsiteY10" fmla="*/ 0 h 1493560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4052 w 2093664"/>
                    <a:gd name="connsiteY1" fmla="*/ 491566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06534 w 2030191"/>
                    <a:gd name="connsiteY0" fmla="*/ 0 h 1796658"/>
                    <a:gd name="connsiteX1" fmla="*/ 1082823 w 2030191"/>
                    <a:gd name="connsiteY1" fmla="*/ 743684 h 1796658"/>
                    <a:gd name="connsiteX2" fmla="*/ 714059 w 2030191"/>
                    <a:gd name="connsiteY2" fmla="*/ 960643 h 1796658"/>
                    <a:gd name="connsiteX3" fmla="*/ 1 w 2030191"/>
                    <a:gd name="connsiteY3" fmla="*/ 1063288 h 1796658"/>
                    <a:gd name="connsiteX4" fmla="*/ 469362 w 2030191"/>
                    <a:gd name="connsiteY4" fmla="*/ 1156744 h 1796658"/>
                    <a:gd name="connsiteX5" fmla="*/ 44358 w 2030191"/>
                    <a:gd name="connsiteY5" fmla="*/ 1411404 h 1796658"/>
                    <a:gd name="connsiteX6" fmla="*/ 538383 w 2030191"/>
                    <a:gd name="connsiteY6" fmla="*/ 1339886 h 1796658"/>
                    <a:gd name="connsiteX7" fmla="*/ 290946 w 2030191"/>
                    <a:gd name="connsiteY7" fmla="*/ 1737138 h 1796658"/>
                    <a:gd name="connsiteX8" fmla="*/ 860445 w 2030191"/>
                    <a:gd name="connsiteY8" fmla="*/ 1210304 h 1796658"/>
                    <a:gd name="connsiteX9" fmla="*/ 1332136 w 2030191"/>
                    <a:gd name="connsiteY9" fmla="*/ 957048 h 1796658"/>
                    <a:gd name="connsiteX10" fmla="*/ 2030191 w 2030191"/>
                    <a:gd name="connsiteY10" fmla="*/ 273449 h 1796658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76654 w 2030191"/>
                    <a:gd name="connsiteY1" fmla="*/ 719690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200264 w 2030191"/>
                    <a:gd name="connsiteY1" fmla="*/ 671214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753876"/>
                    <a:gd name="connsiteX1" fmla="*/ 1200264 w 2030191"/>
                    <a:gd name="connsiteY1" fmla="*/ 671214 h 1753876"/>
                    <a:gd name="connsiteX2" fmla="*/ 714059 w 2030191"/>
                    <a:gd name="connsiteY2" fmla="*/ 977382 h 1753876"/>
                    <a:gd name="connsiteX3" fmla="*/ 1 w 2030191"/>
                    <a:gd name="connsiteY3" fmla="*/ 1080027 h 1753876"/>
                    <a:gd name="connsiteX4" fmla="*/ 469362 w 2030191"/>
                    <a:gd name="connsiteY4" fmla="*/ 1173483 h 1753876"/>
                    <a:gd name="connsiteX5" fmla="*/ 44358 w 2030191"/>
                    <a:gd name="connsiteY5" fmla="*/ 1428143 h 1753876"/>
                    <a:gd name="connsiteX6" fmla="*/ 538383 w 2030191"/>
                    <a:gd name="connsiteY6" fmla="*/ 1356625 h 1753876"/>
                    <a:gd name="connsiteX7" fmla="*/ 290946 w 2030191"/>
                    <a:gd name="connsiteY7" fmla="*/ 1753877 h 1753876"/>
                    <a:gd name="connsiteX8" fmla="*/ 860445 w 2030191"/>
                    <a:gd name="connsiteY8" fmla="*/ 1227043 h 1753876"/>
                    <a:gd name="connsiteX9" fmla="*/ 1324207 w 2030191"/>
                    <a:gd name="connsiteY9" fmla="*/ 921419 h 1753876"/>
                    <a:gd name="connsiteX10" fmla="*/ 2030191 w 2030191"/>
                    <a:gd name="connsiteY10" fmla="*/ 290188 h 1753876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672736 w 1985833"/>
                    <a:gd name="connsiteY0" fmla="*/ 0 h 1709967"/>
                    <a:gd name="connsiteX1" fmla="*/ 1155906 w 1985833"/>
                    <a:gd name="connsiteY1" fmla="*/ 671214 h 1709967"/>
                    <a:gd name="connsiteX2" fmla="*/ 669701 w 1985833"/>
                    <a:gd name="connsiteY2" fmla="*/ 977382 h 1709967"/>
                    <a:gd name="connsiteX3" fmla="*/ 58088 w 1985833"/>
                    <a:gd name="connsiteY3" fmla="*/ 1088326 h 1709967"/>
                    <a:gd name="connsiteX4" fmla="*/ 425004 w 1985833"/>
                    <a:gd name="connsiteY4" fmla="*/ 1173483 h 1709967"/>
                    <a:gd name="connsiteX5" fmla="*/ 0 w 1985833"/>
                    <a:gd name="connsiteY5" fmla="*/ 1428143 h 1709967"/>
                    <a:gd name="connsiteX6" fmla="*/ 494025 w 1985833"/>
                    <a:gd name="connsiteY6" fmla="*/ 1356625 h 1709967"/>
                    <a:gd name="connsiteX7" fmla="*/ 222082 w 1985833"/>
                    <a:gd name="connsiteY7" fmla="*/ 1709967 h 1709967"/>
                    <a:gd name="connsiteX8" fmla="*/ 816087 w 1985833"/>
                    <a:gd name="connsiteY8" fmla="*/ 1227043 h 1709967"/>
                    <a:gd name="connsiteX9" fmla="*/ 1279849 w 1985833"/>
                    <a:gd name="connsiteY9" fmla="*/ 921419 h 1709967"/>
                    <a:gd name="connsiteX10" fmla="*/ 1985833 w 1985833"/>
                    <a:gd name="connsiteY10" fmla="*/ 290188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7301" h="1709967">
                      <a:moveTo>
                        <a:pt x="1672736" y="0"/>
                      </a:moveTo>
                      <a:cubicBezTo>
                        <a:pt x="1496803" y="317541"/>
                        <a:pt x="1271377" y="546898"/>
                        <a:pt x="1155906" y="671214"/>
                      </a:cubicBezTo>
                      <a:cubicBezTo>
                        <a:pt x="970608" y="806101"/>
                        <a:pt x="852671" y="907863"/>
                        <a:pt x="669701" y="977382"/>
                      </a:cubicBezTo>
                      <a:cubicBezTo>
                        <a:pt x="486731" y="1046901"/>
                        <a:pt x="260923" y="1025155"/>
                        <a:pt x="58088" y="1088326"/>
                      </a:cubicBezTo>
                      <a:cubicBezTo>
                        <a:pt x="68077" y="1220462"/>
                        <a:pt x="370786" y="1113723"/>
                        <a:pt x="425004" y="1173483"/>
                      </a:cubicBezTo>
                      <a:cubicBezTo>
                        <a:pt x="388544" y="1222889"/>
                        <a:pt x="48635" y="1323037"/>
                        <a:pt x="0" y="1428143"/>
                      </a:cubicBezTo>
                      <a:cubicBezTo>
                        <a:pt x="134050" y="1481779"/>
                        <a:pt x="434281" y="1314391"/>
                        <a:pt x="494025" y="1356625"/>
                      </a:cubicBezTo>
                      <a:cubicBezTo>
                        <a:pt x="392111" y="1475768"/>
                        <a:pt x="258353" y="1539376"/>
                        <a:pt x="222082" y="1709967"/>
                      </a:cubicBezTo>
                      <a:cubicBezTo>
                        <a:pt x="455794" y="1619448"/>
                        <a:pt x="639793" y="1358468"/>
                        <a:pt x="816087" y="1227043"/>
                      </a:cubicBezTo>
                      <a:cubicBezTo>
                        <a:pt x="992381" y="1095618"/>
                        <a:pt x="1084808" y="1060613"/>
                        <a:pt x="1279849" y="921419"/>
                      </a:cubicBezTo>
                      <a:cubicBezTo>
                        <a:pt x="1433354" y="811907"/>
                        <a:pt x="1715720" y="608957"/>
                        <a:pt x="2067301" y="27785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isometricOffAxis1Top"/>
                  <a:lightRig rig="threePt" dir="t"/>
                </a:scene3d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72" name="Group 40"/>
                <p:cNvGrpSpPr>
                  <a:grpSpLocks/>
                </p:cNvGrpSpPr>
                <p:nvPr/>
              </p:nvGrpSpPr>
              <p:grpSpPr bwMode="auto">
                <a:xfrm>
                  <a:off x="3695848" y="5099721"/>
                  <a:ext cx="147660" cy="125413"/>
                  <a:chOff x="3631454" y="3451225"/>
                  <a:chExt cx="147660" cy="125413"/>
                </a:xfrm>
                <a:grpFill/>
              </p:grpSpPr>
              <p:cxnSp>
                <p:nvCxnSpPr>
                  <p:cNvPr id="174" name="Straight Connector 17"/>
                  <p:cNvCxnSpPr/>
                  <p:nvPr/>
                </p:nvCxnSpPr>
                <p:spPr>
                  <a:xfrm>
                    <a:off x="3630887" y="3503613"/>
                    <a:ext cx="82585" cy="73025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Straight Connector 18"/>
                  <p:cNvCxnSpPr/>
                  <p:nvPr/>
                </p:nvCxnSpPr>
                <p:spPr>
                  <a:xfrm>
                    <a:off x="3649945" y="3451226"/>
                    <a:ext cx="128642" cy="42862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Straight Connector 19"/>
                  <p:cNvCxnSpPr/>
                  <p:nvPr/>
                </p:nvCxnSpPr>
                <p:spPr>
                  <a:xfrm>
                    <a:off x="3642004" y="3478213"/>
                    <a:ext cx="107995" cy="60325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Freeform 16"/>
                <p:cNvSpPr/>
                <p:nvPr/>
              </p:nvSpPr>
              <p:spPr>
                <a:xfrm>
                  <a:off x="5262805" y="4869534"/>
                  <a:ext cx="444688" cy="307975"/>
                </a:xfrm>
                <a:custGeom>
                  <a:avLst/>
                  <a:gdLst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19087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14349"/>
                    <a:gd name="connsiteX1" fmla="*/ 881062 w 1041796"/>
                    <a:gd name="connsiteY1" fmla="*/ 97631 h 514349"/>
                    <a:gd name="connsiteX2" fmla="*/ 1021556 w 1041796"/>
                    <a:gd name="connsiteY2" fmla="*/ 245268 h 514349"/>
                    <a:gd name="connsiteX3" fmla="*/ 871537 w 1041796"/>
                    <a:gd name="connsiteY3" fmla="*/ 319087 h 514349"/>
                    <a:gd name="connsiteX4" fmla="*/ 0 w 1041796"/>
                    <a:gd name="connsiteY4" fmla="*/ 514349 h 514349"/>
                    <a:gd name="connsiteX0" fmla="*/ 488156 w 1036240"/>
                    <a:gd name="connsiteY0" fmla="*/ 0 h 514349"/>
                    <a:gd name="connsiteX1" fmla="*/ 881062 w 1036240"/>
                    <a:gd name="connsiteY1" fmla="*/ 97631 h 514349"/>
                    <a:gd name="connsiteX2" fmla="*/ 988219 w 1036240"/>
                    <a:gd name="connsiteY2" fmla="*/ 245268 h 514349"/>
                    <a:gd name="connsiteX3" fmla="*/ 871537 w 1036240"/>
                    <a:gd name="connsiteY3" fmla="*/ 319087 h 514349"/>
                    <a:gd name="connsiteX4" fmla="*/ 0 w 1036240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814388 w 989806"/>
                    <a:gd name="connsiteY4" fmla="*/ 350036 h 514349"/>
                    <a:gd name="connsiteX5" fmla="*/ 0 w 989806"/>
                    <a:gd name="connsiteY5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814388 w 989806"/>
                    <a:gd name="connsiteY4" fmla="*/ 350036 h 514349"/>
                    <a:gd name="connsiteX5" fmla="*/ 0 w 989806"/>
                    <a:gd name="connsiteY5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1045766"/>
                    <a:gd name="connsiteY0" fmla="*/ 0 h 514349"/>
                    <a:gd name="connsiteX1" fmla="*/ 850105 w 1045766"/>
                    <a:gd name="connsiteY1" fmla="*/ 97631 h 514349"/>
                    <a:gd name="connsiteX2" fmla="*/ 988219 w 1045766"/>
                    <a:gd name="connsiteY2" fmla="*/ 245268 h 514349"/>
                    <a:gd name="connsiteX3" fmla="*/ 881063 w 1045766"/>
                    <a:gd name="connsiteY3" fmla="*/ 307173 h 514349"/>
                    <a:gd name="connsiteX4" fmla="*/ 0 w 104576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0 w 501650"/>
                    <a:gd name="connsiteY0" fmla="*/ 0 h 307173"/>
                    <a:gd name="connsiteX1" fmla="*/ 361949 w 501650"/>
                    <a:gd name="connsiteY1" fmla="*/ 97631 h 307173"/>
                    <a:gd name="connsiteX2" fmla="*/ 500063 w 501650"/>
                    <a:gd name="connsiteY2" fmla="*/ 245268 h 307173"/>
                    <a:gd name="connsiteX3" fmla="*/ 392907 w 501650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4500" h="307173">
                      <a:moveTo>
                        <a:pt x="0" y="0"/>
                      </a:moveTo>
                      <a:cubicBezTo>
                        <a:pt x="175816" y="45045"/>
                        <a:pt x="207167" y="44848"/>
                        <a:pt x="333374" y="97631"/>
                      </a:cubicBezTo>
                      <a:cubicBezTo>
                        <a:pt x="411956" y="140890"/>
                        <a:pt x="444500" y="203596"/>
                        <a:pt x="442913" y="245268"/>
                      </a:cubicBezTo>
                      <a:cubicBezTo>
                        <a:pt x="436563" y="284954"/>
                        <a:pt x="407591" y="288520"/>
                        <a:pt x="364332" y="307173"/>
                      </a:cubicBezTo>
                    </a:path>
                  </a:pathLst>
                </a:custGeom>
                <a:grpFill/>
                <a:ln w="31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</p:grpSp>
          <p:graphicFrame>
            <p:nvGraphicFramePr>
              <p:cNvPr id="158" name="Object 15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52269" y="3790685"/>
              <a:ext cx="372743" cy="332532"/>
            </p:xfrm>
            <a:graphic>
              <a:graphicData uri="http://schemas.openxmlformats.org/presentationml/2006/ole">
                <p:oleObj spid="_x0000_s1107" name="CorelDRAW" r:id="rId16" imgW="2093400" imgH="1864800" progId="">
                  <p:embed/>
                </p:oleObj>
              </a:graphicData>
            </a:graphic>
          </p:graphicFrame>
          <p:sp>
            <p:nvSpPr>
              <p:cNvPr id="159" name="TextBox 158"/>
              <p:cNvSpPr txBox="1"/>
              <p:nvPr/>
            </p:nvSpPr>
            <p:spPr>
              <a:xfrm>
                <a:off x="4191000" y="3464746"/>
                <a:ext cx="21815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93"/>
                <a:r>
                  <a:rPr lang="en-US" sz="1200" dirty="0">
                    <a:solidFill>
                      <a:srgbClr val="FFC000"/>
                    </a:solidFill>
                  </a:rPr>
                  <a:t>deficient at ADCC (</a:t>
                </a:r>
                <a:r>
                  <a:rPr lang="en-US" sz="1200" dirty="0" err="1">
                    <a:solidFill>
                      <a:srgbClr val="FFC000"/>
                    </a:solidFill>
                  </a:rPr>
                  <a:t>FcR</a:t>
                </a:r>
                <a:r>
                  <a:rPr lang="el-GR" sz="1200" dirty="0">
                    <a:solidFill>
                      <a:srgbClr val="FFC000"/>
                    </a:solidFill>
                  </a:rPr>
                  <a:t>γ</a:t>
                </a:r>
                <a:r>
                  <a:rPr lang="en-US" sz="1200" dirty="0">
                    <a:solidFill>
                      <a:srgbClr val="FFC000"/>
                    </a:solidFill>
                  </a:rPr>
                  <a:t> null)</a:t>
                </a:r>
              </a:p>
            </p:txBody>
          </p:sp>
          <p:sp>
            <p:nvSpPr>
              <p:cNvPr id="160" name="Rounded Rectangle 159"/>
              <p:cNvSpPr/>
              <p:nvPr/>
            </p:nvSpPr>
            <p:spPr bwMode="auto">
              <a:xfrm>
                <a:off x="4086153" y="3457517"/>
                <a:ext cx="2314647" cy="1114483"/>
              </a:xfrm>
              <a:prstGeom prst="roundRect">
                <a:avLst>
                  <a:gd name="adj" fmla="val 18926"/>
                </a:avLst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806313" y="3319054"/>
              <a:ext cx="2390847" cy="1171136"/>
              <a:chOff x="4086153" y="2105464"/>
              <a:chExt cx="2390847" cy="1171136"/>
            </a:xfrm>
          </p:grpSpPr>
          <p:grpSp>
            <p:nvGrpSpPr>
              <p:cNvPr id="122" name="Group 46"/>
              <p:cNvGrpSpPr>
                <a:grpSpLocks/>
              </p:cNvGrpSpPr>
              <p:nvPr/>
            </p:nvGrpSpPr>
            <p:grpSpPr bwMode="auto">
              <a:xfrm>
                <a:off x="4635433" y="2365812"/>
                <a:ext cx="1532472" cy="910788"/>
                <a:chOff x="3530111" y="4212309"/>
                <a:chExt cx="2239320" cy="1330325"/>
              </a:xfrm>
            </p:grpSpPr>
            <p:grpSp>
              <p:nvGrpSpPr>
                <p:cNvPr id="126" name="Group 39"/>
                <p:cNvGrpSpPr>
                  <a:grpSpLocks/>
                </p:cNvGrpSpPr>
                <p:nvPr/>
              </p:nvGrpSpPr>
              <p:grpSpPr bwMode="auto">
                <a:xfrm rot="2002904" flipH="1">
                  <a:off x="3530111" y="5052346"/>
                  <a:ext cx="118336" cy="101829"/>
                  <a:chOff x="3786617" y="3603051"/>
                  <a:chExt cx="145946" cy="125586"/>
                </a:xfrm>
              </p:grpSpPr>
              <p:cxnSp>
                <p:nvCxnSpPr>
                  <p:cNvPr id="154" name="Straight Connector 20"/>
                  <p:cNvCxnSpPr/>
                  <p:nvPr/>
                </p:nvCxnSpPr>
                <p:spPr>
                  <a:xfrm>
                    <a:off x="3802072" y="3643600"/>
                    <a:ext cx="92059" cy="70483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Straight Connector 21"/>
                  <p:cNvCxnSpPr/>
                  <p:nvPr/>
                </p:nvCxnSpPr>
                <p:spPr>
                  <a:xfrm>
                    <a:off x="3828035" y="3584418"/>
                    <a:ext cx="146903" cy="4111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Straight Connector 22"/>
                  <p:cNvCxnSpPr/>
                  <p:nvPr/>
                </p:nvCxnSpPr>
                <p:spPr>
                  <a:xfrm>
                    <a:off x="3830828" y="3605815"/>
                    <a:ext cx="115565" cy="58736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7" name="Freeform 5"/>
                <p:cNvSpPr/>
                <p:nvPr/>
              </p:nvSpPr>
              <p:spPr bwMode="auto">
                <a:xfrm rot="293485">
                  <a:off x="3758343" y="4835343"/>
                  <a:ext cx="660876" cy="546720"/>
                </a:xfrm>
                <a:custGeom>
                  <a:avLst/>
                  <a:gdLst>
                    <a:gd name="connsiteX0" fmla="*/ 1371601 w 1564784"/>
                    <a:gd name="connsiteY0" fmla="*/ 8586 h 946597"/>
                    <a:gd name="connsiteX1" fmla="*/ 882203 w 1564784"/>
                    <a:gd name="connsiteY1" fmla="*/ 150254 h 946597"/>
                    <a:gd name="connsiteX2" fmla="*/ 70834 w 1564784"/>
                    <a:gd name="connsiteY2" fmla="*/ 214648 h 946597"/>
                    <a:gd name="connsiteX3" fmla="*/ 457201 w 1564784"/>
                    <a:gd name="connsiteY3" fmla="*/ 382074 h 946597"/>
                    <a:gd name="connsiteX4" fmla="*/ 212502 w 1564784"/>
                    <a:gd name="connsiteY4" fmla="*/ 601015 h 946597"/>
                    <a:gd name="connsiteX5" fmla="*/ 663263 w 1564784"/>
                    <a:gd name="connsiteY5" fmla="*/ 601015 h 946597"/>
                    <a:gd name="connsiteX6" fmla="*/ 689020 w 1564784"/>
                    <a:gd name="connsiteY6" fmla="*/ 922986 h 946597"/>
                    <a:gd name="connsiteX7" fmla="*/ 1049629 w 1564784"/>
                    <a:gd name="connsiteY7" fmla="*/ 459347 h 946597"/>
                    <a:gd name="connsiteX8" fmla="*/ 1513268 w 1564784"/>
                    <a:gd name="connsiteY8" fmla="*/ 201769 h 946597"/>
                    <a:gd name="connsiteX9" fmla="*/ 1371601 w 1564784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82074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597056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868107"/>
                    <a:gd name="connsiteX1" fmla="*/ 852152 w 1534733"/>
                    <a:gd name="connsiteY1" fmla="*/ 150254 h 868107"/>
                    <a:gd name="connsiteX2" fmla="*/ 40783 w 1534733"/>
                    <a:gd name="connsiteY2" fmla="*/ 214648 h 868107"/>
                    <a:gd name="connsiteX3" fmla="*/ 607455 w 1534733"/>
                    <a:gd name="connsiteY3" fmla="*/ 346355 h 868107"/>
                    <a:gd name="connsiteX4" fmla="*/ 182451 w 1534733"/>
                    <a:gd name="connsiteY4" fmla="*/ 601015 h 868107"/>
                    <a:gd name="connsiteX5" fmla="*/ 692743 w 1534733"/>
                    <a:gd name="connsiteY5" fmla="*/ 541484 h 868107"/>
                    <a:gd name="connsiteX6" fmla="*/ 540915 w 1534733"/>
                    <a:gd name="connsiteY6" fmla="*/ 854418 h 868107"/>
                    <a:gd name="connsiteX7" fmla="*/ 1019578 w 1534733"/>
                    <a:gd name="connsiteY7" fmla="*/ 459347 h 868107"/>
                    <a:gd name="connsiteX8" fmla="*/ 1483217 w 1534733"/>
                    <a:gd name="connsiteY8" fmla="*/ 201769 h 868107"/>
                    <a:gd name="connsiteX9" fmla="*/ 1341550 w 1534733"/>
                    <a:gd name="connsiteY9" fmla="*/ 8586 h 868107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938441"/>
                    <a:gd name="connsiteX1" fmla="*/ 852152 w 1534733"/>
                    <a:gd name="connsiteY1" fmla="*/ 150254 h 938441"/>
                    <a:gd name="connsiteX2" fmla="*/ 40783 w 1534733"/>
                    <a:gd name="connsiteY2" fmla="*/ 214648 h 938441"/>
                    <a:gd name="connsiteX3" fmla="*/ 607455 w 1534733"/>
                    <a:gd name="connsiteY3" fmla="*/ 346355 h 938441"/>
                    <a:gd name="connsiteX4" fmla="*/ 182451 w 1534733"/>
                    <a:gd name="connsiteY4" fmla="*/ 601015 h 938441"/>
                    <a:gd name="connsiteX5" fmla="*/ 676476 w 1534733"/>
                    <a:gd name="connsiteY5" fmla="*/ 529497 h 938441"/>
                    <a:gd name="connsiteX6" fmla="*/ 429039 w 1534733"/>
                    <a:gd name="connsiteY6" fmla="*/ 926749 h 938441"/>
                    <a:gd name="connsiteX7" fmla="*/ 1019578 w 1534733"/>
                    <a:gd name="connsiteY7" fmla="*/ 459347 h 938441"/>
                    <a:gd name="connsiteX8" fmla="*/ 1483217 w 1534733"/>
                    <a:gd name="connsiteY8" fmla="*/ 201769 h 938441"/>
                    <a:gd name="connsiteX9" fmla="*/ 1341550 w 1534733"/>
                    <a:gd name="connsiteY9" fmla="*/ 8586 h 938441"/>
                    <a:gd name="connsiteX0" fmla="*/ 1244239 w 1437422"/>
                    <a:gd name="connsiteY0" fmla="*/ 8586 h 938441"/>
                    <a:gd name="connsiteX1" fmla="*/ 754841 w 1437422"/>
                    <a:gd name="connsiteY1" fmla="*/ 150254 h 938441"/>
                    <a:gd name="connsiteX2" fmla="*/ 40783 w 1437422"/>
                    <a:gd name="connsiteY2" fmla="*/ 252899 h 938441"/>
                    <a:gd name="connsiteX3" fmla="*/ 510144 w 1437422"/>
                    <a:gd name="connsiteY3" fmla="*/ 346355 h 938441"/>
                    <a:gd name="connsiteX4" fmla="*/ 85140 w 1437422"/>
                    <a:gd name="connsiteY4" fmla="*/ 601015 h 938441"/>
                    <a:gd name="connsiteX5" fmla="*/ 579165 w 1437422"/>
                    <a:gd name="connsiteY5" fmla="*/ 529497 h 938441"/>
                    <a:gd name="connsiteX6" fmla="*/ 331728 w 1437422"/>
                    <a:gd name="connsiteY6" fmla="*/ 926749 h 938441"/>
                    <a:gd name="connsiteX7" fmla="*/ 922267 w 1437422"/>
                    <a:gd name="connsiteY7" fmla="*/ 459347 h 938441"/>
                    <a:gd name="connsiteX8" fmla="*/ 1385906 w 1437422"/>
                    <a:gd name="connsiteY8" fmla="*/ 201769 h 938441"/>
                    <a:gd name="connsiteX9" fmla="*/ 1244239 w 1437422"/>
                    <a:gd name="connsiteY9" fmla="*/ 8586 h 938441"/>
                    <a:gd name="connsiteX0" fmla="*/ 1244239 w 1443075"/>
                    <a:gd name="connsiteY0" fmla="*/ 8586 h 948346"/>
                    <a:gd name="connsiteX1" fmla="*/ 754841 w 1443075"/>
                    <a:gd name="connsiteY1" fmla="*/ 150254 h 948346"/>
                    <a:gd name="connsiteX2" fmla="*/ 40783 w 1443075"/>
                    <a:gd name="connsiteY2" fmla="*/ 252899 h 948346"/>
                    <a:gd name="connsiteX3" fmla="*/ 510144 w 1443075"/>
                    <a:gd name="connsiteY3" fmla="*/ 346355 h 948346"/>
                    <a:gd name="connsiteX4" fmla="*/ 85140 w 1443075"/>
                    <a:gd name="connsiteY4" fmla="*/ 601015 h 948346"/>
                    <a:gd name="connsiteX5" fmla="*/ 579165 w 1443075"/>
                    <a:gd name="connsiteY5" fmla="*/ 529497 h 948346"/>
                    <a:gd name="connsiteX6" fmla="*/ 331728 w 1443075"/>
                    <a:gd name="connsiteY6" fmla="*/ 926749 h 948346"/>
                    <a:gd name="connsiteX7" fmla="*/ 901227 w 1443075"/>
                    <a:gd name="connsiteY7" fmla="*/ 399915 h 948346"/>
                    <a:gd name="connsiteX8" fmla="*/ 1385906 w 1443075"/>
                    <a:gd name="connsiteY8" fmla="*/ 201769 h 948346"/>
                    <a:gd name="connsiteX9" fmla="*/ 1244239 w 1443075"/>
                    <a:gd name="connsiteY9" fmla="*/ 8586 h 948346"/>
                    <a:gd name="connsiteX0" fmla="*/ 1244239 w 1395207"/>
                    <a:gd name="connsiteY0" fmla="*/ 963 h 940723"/>
                    <a:gd name="connsiteX1" fmla="*/ 754841 w 1395207"/>
                    <a:gd name="connsiteY1" fmla="*/ 142631 h 940723"/>
                    <a:gd name="connsiteX2" fmla="*/ 40783 w 1395207"/>
                    <a:gd name="connsiteY2" fmla="*/ 245276 h 940723"/>
                    <a:gd name="connsiteX3" fmla="*/ 510144 w 1395207"/>
                    <a:gd name="connsiteY3" fmla="*/ 338732 h 940723"/>
                    <a:gd name="connsiteX4" fmla="*/ 85140 w 1395207"/>
                    <a:gd name="connsiteY4" fmla="*/ 593392 h 940723"/>
                    <a:gd name="connsiteX5" fmla="*/ 579165 w 1395207"/>
                    <a:gd name="connsiteY5" fmla="*/ 521874 h 940723"/>
                    <a:gd name="connsiteX6" fmla="*/ 331728 w 1395207"/>
                    <a:gd name="connsiteY6" fmla="*/ 919126 h 940723"/>
                    <a:gd name="connsiteX7" fmla="*/ 901227 w 1395207"/>
                    <a:gd name="connsiteY7" fmla="*/ 392292 h 940723"/>
                    <a:gd name="connsiteX8" fmla="*/ 1338038 w 1395207"/>
                    <a:gd name="connsiteY8" fmla="*/ 148409 h 940723"/>
                    <a:gd name="connsiteX9" fmla="*/ 1244239 w 1395207"/>
                    <a:gd name="connsiteY9" fmla="*/ 963 h 940723"/>
                    <a:gd name="connsiteX0" fmla="*/ 1244239 w 1336636"/>
                    <a:gd name="connsiteY0" fmla="*/ 5186 h 944946"/>
                    <a:gd name="connsiteX1" fmla="*/ 754841 w 1336636"/>
                    <a:gd name="connsiteY1" fmla="*/ 146854 h 944946"/>
                    <a:gd name="connsiteX2" fmla="*/ 40783 w 1336636"/>
                    <a:gd name="connsiteY2" fmla="*/ 249499 h 944946"/>
                    <a:gd name="connsiteX3" fmla="*/ 510144 w 1336636"/>
                    <a:gd name="connsiteY3" fmla="*/ 342955 h 944946"/>
                    <a:gd name="connsiteX4" fmla="*/ 85140 w 1336636"/>
                    <a:gd name="connsiteY4" fmla="*/ 597615 h 944946"/>
                    <a:gd name="connsiteX5" fmla="*/ 579165 w 1336636"/>
                    <a:gd name="connsiteY5" fmla="*/ 526097 h 944946"/>
                    <a:gd name="connsiteX6" fmla="*/ 331728 w 1336636"/>
                    <a:gd name="connsiteY6" fmla="*/ 923349 h 944946"/>
                    <a:gd name="connsiteX7" fmla="*/ 901227 w 1336636"/>
                    <a:gd name="connsiteY7" fmla="*/ 396515 h 944946"/>
                    <a:gd name="connsiteX8" fmla="*/ 1279467 w 1336636"/>
                    <a:gd name="connsiteY8" fmla="*/ 115741 h 944946"/>
                    <a:gd name="connsiteX9" fmla="*/ 1244239 w 1336636"/>
                    <a:gd name="connsiteY9" fmla="*/ 5186 h 944946"/>
                    <a:gd name="connsiteX0" fmla="*/ 1181665 w 1326207"/>
                    <a:gd name="connsiteY0" fmla="*/ 5186 h 896938"/>
                    <a:gd name="connsiteX1" fmla="*/ 754841 w 1326207"/>
                    <a:gd name="connsiteY1" fmla="*/ 98846 h 896938"/>
                    <a:gd name="connsiteX2" fmla="*/ 40783 w 1326207"/>
                    <a:gd name="connsiteY2" fmla="*/ 201491 h 896938"/>
                    <a:gd name="connsiteX3" fmla="*/ 510144 w 1326207"/>
                    <a:gd name="connsiteY3" fmla="*/ 294947 h 896938"/>
                    <a:gd name="connsiteX4" fmla="*/ 85140 w 1326207"/>
                    <a:gd name="connsiteY4" fmla="*/ 549607 h 896938"/>
                    <a:gd name="connsiteX5" fmla="*/ 579165 w 1326207"/>
                    <a:gd name="connsiteY5" fmla="*/ 478089 h 896938"/>
                    <a:gd name="connsiteX6" fmla="*/ 331728 w 1326207"/>
                    <a:gd name="connsiteY6" fmla="*/ 875341 h 896938"/>
                    <a:gd name="connsiteX7" fmla="*/ 901227 w 1326207"/>
                    <a:gd name="connsiteY7" fmla="*/ 348507 h 896938"/>
                    <a:gd name="connsiteX8" fmla="*/ 1279467 w 1326207"/>
                    <a:gd name="connsiteY8" fmla="*/ 67733 h 896938"/>
                    <a:gd name="connsiteX9" fmla="*/ 1181665 w 1326207"/>
                    <a:gd name="connsiteY9" fmla="*/ 5186 h 896938"/>
                    <a:gd name="connsiteX0" fmla="*/ 1181665 w 1326207"/>
                    <a:gd name="connsiteY0" fmla="*/ 0 h 891752"/>
                    <a:gd name="connsiteX1" fmla="*/ 754841 w 1326207"/>
                    <a:gd name="connsiteY1" fmla="*/ 93660 h 891752"/>
                    <a:gd name="connsiteX2" fmla="*/ 40783 w 1326207"/>
                    <a:gd name="connsiteY2" fmla="*/ 196305 h 891752"/>
                    <a:gd name="connsiteX3" fmla="*/ 510144 w 1326207"/>
                    <a:gd name="connsiteY3" fmla="*/ 289761 h 891752"/>
                    <a:gd name="connsiteX4" fmla="*/ 85140 w 1326207"/>
                    <a:gd name="connsiteY4" fmla="*/ 544421 h 891752"/>
                    <a:gd name="connsiteX5" fmla="*/ 579165 w 1326207"/>
                    <a:gd name="connsiteY5" fmla="*/ 472903 h 891752"/>
                    <a:gd name="connsiteX6" fmla="*/ 331728 w 1326207"/>
                    <a:gd name="connsiteY6" fmla="*/ 870155 h 891752"/>
                    <a:gd name="connsiteX7" fmla="*/ 901227 w 1326207"/>
                    <a:gd name="connsiteY7" fmla="*/ 343321 h 891752"/>
                    <a:gd name="connsiteX8" fmla="*/ 1279467 w 1326207"/>
                    <a:gd name="connsiteY8" fmla="*/ 62547 h 891752"/>
                    <a:gd name="connsiteX9" fmla="*/ 1181665 w 1326207"/>
                    <a:gd name="connsiteY9" fmla="*/ 0 h 891752"/>
                    <a:gd name="connsiteX0" fmla="*/ 1181665 w 1279467"/>
                    <a:gd name="connsiteY0" fmla="*/ 16800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181665 w 1279467"/>
                    <a:gd name="connsiteY9" fmla="*/ 16800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8526 h 911404"/>
                    <a:gd name="connsiteX1" fmla="*/ 754841 w 1279467"/>
                    <a:gd name="connsiteY1" fmla="*/ 113312 h 911404"/>
                    <a:gd name="connsiteX2" fmla="*/ 40783 w 1279467"/>
                    <a:gd name="connsiteY2" fmla="*/ 215957 h 911404"/>
                    <a:gd name="connsiteX3" fmla="*/ 510144 w 1279467"/>
                    <a:gd name="connsiteY3" fmla="*/ 309413 h 911404"/>
                    <a:gd name="connsiteX4" fmla="*/ 85140 w 1279467"/>
                    <a:gd name="connsiteY4" fmla="*/ 564073 h 911404"/>
                    <a:gd name="connsiteX5" fmla="*/ 579165 w 1279467"/>
                    <a:gd name="connsiteY5" fmla="*/ 492555 h 911404"/>
                    <a:gd name="connsiteX6" fmla="*/ 331728 w 1279467"/>
                    <a:gd name="connsiteY6" fmla="*/ 889807 h 911404"/>
                    <a:gd name="connsiteX7" fmla="*/ 901227 w 1279467"/>
                    <a:gd name="connsiteY7" fmla="*/ 362973 h 911404"/>
                    <a:gd name="connsiteX8" fmla="*/ 1279467 w 1279467"/>
                    <a:gd name="connsiteY8" fmla="*/ 82199 h 911404"/>
                    <a:gd name="connsiteX9" fmla="*/ 1223332 w 1279467"/>
                    <a:gd name="connsiteY9" fmla="*/ 8526 h 911404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408544"/>
                    <a:gd name="connsiteY0" fmla="*/ 8526 h 949327"/>
                    <a:gd name="connsiteX1" fmla="*/ 714059 w 1408544"/>
                    <a:gd name="connsiteY1" fmla="*/ 113312 h 949327"/>
                    <a:gd name="connsiteX2" fmla="*/ 1 w 1408544"/>
                    <a:gd name="connsiteY2" fmla="*/ 215957 h 949327"/>
                    <a:gd name="connsiteX3" fmla="*/ 469362 w 1408544"/>
                    <a:gd name="connsiteY3" fmla="*/ 309413 h 949327"/>
                    <a:gd name="connsiteX4" fmla="*/ 44358 w 1408544"/>
                    <a:gd name="connsiteY4" fmla="*/ 564073 h 949327"/>
                    <a:gd name="connsiteX5" fmla="*/ 538383 w 1408544"/>
                    <a:gd name="connsiteY5" fmla="*/ 492555 h 949327"/>
                    <a:gd name="connsiteX6" fmla="*/ 290946 w 1408544"/>
                    <a:gd name="connsiteY6" fmla="*/ 889807 h 949327"/>
                    <a:gd name="connsiteX7" fmla="*/ 860445 w 1408544"/>
                    <a:gd name="connsiteY7" fmla="*/ 362973 h 949327"/>
                    <a:gd name="connsiteX8" fmla="*/ 1238685 w 1408544"/>
                    <a:gd name="connsiteY8" fmla="*/ 82199 h 949327"/>
                    <a:gd name="connsiteX9" fmla="*/ 1408544 w 1408544"/>
                    <a:gd name="connsiteY9" fmla="*/ 234520 h 949327"/>
                    <a:gd name="connsiteX0" fmla="*/ 1182550 w 1582827"/>
                    <a:gd name="connsiteY0" fmla="*/ 631850 h 1572651"/>
                    <a:gd name="connsiteX1" fmla="*/ 714059 w 1582827"/>
                    <a:gd name="connsiteY1" fmla="*/ 736636 h 1572651"/>
                    <a:gd name="connsiteX2" fmla="*/ 1 w 1582827"/>
                    <a:gd name="connsiteY2" fmla="*/ 839281 h 1572651"/>
                    <a:gd name="connsiteX3" fmla="*/ 469362 w 1582827"/>
                    <a:gd name="connsiteY3" fmla="*/ 932737 h 1572651"/>
                    <a:gd name="connsiteX4" fmla="*/ 44358 w 1582827"/>
                    <a:gd name="connsiteY4" fmla="*/ 1187397 h 1572651"/>
                    <a:gd name="connsiteX5" fmla="*/ 538383 w 1582827"/>
                    <a:gd name="connsiteY5" fmla="*/ 1115879 h 1572651"/>
                    <a:gd name="connsiteX6" fmla="*/ 290946 w 1582827"/>
                    <a:gd name="connsiteY6" fmla="*/ 1513131 h 1572651"/>
                    <a:gd name="connsiteX7" fmla="*/ 860445 w 1582827"/>
                    <a:gd name="connsiteY7" fmla="*/ 986297 h 1572651"/>
                    <a:gd name="connsiteX8" fmla="*/ 1238685 w 1582827"/>
                    <a:gd name="connsiteY8" fmla="*/ 705523 h 1572651"/>
                    <a:gd name="connsiteX9" fmla="*/ 1582827 w 1582827"/>
                    <a:gd name="connsiteY9" fmla="*/ 200508 h 1572651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238685 w 1824587"/>
                    <a:gd name="connsiteY8" fmla="*/ 505015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940965"/>
                    <a:gd name="connsiteY0" fmla="*/ 448961 h 1389762"/>
                    <a:gd name="connsiteX1" fmla="*/ 714059 w 1940965"/>
                    <a:gd name="connsiteY1" fmla="*/ 553747 h 1389762"/>
                    <a:gd name="connsiteX2" fmla="*/ 1 w 1940965"/>
                    <a:gd name="connsiteY2" fmla="*/ 656392 h 1389762"/>
                    <a:gd name="connsiteX3" fmla="*/ 469362 w 1940965"/>
                    <a:gd name="connsiteY3" fmla="*/ 749848 h 1389762"/>
                    <a:gd name="connsiteX4" fmla="*/ 44358 w 1940965"/>
                    <a:gd name="connsiteY4" fmla="*/ 1004508 h 1389762"/>
                    <a:gd name="connsiteX5" fmla="*/ 538383 w 1940965"/>
                    <a:gd name="connsiteY5" fmla="*/ 932990 h 1389762"/>
                    <a:gd name="connsiteX6" fmla="*/ 290946 w 1940965"/>
                    <a:gd name="connsiteY6" fmla="*/ 1330242 h 1389762"/>
                    <a:gd name="connsiteX7" fmla="*/ 860445 w 1940965"/>
                    <a:gd name="connsiteY7" fmla="*/ 803408 h 1389762"/>
                    <a:gd name="connsiteX8" fmla="*/ 1332136 w 1940965"/>
                    <a:gd name="connsiteY8" fmla="*/ 550152 h 1389762"/>
                    <a:gd name="connsiteX9" fmla="*/ 1699205 w 1940965"/>
                    <a:gd name="connsiteY9" fmla="*/ 0 h 1389762"/>
                    <a:gd name="connsiteX0" fmla="*/ 1182550 w 1699205"/>
                    <a:gd name="connsiteY0" fmla="*/ 448961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2579422"/>
                    <a:gd name="connsiteY0" fmla="*/ 0 h 1355851"/>
                    <a:gd name="connsiteX1" fmla="*/ 1087924 w 2579422"/>
                    <a:gd name="connsiteY1" fmla="*/ 415202 h 1355851"/>
                    <a:gd name="connsiteX2" fmla="*/ 714059 w 2579422"/>
                    <a:gd name="connsiteY2" fmla="*/ 519836 h 1355851"/>
                    <a:gd name="connsiteX3" fmla="*/ 1 w 2579422"/>
                    <a:gd name="connsiteY3" fmla="*/ 622481 h 1355851"/>
                    <a:gd name="connsiteX4" fmla="*/ 469362 w 2579422"/>
                    <a:gd name="connsiteY4" fmla="*/ 715937 h 1355851"/>
                    <a:gd name="connsiteX5" fmla="*/ 44358 w 2579422"/>
                    <a:gd name="connsiteY5" fmla="*/ 970597 h 1355851"/>
                    <a:gd name="connsiteX6" fmla="*/ 538383 w 2579422"/>
                    <a:gd name="connsiteY6" fmla="*/ 899079 h 1355851"/>
                    <a:gd name="connsiteX7" fmla="*/ 290946 w 2579422"/>
                    <a:gd name="connsiteY7" fmla="*/ 1296331 h 1355851"/>
                    <a:gd name="connsiteX8" fmla="*/ 860445 w 2579422"/>
                    <a:gd name="connsiteY8" fmla="*/ 769497 h 1355851"/>
                    <a:gd name="connsiteX9" fmla="*/ 1332136 w 2579422"/>
                    <a:gd name="connsiteY9" fmla="*/ 516241 h 1355851"/>
                    <a:gd name="connsiteX10" fmla="*/ 2579422 w 2579422"/>
                    <a:gd name="connsiteY10" fmla="*/ 118531 h 1355851"/>
                    <a:gd name="connsiteX0" fmla="*/ 1447085 w 2266817"/>
                    <a:gd name="connsiteY0" fmla="*/ 137709 h 1493560"/>
                    <a:gd name="connsiteX1" fmla="*/ 1087924 w 2266817"/>
                    <a:gd name="connsiteY1" fmla="*/ 552911 h 1493560"/>
                    <a:gd name="connsiteX2" fmla="*/ 714059 w 2266817"/>
                    <a:gd name="connsiteY2" fmla="*/ 657545 h 1493560"/>
                    <a:gd name="connsiteX3" fmla="*/ 1 w 2266817"/>
                    <a:gd name="connsiteY3" fmla="*/ 760190 h 1493560"/>
                    <a:gd name="connsiteX4" fmla="*/ 469362 w 2266817"/>
                    <a:gd name="connsiteY4" fmla="*/ 853646 h 1493560"/>
                    <a:gd name="connsiteX5" fmla="*/ 44358 w 2266817"/>
                    <a:gd name="connsiteY5" fmla="*/ 1108306 h 1493560"/>
                    <a:gd name="connsiteX6" fmla="*/ 538383 w 2266817"/>
                    <a:gd name="connsiteY6" fmla="*/ 1036788 h 1493560"/>
                    <a:gd name="connsiteX7" fmla="*/ 290946 w 2266817"/>
                    <a:gd name="connsiteY7" fmla="*/ 1434040 h 1493560"/>
                    <a:gd name="connsiteX8" fmla="*/ 860445 w 2266817"/>
                    <a:gd name="connsiteY8" fmla="*/ 907206 h 1493560"/>
                    <a:gd name="connsiteX9" fmla="*/ 1332136 w 2266817"/>
                    <a:gd name="connsiteY9" fmla="*/ 653950 h 1493560"/>
                    <a:gd name="connsiteX10" fmla="*/ 2266817 w 2266817"/>
                    <a:gd name="connsiteY10" fmla="*/ 0 h 1493560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4052 w 2093664"/>
                    <a:gd name="connsiteY1" fmla="*/ 491566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06534 w 2030191"/>
                    <a:gd name="connsiteY0" fmla="*/ 0 h 1796658"/>
                    <a:gd name="connsiteX1" fmla="*/ 1082823 w 2030191"/>
                    <a:gd name="connsiteY1" fmla="*/ 743684 h 1796658"/>
                    <a:gd name="connsiteX2" fmla="*/ 714059 w 2030191"/>
                    <a:gd name="connsiteY2" fmla="*/ 960643 h 1796658"/>
                    <a:gd name="connsiteX3" fmla="*/ 1 w 2030191"/>
                    <a:gd name="connsiteY3" fmla="*/ 1063288 h 1796658"/>
                    <a:gd name="connsiteX4" fmla="*/ 469362 w 2030191"/>
                    <a:gd name="connsiteY4" fmla="*/ 1156744 h 1796658"/>
                    <a:gd name="connsiteX5" fmla="*/ 44358 w 2030191"/>
                    <a:gd name="connsiteY5" fmla="*/ 1411404 h 1796658"/>
                    <a:gd name="connsiteX6" fmla="*/ 538383 w 2030191"/>
                    <a:gd name="connsiteY6" fmla="*/ 1339886 h 1796658"/>
                    <a:gd name="connsiteX7" fmla="*/ 290946 w 2030191"/>
                    <a:gd name="connsiteY7" fmla="*/ 1737138 h 1796658"/>
                    <a:gd name="connsiteX8" fmla="*/ 860445 w 2030191"/>
                    <a:gd name="connsiteY8" fmla="*/ 1210304 h 1796658"/>
                    <a:gd name="connsiteX9" fmla="*/ 1332136 w 2030191"/>
                    <a:gd name="connsiteY9" fmla="*/ 957048 h 1796658"/>
                    <a:gd name="connsiteX10" fmla="*/ 2030191 w 2030191"/>
                    <a:gd name="connsiteY10" fmla="*/ 273449 h 1796658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76654 w 2030191"/>
                    <a:gd name="connsiteY1" fmla="*/ 719690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200264 w 2030191"/>
                    <a:gd name="connsiteY1" fmla="*/ 671214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753876"/>
                    <a:gd name="connsiteX1" fmla="*/ 1200264 w 2030191"/>
                    <a:gd name="connsiteY1" fmla="*/ 671214 h 1753876"/>
                    <a:gd name="connsiteX2" fmla="*/ 714059 w 2030191"/>
                    <a:gd name="connsiteY2" fmla="*/ 977382 h 1753876"/>
                    <a:gd name="connsiteX3" fmla="*/ 1 w 2030191"/>
                    <a:gd name="connsiteY3" fmla="*/ 1080027 h 1753876"/>
                    <a:gd name="connsiteX4" fmla="*/ 469362 w 2030191"/>
                    <a:gd name="connsiteY4" fmla="*/ 1173483 h 1753876"/>
                    <a:gd name="connsiteX5" fmla="*/ 44358 w 2030191"/>
                    <a:gd name="connsiteY5" fmla="*/ 1428143 h 1753876"/>
                    <a:gd name="connsiteX6" fmla="*/ 538383 w 2030191"/>
                    <a:gd name="connsiteY6" fmla="*/ 1356625 h 1753876"/>
                    <a:gd name="connsiteX7" fmla="*/ 290946 w 2030191"/>
                    <a:gd name="connsiteY7" fmla="*/ 1753877 h 1753876"/>
                    <a:gd name="connsiteX8" fmla="*/ 860445 w 2030191"/>
                    <a:gd name="connsiteY8" fmla="*/ 1227043 h 1753876"/>
                    <a:gd name="connsiteX9" fmla="*/ 1324207 w 2030191"/>
                    <a:gd name="connsiteY9" fmla="*/ 921419 h 1753876"/>
                    <a:gd name="connsiteX10" fmla="*/ 2030191 w 2030191"/>
                    <a:gd name="connsiteY10" fmla="*/ 290188 h 1753876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672736 w 1985833"/>
                    <a:gd name="connsiteY0" fmla="*/ 0 h 1709967"/>
                    <a:gd name="connsiteX1" fmla="*/ 1155906 w 1985833"/>
                    <a:gd name="connsiteY1" fmla="*/ 671214 h 1709967"/>
                    <a:gd name="connsiteX2" fmla="*/ 669701 w 1985833"/>
                    <a:gd name="connsiteY2" fmla="*/ 977382 h 1709967"/>
                    <a:gd name="connsiteX3" fmla="*/ 58088 w 1985833"/>
                    <a:gd name="connsiteY3" fmla="*/ 1088326 h 1709967"/>
                    <a:gd name="connsiteX4" fmla="*/ 425004 w 1985833"/>
                    <a:gd name="connsiteY4" fmla="*/ 1173483 h 1709967"/>
                    <a:gd name="connsiteX5" fmla="*/ 0 w 1985833"/>
                    <a:gd name="connsiteY5" fmla="*/ 1428143 h 1709967"/>
                    <a:gd name="connsiteX6" fmla="*/ 494025 w 1985833"/>
                    <a:gd name="connsiteY6" fmla="*/ 1356625 h 1709967"/>
                    <a:gd name="connsiteX7" fmla="*/ 222082 w 1985833"/>
                    <a:gd name="connsiteY7" fmla="*/ 1709967 h 1709967"/>
                    <a:gd name="connsiteX8" fmla="*/ 816087 w 1985833"/>
                    <a:gd name="connsiteY8" fmla="*/ 1227043 h 1709967"/>
                    <a:gd name="connsiteX9" fmla="*/ 1279849 w 1985833"/>
                    <a:gd name="connsiteY9" fmla="*/ 921419 h 1709967"/>
                    <a:gd name="connsiteX10" fmla="*/ 1985833 w 1985833"/>
                    <a:gd name="connsiteY10" fmla="*/ 290188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7301" h="1709967">
                      <a:moveTo>
                        <a:pt x="1672736" y="0"/>
                      </a:moveTo>
                      <a:cubicBezTo>
                        <a:pt x="1496803" y="317541"/>
                        <a:pt x="1271377" y="546898"/>
                        <a:pt x="1155906" y="671214"/>
                      </a:cubicBezTo>
                      <a:cubicBezTo>
                        <a:pt x="970608" y="806101"/>
                        <a:pt x="852671" y="907863"/>
                        <a:pt x="669701" y="977382"/>
                      </a:cubicBezTo>
                      <a:cubicBezTo>
                        <a:pt x="486731" y="1046901"/>
                        <a:pt x="260923" y="1025155"/>
                        <a:pt x="58088" y="1088326"/>
                      </a:cubicBezTo>
                      <a:cubicBezTo>
                        <a:pt x="68077" y="1220462"/>
                        <a:pt x="370786" y="1113723"/>
                        <a:pt x="425004" y="1173483"/>
                      </a:cubicBezTo>
                      <a:cubicBezTo>
                        <a:pt x="388544" y="1222889"/>
                        <a:pt x="48635" y="1323037"/>
                        <a:pt x="0" y="1428143"/>
                      </a:cubicBezTo>
                      <a:cubicBezTo>
                        <a:pt x="134050" y="1481779"/>
                        <a:pt x="434281" y="1314391"/>
                        <a:pt x="494025" y="1356625"/>
                      </a:cubicBezTo>
                      <a:cubicBezTo>
                        <a:pt x="392111" y="1475768"/>
                        <a:pt x="258353" y="1539376"/>
                        <a:pt x="222082" y="1709967"/>
                      </a:cubicBezTo>
                      <a:cubicBezTo>
                        <a:pt x="455794" y="1619448"/>
                        <a:pt x="639793" y="1358468"/>
                        <a:pt x="816087" y="1227043"/>
                      </a:cubicBezTo>
                      <a:cubicBezTo>
                        <a:pt x="992381" y="1095618"/>
                        <a:pt x="1084808" y="1060613"/>
                        <a:pt x="1279849" y="921419"/>
                      </a:cubicBezTo>
                      <a:cubicBezTo>
                        <a:pt x="1433354" y="811907"/>
                        <a:pt x="1715720" y="608957"/>
                        <a:pt x="2067301" y="277853"/>
                      </a:cubicBezTo>
                    </a:path>
                  </a:pathLst>
                </a:custGeom>
                <a:solidFill>
                  <a:srgbClr val="92D050"/>
                </a:solidFill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isometricOffAxis1Top"/>
                  <a:lightRig rig="threePt" dir="t"/>
                </a:scene3d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8" name="Freeform 6"/>
                <p:cNvSpPr/>
                <p:nvPr/>
              </p:nvSpPr>
              <p:spPr bwMode="auto">
                <a:xfrm rot="919095">
                  <a:off x="4538600" y="5060034"/>
                  <a:ext cx="225520" cy="214313"/>
                </a:xfrm>
                <a:custGeom>
                  <a:avLst/>
                  <a:gdLst>
                    <a:gd name="connsiteX0" fmla="*/ 270668 w 434180"/>
                    <a:gd name="connsiteY0" fmla="*/ 23812 h 324644"/>
                    <a:gd name="connsiteX1" fmla="*/ 194468 w 434180"/>
                    <a:gd name="connsiteY1" fmla="*/ 204787 h 324644"/>
                    <a:gd name="connsiteX2" fmla="*/ 37306 w 434180"/>
                    <a:gd name="connsiteY2" fmla="*/ 257175 h 324644"/>
                    <a:gd name="connsiteX3" fmla="*/ 94456 w 434180"/>
                    <a:gd name="connsiteY3" fmla="*/ 266700 h 324644"/>
                    <a:gd name="connsiteX4" fmla="*/ 18256 w 434180"/>
                    <a:gd name="connsiteY4" fmla="*/ 314325 h 324644"/>
                    <a:gd name="connsiteX5" fmla="*/ 203993 w 434180"/>
                    <a:gd name="connsiteY5" fmla="*/ 285750 h 324644"/>
                    <a:gd name="connsiteX6" fmla="*/ 404018 w 434180"/>
                    <a:gd name="connsiteY6" fmla="*/ 80962 h 324644"/>
                    <a:gd name="connsiteX7" fmla="*/ 384968 w 434180"/>
                    <a:gd name="connsiteY7" fmla="*/ 0 h 324644"/>
                    <a:gd name="connsiteX0" fmla="*/ 279476 w 434181"/>
                    <a:gd name="connsiteY0" fmla="*/ 23812 h 316076"/>
                    <a:gd name="connsiteX1" fmla="*/ 203276 w 434181"/>
                    <a:gd name="connsiteY1" fmla="*/ 204787 h 316076"/>
                    <a:gd name="connsiteX2" fmla="*/ 46114 w 434181"/>
                    <a:gd name="connsiteY2" fmla="*/ 257175 h 316076"/>
                    <a:gd name="connsiteX3" fmla="*/ 103264 w 434181"/>
                    <a:gd name="connsiteY3" fmla="*/ 266700 h 316076"/>
                    <a:gd name="connsiteX4" fmla="*/ 27064 w 434181"/>
                    <a:gd name="connsiteY4" fmla="*/ 314325 h 316076"/>
                    <a:gd name="connsiteX5" fmla="*/ 265647 w 434181"/>
                    <a:gd name="connsiteY5" fmla="*/ 256198 h 316076"/>
                    <a:gd name="connsiteX6" fmla="*/ 412826 w 434181"/>
                    <a:gd name="connsiteY6" fmla="*/ 80962 h 316076"/>
                    <a:gd name="connsiteX7" fmla="*/ 393776 w 434181"/>
                    <a:gd name="connsiteY7" fmla="*/ 0 h 3160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89001 w 457171"/>
                    <a:gd name="connsiteY0" fmla="*/ 74413 h 365089"/>
                    <a:gd name="connsiteX1" fmla="*/ 212801 w 457171"/>
                    <a:gd name="connsiteY1" fmla="*/ 255388 h 365089"/>
                    <a:gd name="connsiteX2" fmla="*/ 55639 w 457171"/>
                    <a:gd name="connsiteY2" fmla="*/ 307776 h 365089"/>
                    <a:gd name="connsiteX3" fmla="*/ 36589 w 457171"/>
                    <a:gd name="connsiteY3" fmla="*/ 364926 h 365089"/>
                    <a:gd name="connsiteX4" fmla="*/ 275172 w 457171"/>
                    <a:gd name="connsiteY4" fmla="*/ 306799 h 365089"/>
                    <a:gd name="connsiteX5" fmla="*/ 422351 w 457171"/>
                    <a:gd name="connsiteY5" fmla="*/ 131563 h 365089"/>
                    <a:gd name="connsiteX6" fmla="*/ 432565 w 457171"/>
                    <a:gd name="connsiteY6" fmla="*/ 0 h 365089"/>
                    <a:gd name="connsiteX0" fmla="*/ 276377 w 444547"/>
                    <a:gd name="connsiteY0" fmla="*/ 74413 h 374368"/>
                    <a:gd name="connsiteX1" fmla="*/ 200177 w 444547"/>
                    <a:gd name="connsiteY1" fmla="*/ 255388 h 374368"/>
                    <a:gd name="connsiteX2" fmla="*/ 118757 w 444547"/>
                    <a:gd name="connsiteY2" fmla="*/ 250149 h 374368"/>
                    <a:gd name="connsiteX3" fmla="*/ 23965 w 444547"/>
                    <a:gd name="connsiteY3" fmla="*/ 364926 h 374368"/>
                    <a:gd name="connsiteX4" fmla="*/ 262548 w 444547"/>
                    <a:gd name="connsiteY4" fmla="*/ 306799 h 374368"/>
                    <a:gd name="connsiteX5" fmla="*/ 409727 w 444547"/>
                    <a:gd name="connsiteY5" fmla="*/ 131563 h 374368"/>
                    <a:gd name="connsiteX6" fmla="*/ 419941 w 444547"/>
                    <a:gd name="connsiteY6" fmla="*/ 0 h 374368"/>
                    <a:gd name="connsiteX0" fmla="*/ 166526 w 334696"/>
                    <a:gd name="connsiteY0" fmla="*/ 74413 h 362103"/>
                    <a:gd name="connsiteX1" fmla="*/ 90326 w 334696"/>
                    <a:gd name="connsiteY1" fmla="*/ 255388 h 362103"/>
                    <a:gd name="connsiteX2" fmla="*/ 8906 w 334696"/>
                    <a:gd name="connsiteY2" fmla="*/ 250149 h 362103"/>
                    <a:gd name="connsiteX3" fmla="*/ 36887 w 334696"/>
                    <a:gd name="connsiteY3" fmla="*/ 352662 h 362103"/>
                    <a:gd name="connsiteX4" fmla="*/ 152697 w 334696"/>
                    <a:gd name="connsiteY4" fmla="*/ 306799 h 362103"/>
                    <a:gd name="connsiteX5" fmla="*/ 299876 w 334696"/>
                    <a:gd name="connsiteY5" fmla="*/ 131563 h 362103"/>
                    <a:gd name="connsiteX6" fmla="*/ 310090 w 334696"/>
                    <a:gd name="connsiteY6" fmla="*/ 0 h 362103"/>
                    <a:gd name="connsiteX0" fmla="*/ 166526 w 334696"/>
                    <a:gd name="connsiteY0" fmla="*/ 74413 h 352662"/>
                    <a:gd name="connsiteX1" fmla="*/ 90326 w 334696"/>
                    <a:gd name="connsiteY1" fmla="*/ 255388 h 352662"/>
                    <a:gd name="connsiteX2" fmla="*/ 8906 w 334696"/>
                    <a:gd name="connsiteY2" fmla="*/ 250149 h 352662"/>
                    <a:gd name="connsiteX3" fmla="*/ 36887 w 334696"/>
                    <a:gd name="connsiteY3" fmla="*/ 352662 h 352662"/>
                    <a:gd name="connsiteX4" fmla="*/ 152697 w 334696"/>
                    <a:gd name="connsiteY4" fmla="*/ 306799 h 352662"/>
                    <a:gd name="connsiteX5" fmla="*/ 204114 w 334696"/>
                    <a:gd name="connsiteY5" fmla="*/ 286019 h 352662"/>
                    <a:gd name="connsiteX6" fmla="*/ 299876 w 334696"/>
                    <a:gd name="connsiteY6" fmla="*/ 131563 h 352662"/>
                    <a:gd name="connsiteX7" fmla="*/ 310090 w 334696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164555 w 346554"/>
                    <a:gd name="connsiteY4" fmla="*/ 306799 h 352662"/>
                    <a:gd name="connsiteX5" fmla="*/ 215972 w 346554"/>
                    <a:gd name="connsiteY5" fmla="*/ 286019 h 352662"/>
                    <a:gd name="connsiteX6" fmla="*/ 311734 w 346554"/>
                    <a:gd name="connsiteY6" fmla="*/ 131563 h 352662"/>
                    <a:gd name="connsiteX7" fmla="*/ 321948 w 346554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5972 w 346554"/>
                    <a:gd name="connsiteY4" fmla="*/ 286019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8007 w 346554"/>
                    <a:gd name="connsiteY4" fmla="*/ 302502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1743 w 339913"/>
                    <a:gd name="connsiteY0" fmla="*/ 74413 h 352662"/>
                    <a:gd name="connsiteX1" fmla="*/ 126844 w 339913"/>
                    <a:gd name="connsiteY1" fmla="*/ 221270 h 352662"/>
                    <a:gd name="connsiteX2" fmla="*/ 14123 w 339913"/>
                    <a:gd name="connsiteY2" fmla="*/ 250149 h 352662"/>
                    <a:gd name="connsiteX3" fmla="*/ 42104 w 339913"/>
                    <a:gd name="connsiteY3" fmla="*/ 352662 h 352662"/>
                    <a:gd name="connsiteX4" fmla="*/ 211366 w 339913"/>
                    <a:gd name="connsiteY4" fmla="*/ 302502 h 352662"/>
                    <a:gd name="connsiteX5" fmla="*/ 305093 w 339913"/>
                    <a:gd name="connsiteY5" fmla="*/ 131563 h 352662"/>
                    <a:gd name="connsiteX6" fmla="*/ 315307 w 339913"/>
                    <a:gd name="connsiteY6" fmla="*/ 0 h 352662"/>
                    <a:gd name="connsiteX0" fmla="*/ 153604 w 321774"/>
                    <a:gd name="connsiteY0" fmla="*/ 74413 h 352662"/>
                    <a:gd name="connsiteX1" fmla="*/ 108705 w 321774"/>
                    <a:gd name="connsiteY1" fmla="*/ 221270 h 352662"/>
                    <a:gd name="connsiteX2" fmla="*/ 47345 w 321774"/>
                    <a:gd name="connsiteY2" fmla="*/ 256504 h 352662"/>
                    <a:gd name="connsiteX3" fmla="*/ 23965 w 321774"/>
                    <a:gd name="connsiteY3" fmla="*/ 352662 h 352662"/>
                    <a:gd name="connsiteX4" fmla="*/ 193227 w 321774"/>
                    <a:gd name="connsiteY4" fmla="*/ 302502 h 352662"/>
                    <a:gd name="connsiteX5" fmla="*/ 286954 w 321774"/>
                    <a:gd name="connsiteY5" fmla="*/ 131563 h 352662"/>
                    <a:gd name="connsiteX6" fmla="*/ 297168 w 321774"/>
                    <a:gd name="connsiteY6" fmla="*/ 0 h 352662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153237 w 281784"/>
                    <a:gd name="connsiteY4" fmla="*/ 302502 h 324401"/>
                    <a:gd name="connsiteX5" fmla="*/ 246964 w 281784"/>
                    <a:gd name="connsiteY5" fmla="*/ 131563 h 324401"/>
                    <a:gd name="connsiteX6" fmla="*/ 257178 w 281784"/>
                    <a:gd name="connsiteY6" fmla="*/ 0 h 324401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246964 w 281784"/>
                    <a:gd name="connsiteY4" fmla="*/ 131563 h 324401"/>
                    <a:gd name="connsiteX5" fmla="*/ 257178 w 281784"/>
                    <a:gd name="connsiteY5" fmla="*/ 0 h 324401"/>
                    <a:gd name="connsiteX0" fmla="*/ 122828 w 290998"/>
                    <a:gd name="connsiteY0" fmla="*/ 74413 h 301541"/>
                    <a:gd name="connsiteX1" fmla="*/ 77929 w 290998"/>
                    <a:gd name="connsiteY1" fmla="*/ 221270 h 301541"/>
                    <a:gd name="connsiteX2" fmla="*/ 16569 w 290998"/>
                    <a:gd name="connsiteY2" fmla="*/ 256504 h 301541"/>
                    <a:gd name="connsiteX3" fmla="*/ 177343 w 290998"/>
                    <a:gd name="connsiteY3" fmla="*/ 301541 h 301541"/>
                    <a:gd name="connsiteX4" fmla="*/ 256178 w 290998"/>
                    <a:gd name="connsiteY4" fmla="*/ 131563 h 301541"/>
                    <a:gd name="connsiteX5" fmla="*/ 266392 w 290998"/>
                    <a:gd name="connsiteY5" fmla="*/ 0 h 301541"/>
                    <a:gd name="connsiteX0" fmla="*/ 125800 w 293970"/>
                    <a:gd name="connsiteY0" fmla="*/ 74413 h 341694"/>
                    <a:gd name="connsiteX1" fmla="*/ 80901 w 293970"/>
                    <a:gd name="connsiteY1" fmla="*/ 221270 h 341694"/>
                    <a:gd name="connsiteX2" fmla="*/ 16569 w 293970"/>
                    <a:gd name="connsiteY2" fmla="*/ 328317 h 341694"/>
                    <a:gd name="connsiteX3" fmla="*/ 180315 w 293970"/>
                    <a:gd name="connsiteY3" fmla="*/ 301541 h 341694"/>
                    <a:gd name="connsiteX4" fmla="*/ 259150 w 293970"/>
                    <a:gd name="connsiteY4" fmla="*/ 131563 h 341694"/>
                    <a:gd name="connsiteX5" fmla="*/ 269364 w 293970"/>
                    <a:gd name="connsiteY5" fmla="*/ 0 h 341694"/>
                    <a:gd name="connsiteX0" fmla="*/ 118416 w 286586"/>
                    <a:gd name="connsiteY0" fmla="*/ 74413 h 345070"/>
                    <a:gd name="connsiteX1" fmla="*/ 73517 w 286586"/>
                    <a:gd name="connsiteY1" fmla="*/ 221270 h 345070"/>
                    <a:gd name="connsiteX2" fmla="*/ 9185 w 286586"/>
                    <a:gd name="connsiteY2" fmla="*/ 328317 h 345070"/>
                    <a:gd name="connsiteX3" fmla="*/ 128622 w 286586"/>
                    <a:gd name="connsiteY3" fmla="*/ 321787 h 345070"/>
                    <a:gd name="connsiteX4" fmla="*/ 251766 w 286586"/>
                    <a:gd name="connsiteY4" fmla="*/ 131563 h 345070"/>
                    <a:gd name="connsiteX5" fmla="*/ 261980 w 286586"/>
                    <a:gd name="connsiteY5" fmla="*/ 0 h 345070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3550 w 281720"/>
                    <a:gd name="connsiteY0" fmla="*/ 74413 h 357353"/>
                    <a:gd name="connsiteX1" fmla="*/ 68651 w 281720"/>
                    <a:gd name="connsiteY1" fmla="*/ 221270 h 357353"/>
                    <a:gd name="connsiteX2" fmla="*/ 4319 w 281720"/>
                    <a:gd name="connsiteY2" fmla="*/ 328317 h 357353"/>
                    <a:gd name="connsiteX3" fmla="*/ 42735 w 281720"/>
                    <a:gd name="connsiteY3" fmla="*/ 344958 h 357353"/>
                    <a:gd name="connsiteX4" fmla="*/ 123756 w 281720"/>
                    <a:gd name="connsiteY4" fmla="*/ 321787 h 357353"/>
                    <a:gd name="connsiteX5" fmla="*/ 246900 w 281720"/>
                    <a:gd name="connsiteY5" fmla="*/ 131563 h 357353"/>
                    <a:gd name="connsiteX6" fmla="*/ 257114 w 281720"/>
                    <a:gd name="connsiteY6" fmla="*/ 0 h 357353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90403 w 367804"/>
                    <a:gd name="connsiteY2" fmla="*/ 328317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8689 w 367804"/>
                    <a:gd name="connsiteY2" fmla="*/ 333229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8935 w 367105"/>
                    <a:gd name="connsiteY0" fmla="*/ 74413 h 376129"/>
                    <a:gd name="connsiteX1" fmla="*/ 154036 w 367105"/>
                    <a:gd name="connsiteY1" fmla="*/ 221270 h 376129"/>
                    <a:gd name="connsiteX2" fmla="*/ 7990 w 367105"/>
                    <a:gd name="connsiteY2" fmla="*/ 333229 h 376129"/>
                    <a:gd name="connsiteX3" fmla="*/ 132315 w 367105"/>
                    <a:gd name="connsiteY3" fmla="*/ 309214 h 376129"/>
                    <a:gd name="connsiteX4" fmla="*/ 12804 w 367105"/>
                    <a:gd name="connsiteY4" fmla="*/ 374033 h 376129"/>
                    <a:gd name="connsiteX5" fmla="*/ 209141 w 367105"/>
                    <a:gd name="connsiteY5" fmla="*/ 321787 h 376129"/>
                    <a:gd name="connsiteX6" fmla="*/ 332285 w 367105"/>
                    <a:gd name="connsiteY6" fmla="*/ 131563 h 376129"/>
                    <a:gd name="connsiteX7" fmla="*/ 342499 w 367105"/>
                    <a:gd name="connsiteY7" fmla="*/ 0 h 376129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198935 w 367105"/>
                    <a:gd name="connsiteY0" fmla="*/ 74413 h 376128"/>
                    <a:gd name="connsiteX1" fmla="*/ 167588 w 367105"/>
                    <a:gd name="connsiteY1" fmla="*/ 222084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200049 w 368219"/>
                    <a:gd name="connsiteY0" fmla="*/ 74413 h 422770"/>
                    <a:gd name="connsiteX1" fmla="*/ 168702 w 368219"/>
                    <a:gd name="connsiteY1" fmla="*/ 222084 h 422770"/>
                    <a:gd name="connsiteX2" fmla="*/ 133429 w 368219"/>
                    <a:gd name="connsiteY2" fmla="*/ 309214 h 422770"/>
                    <a:gd name="connsiteX3" fmla="*/ 13918 w 368219"/>
                    <a:gd name="connsiteY3" fmla="*/ 374033 h 422770"/>
                    <a:gd name="connsiteX4" fmla="*/ 49918 w 368219"/>
                    <a:gd name="connsiteY4" fmla="*/ 414062 h 422770"/>
                    <a:gd name="connsiteX5" fmla="*/ 210255 w 368219"/>
                    <a:gd name="connsiteY5" fmla="*/ 321787 h 422770"/>
                    <a:gd name="connsiteX6" fmla="*/ 333399 w 368219"/>
                    <a:gd name="connsiteY6" fmla="*/ 131563 h 422770"/>
                    <a:gd name="connsiteX7" fmla="*/ 343613 w 368219"/>
                    <a:gd name="connsiteY7" fmla="*/ 0 h 4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19" h="422770">
                      <a:moveTo>
                        <a:pt x="200049" y="74413"/>
                      </a:moveTo>
                      <a:cubicBezTo>
                        <a:pt x="181396" y="145453"/>
                        <a:pt x="179805" y="182951"/>
                        <a:pt x="168702" y="222084"/>
                      </a:cubicBezTo>
                      <a:cubicBezTo>
                        <a:pt x="157599" y="261217"/>
                        <a:pt x="159226" y="283889"/>
                        <a:pt x="133429" y="309214"/>
                      </a:cubicBezTo>
                      <a:cubicBezTo>
                        <a:pt x="107632" y="334539"/>
                        <a:pt x="27836" y="356558"/>
                        <a:pt x="13918" y="374033"/>
                      </a:cubicBezTo>
                      <a:cubicBezTo>
                        <a:pt x="0" y="391508"/>
                        <a:pt x="17195" y="422770"/>
                        <a:pt x="49918" y="414062"/>
                      </a:cubicBezTo>
                      <a:cubicBezTo>
                        <a:pt x="82641" y="405354"/>
                        <a:pt x="159762" y="363739"/>
                        <a:pt x="210255" y="321787"/>
                      </a:cubicBezTo>
                      <a:lnTo>
                        <a:pt x="333399" y="131563"/>
                      </a:lnTo>
                      <a:cubicBezTo>
                        <a:pt x="353836" y="71515"/>
                        <a:pt x="368219" y="16668"/>
                        <a:pt x="343613" y="0"/>
                      </a:cubicBezTo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Freeform 7"/>
                <p:cNvSpPr/>
                <p:nvPr/>
              </p:nvSpPr>
              <p:spPr bwMode="auto">
                <a:xfrm rot="320855">
                  <a:off x="4652948" y="4812384"/>
                  <a:ext cx="1116483" cy="679450"/>
                </a:xfrm>
                <a:custGeom>
                  <a:avLst/>
                  <a:gdLst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500062 w 1250156"/>
                    <a:gd name="connsiteY0" fmla="*/ 31750 h 855662"/>
                    <a:gd name="connsiteX1" fmla="*/ 1195387 w 1250156"/>
                    <a:gd name="connsiteY1" fmla="*/ 265112 h 855662"/>
                    <a:gd name="connsiteX2" fmla="*/ 171450 w 1250156"/>
                    <a:gd name="connsiteY2" fmla="*/ 827087 h 855662"/>
                    <a:gd name="connsiteX3" fmla="*/ 0 w 1250156"/>
                    <a:gd name="connsiteY3" fmla="*/ 855662 h 855662"/>
                    <a:gd name="connsiteX4" fmla="*/ 1138237 w 1250156"/>
                    <a:gd name="connsiteY4" fmla="*/ 246062 h 855662"/>
                    <a:gd name="connsiteX5" fmla="*/ 438150 w 1250156"/>
                    <a:gd name="connsiteY5" fmla="*/ 74612 h 855662"/>
                    <a:gd name="connsiteX6" fmla="*/ 500062 w 1250156"/>
                    <a:gd name="connsiteY6" fmla="*/ 31750 h 855662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28710"/>
                    <a:gd name="connsiteY0" fmla="*/ 31750 h 827087"/>
                    <a:gd name="connsiteX1" fmla="*/ 1057274 w 1128710"/>
                    <a:gd name="connsiteY1" fmla="*/ 265112 h 827087"/>
                    <a:gd name="connsiteX2" fmla="*/ 33337 w 1128710"/>
                    <a:gd name="connsiteY2" fmla="*/ 827087 h 827087"/>
                    <a:gd name="connsiteX3" fmla="*/ 0 w 1128710"/>
                    <a:gd name="connsiteY3" fmla="*/ 779462 h 827087"/>
                    <a:gd name="connsiteX4" fmla="*/ 962023 w 1128710"/>
                    <a:gd name="connsiteY4" fmla="*/ 310357 h 827087"/>
                    <a:gd name="connsiteX5" fmla="*/ 1000124 w 1128710"/>
                    <a:gd name="connsiteY5" fmla="*/ 246062 h 827087"/>
                    <a:gd name="connsiteX6" fmla="*/ 300037 w 1128710"/>
                    <a:gd name="connsiteY6" fmla="*/ 74612 h 827087"/>
                    <a:gd name="connsiteX7" fmla="*/ 361949 w 1128710"/>
                    <a:gd name="connsiteY7" fmla="*/ 31750 h 827087"/>
                    <a:gd name="connsiteX0" fmla="*/ 361949 w 1128710"/>
                    <a:gd name="connsiteY0" fmla="*/ 31750 h 827087"/>
                    <a:gd name="connsiteX1" fmla="*/ 1057274 w 1128710"/>
                    <a:gd name="connsiteY1" fmla="*/ 265112 h 827087"/>
                    <a:gd name="connsiteX2" fmla="*/ 33337 w 1128710"/>
                    <a:gd name="connsiteY2" fmla="*/ 827087 h 827087"/>
                    <a:gd name="connsiteX3" fmla="*/ 0 w 1128710"/>
                    <a:gd name="connsiteY3" fmla="*/ 779462 h 827087"/>
                    <a:gd name="connsiteX4" fmla="*/ 962023 w 1128710"/>
                    <a:gd name="connsiteY4" fmla="*/ 310357 h 827087"/>
                    <a:gd name="connsiteX5" fmla="*/ 1000124 w 1128710"/>
                    <a:gd name="connsiteY5" fmla="*/ 246062 h 827087"/>
                    <a:gd name="connsiteX6" fmla="*/ 300037 w 1128710"/>
                    <a:gd name="connsiteY6" fmla="*/ 74612 h 827087"/>
                    <a:gd name="connsiteX7" fmla="*/ 361949 w 1128710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1000124 w 1112043"/>
                    <a:gd name="connsiteY5" fmla="*/ 246062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39030"/>
                    <a:gd name="connsiteY0" fmla="*/ 31750 h 827087"/>
                    <a:gd name="connsiteX1" fmla="*/ 1057274 w 1139030"/>
                    <a:gd name="connsiteY1" fmla="*/ 265112 h 827087"/>
                    <a:gd name="connsiteX2" fmla="*/ 33337 w 1139030"/>
                    <a:gd name="connsiteY2" fmla="*/ 827087 h 827087"/>
                    <a:gd name="connsiteX3" fmla="*/ 0 w 1139030"/>
                    <a:gd name="connsiteY3" fmla="*/ 779462 h 827087"/>
                    <a:gd name="connsiteX4" fmla="*/ 995361 w 1139030"/>
                    <a:gd name="connsiteY4" fmla="*/ 272257 h 827087"/>
                    <a:gd name="connsiteX5" fmla="*/ 952499 w 1139030"/>
                    <a:gd name="connsiteY5" fmla="*/ 217487 h 827087"/>
                    <a:gd name="connsiteX6" fmla="*/ 300037 w 1139030"/>
                    <a:gd name="connsiteY6" fmla="*/ 74612 h 827087"/>
                    <a:gd name="connsiteX7" fmla="*/ 361949 w 1139030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381000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00136"/>
                    <a:gd name="connsiteY0" fmla="*/ 31750 h 779462"/>
                    <a:gd name="connsiteX1" fmla="*/ 1057274 w 1100136"/>
                    <a:gd name="connsiteY1" fmla="*/ 265112 h 779462"/>
                    <a:gd name="connsiteX2" fmla="*/ 104775 w 1100136"/>
                    <a:gd name="connsiteY2" fmla="*/ 762793 h 779462"/>
                    <a:gd name="connsiteX3" fmla="*/ 0 w 1100136"/>
                    <a:gd name="connsiteY3" fmla="*/ 779462 h 779462"/>
                    <a:gd name="connsiteX4" fmla="*/ 995361 w 1100136"/>
                    <a:gd name="connsiteY4" fmla="*/ 272257 h 779462"/>
                    <a:gd name="connsiteX5" fmla="*/ 381000 w 1100136"/>
                    <a:gd name="connsiteY5" fmla="*/ 74612 h 779462"/>
                    <a:gd name="connsiteX6" fmla="*/ 361949 w 1100136"/>
                    <a:gd name="connsiteY6" fmla="*/ 31750 h 779462"/>
                    <a:gd name="connsiteX0" fmla="*/ 361949 w 1100136"/>
                    <a:gd name="connsiteY0" fmla="*/ 31750 h 811211"/>
                    <a:gd name="connsiteX1" fmla="*/ 1057274 w 1100136"/>
                    <a:gd name="connsiteY1" fmla="*/ 265112 h 811211"/>
                    <a:gd name="connsiteX2" fmla="*/ 104775 w 1100136"/>
                    <a:gd name="connsiteY2" fmla="*/ 762793 h 811211"/>
                    <a:gd name="connsiteX3" fmla="*/ 0 w 1100136"/>
                    <a:gd name="connsiteY3" fmla="*/ 779462 h 811211"/>
                    <a:gd name="connsiteX4" fmla="*/ 995361 w 1100136"/>
                    <a:gd name="connsiteY4" fmla="*/ 272257 h 811211"/>
                    <a:gd name="connsiteX5" fmla="*/ 381000 w 1100136"/>
                    <a:gd name="connsiteY5" fmla="*/ 74612 h 811211"/>
                    <a:gd name="connsiteX6" fmla="*/ 361949 w 1100136"/>
                    <a:gd name="connsiteY6" fmla="*/ 31750 h 811211"/>
                    <a:gd name="connsiteX0" fmla="*/ 361949 w 1100136"/>
                    <a:gd name="connsiteY0" fmla="*/ 31750 h 812006"/>
                    <a:gd name="connsiteX1" fmla="*/ 1057274 w 1100136"/>
                    <a:gd name="connsiteY1" fmla="*/ 265112 h 812006"/>
                    <a:gd name="connsiteX2" fmla="*/ 104775 w 1100136"/>
                    <a:gd name="connsiteY2" fmla="*/ 762793 h 812006"/>
                    <a:gd name="connsiteX3" fmla="*/ 0 w 1100136"/>
                    <a:gd name="connsiteY3" fmla="*/ 779462 h 812006"/>
                    <a:gd name="connsiteX4" fmla="*/ 995361 w 1100136"/>
                    <a:gd name="connsiteY4" fmla="*/ 272257 h 812006"/>
                    <a:gd name="connsiteX5" fmla="*/ 381000 w 1100136"/>
                    <a:gd name="connsiteY5" fmla="*/ 74612 h 812006"/>
                    <a:gd name="connsiteX6" fmla="*/ 361949 w 1100136"/>
                    <a:gd name="connsiteY6" fmla="*/ 31750 h 812006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95361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64405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64405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057274"/>
                    <a:gd name="connsiteY0" fmla="*/ 26987 h 806448"/>
                    <a:gd name="connsiteX1" fmla="*/ 1057274 w 1057274"/>
                    <a:gd name="connsiteY1" fmla="*/ 260349 h 806448"/>
                    <a:gd name="connsiteX2" fmla="*/ 104775 w 1057274"/>
                    <a:gd name="connsiteY2" fmla="*/ 758030 h 806448"/>
                    <a:gd name="connsiteX3" fmla="*/ 0 w 1057274"/>
                    <a:gd name="connsiteY3" fmla="*/ 743743 h 806448"/>
                    <a:gd name="connsiteX4" fmla="*/ 964405 w 1057274"/>
                    <a:gd name="connsiteY4" fmla="*/ 267494 h 806448"/>
                    <a:gd name="connsiteX5" fmla="*/ 381000 w 1057274"/>
                    <a:gd name="connsiteY5" fmla="*/ 98424 h 806448"/>
                    <a:gd name="connsiteX6" fmla="*/ 361949 w 1057274"/>
                    <a:gd name="connsiteY6" fmla="*/ 26987 h 806448"/>
                    <a:gd name="connsiteX0" fmla="*/ 361949 w 1057274"/>
                    <a:gd name="connsiteY0" fmla="*/ 26987 h 806448"/>
                    <a:gd name="connsiteX1" fmla="*/ 1057274 w 1057274"/>
                    <a:gd name="connsiteY1" fmla="*/ 260349 h 806448"/>
                    <a:gd name="connsiteX2" fmla="*/ 104775 w 1057274"/>
                    <a:gd name="connsiteY2" fmla="*/ 758030 h 806448"/>
                    <a:gd name="connsiteX3" fmla="*/ 0 w 1057274"/>
                    <a:gd name="connsiteY3" fmla="*/ 743743 h 806448"/>
                    <a:gd name="connsiteX4" fmla="*/ 964405 w 1057274"/>
                    <a:gd name="connsiteY4" fmla="*/ 267494 h 806448"/>
                    <a:gd name="connsiteX5" fmla="*/ 381000 w 1057274"/>
                    <a:gd name="connsiteY5" fmla="*/ 98424 h 806448"/>
                    <a:gd name="connsiteX6" fmla="*/ 361949 w 1057274"/>
                    <a:gd name="connsiteY6" fmla="*/ 26987 h 806448"/>
                    <a:gd name="connsiteX0" fmla="*/ 361949 w 1057274"/>
                    <a:gd name="connsiteY0" fmla="*/ 26987 h 776287"/>
                    <a:gd name="connsiteX1" fmla="*/ 1057274 w 1057274"/>
                    <a:gd name="connsiteY1" fmla="*/ 260349 h 776287"/>
                    <a:gd name="connsiteX2" fmla="*/ 319088 w 1057274"/>
                    <a:gd name="connsiteY2" fmla="*/ 679449 h 776287"/>
                    <a:gd name="connsiteX3" fmla="*/ 0 w 1057274"/>
                    <a:gd name="connsiteY3" fmla="*/ 743743 h 776287"/>
                    <a:gd name="connsiteX4" fmla="*/ 964405 w 1057274"/>
                    <a:gd name="connsiteY4" fmla="*/ 267494 h 776287"/>
                    <a:gd name="connsiteX5" fmla="*/ 381000 w 1057274"/>
                    <a:gd name="connsiteY5" fmla="*/ 98424 h 776287"/>
                    <a:gd name="connsiteX6" fmla="*/ 361949 w 1057274"/>
                    <a:gd name="connsiteY6" fmla="*/ 26987 h 776287"/>
                    <a:gd name="connsiteX0" fmla="*/ 420589 w 1115914"/>
                    <a:gd name="connsiteY0" fmla="*/ 26987 h 727867"/>
                    <a:gd name="connsiteX1" fmla="*/ 1115914 w 1115914"/>
                    <a:gd name="connsiteY1" fmla="*/ 260349 h 727867"/>
                    <a:gd name="connsiteX2" fmla="*/ 377728 w 1115914"/>
                    <a:gd name="connsiteY2" fmla="*/ 679449 h 727867"/>
                    <a:gd name="connsiteX3" fmla="*/ 0 w 1115914"/>
                    <a:gd name="connsiteY3" fmla="*/ 633746 h 727867"/>
                    <a:gd name="connsiteX4" fmla="*/ 1023045 w 1115914"/>
                    <a:gd name="connsiteY4" fmla="*/ 267494 h 727867"/>
                    <a:gd name="connsiteX5" fmla="*/ 439640 w 1115914"/>
                    <a:gd name="connsiteY5" fmla="*/ 98424 h 727867"/>
                    <a:gd name="connsiteX6" fmla="*/ 420589 w 1115914"/>
                    <a:gd name="connsiteY6" fmla="*/ 26987 h 727867"/>
                    <a:gd name="connsiteX0" fmla="*/ 420589 w 1115914"/>
                    <a:gd name="connsiteY0" fmla="*/ 26987 h 705314"/>
                    <a:gd name="connsiteX1" fmla="*/ 1115914 w 1115914"/>
                    <a:gd name="connsiteY1" fmla="*/ 260349 h 705314"/>
                    <a:gd name="connsiteX2" fmla="*/ 176837 w 1115914"/>
                    <a:gd name="connsiteY2" fmla="*/ 656896 h 705314"/>
                    <a:gd name="connsiteX3" fmla="*/ 0 w 1115914"/>
                    <a:gd name="connsiteY3" fmla="*/ 633746 h 705314"/>
                    <a:gd name="connsiteX4" fmla="*/ 1023045 w 1115914"/>
                    <a:gd name="connsiteY4" fmla="*/ 267494 h 705314"/>
                    <a:gd name="connsiteX5" fmla="*/ 439640 w 1115914"/>
                    <a:gd name="connsiteY5" fmla="*/ 98424 h 705314"/>
                    <a:gd name="connsiteX6" fmla="*/ 420589 w 1115914"/>
                    <a:gd name="connsiteY6" fmla="*/ 26987 h 705314"/>
                    <a:gd name="connsiteX0" fmla="*/ 420589 w 1115914"/>
                    <a:gd name="connsiteY0" fmla="*/ 26987 h 674199"/>
                    <a:gd name="connsiteX1" fmla="*/ 1115914 w 1115914"/>
                    <a:gd name="connsiteY1" fmla="*/ 260349 h 674199"/>
                    <a:gd name="connsiteX2" fmla="*/ 202624 w 1115914"/>
                    <a:gd name="connsiteY2" fmla="*/ 625781 h 674199"/>
                    <a:gd name="connsiteX3" fmla="*/ 0 w 1115914"/>
                    <a:gd name="connsiteY3" fmla="*/ 633746 h 674199"/>
                    <a:gd name="connsiteX4" fmla="*/ 1023045 w 1115914"/>
                    <a:gd name="connsiteY4" fmla="*/ 267494 h 674199"/>
                    <a:gd name="connsiteX5" fmla="*/ 439640 w 1115914"/>
                    <a:gd name="connsiteY5" fmla="*/ 98424 h 674199"/>
                    <a:gd name="connsiteX6" fmla="*/ 420589 w 1115914"/>
                    <a:gd name="connsiteY6" fmla="*/ 26987 h 674199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202624 w 1115914"/>
                    <a:gd name="connsiteY2" fmla="*/ 625781 h 684591"/>
                    <a:gd name="connsiteX3" fmla="*/ 0 w 1115914"/>
                    <a:gd name="connsiteY3" fmla="*/ 633746 h 684591"/>
                    <a:gd name="connsiteX4" fmla="*/ 1023045 w 1115914"/>
                    <a:gd name="connsiteY4" fmla="*/ 267494 h 684591"/>
                    <a:gd name="connsiteX5" fmla="*/ 439640 w 1115914"/>
                    <a:gd name="connsiteY5" fmla="*/ 98424 h 684591"/>
                    <a:gd name="connsiteX6" fmla="*/ 420589 w 1115914"/>
                    <a:gd name="connsiteY6" fmla="*/ 26987 h 684591"/>
                    <a:gd name="connsiteX0" fmla="*/ 420589 w 1119932"/>
                    <a:gd name="connsiteY0" fmla="*/ 26987 h 684591"/>
                    <a:gd name="connsiteX1" fmla="*/ 1115914 w 1119932"/>
                    <a:gd name="connsiteY1" fmla="*/ 260349 h 684591"/>
                    <a:gd name="connsiteX2" fmla="*/ 202624 w 1119932"/>
                    <a:gd name="connsiteY2" fmla="*/ 625781 h 684591"/>
                    <a:gd name="connsiteX3" fmla="*/ 0 w 1119932"/>
                    <a:gd name="connsiteY3" fmla="*/ 633746 h 684591"/>
                    <a:gd name="connsiteX4" fmla="*/ 1023045 w 1119932"/>
                    <a:gd name="connsiteY4" fmla="*/ 267494 h 684591"/>
                    <a:gd name="connsiteX5" fmla="*/ 439640 w 1119932"/>
                    <a:gd name="connsiteY5" fmla="*/ 98424 h 684591"/>
                    <a:gd name="connsiteX6" fmla="*/ 420589 w 1119932"/>
                    <a:gd name="connsiteY6" fmla="*/ 26987 h 684591"/>
                    <a:gd name="connsiteX0" fmla="*/ 420589 w 1119932"/>
                    <a:gd name="connsiteY0" fmla="*/ 26987 h 684591"/>
                    <a:gd name="connsiteX1" fmla="*/ 1115914 w 1119932"/>
                    <a:gd name="connsiteY1" fmla="*/ 260349 h 684591"/>
                    <a:gd name="connsiteX2" fmla="*/ 202624 w 1119932"/>
                    <a:gd name="connsiteY2" fmla="*/ 625781 h 684591"/>
                    <a:gd name="connsiteX3" fmla="*/ 0 w 1119932"/>
                    <a:gd name="connsiteY3" fmla="*/ 633746 h 684591"/>
                    <a:gd name="connsiteX4" fmla="*/ 1023045 w 1119932"/>
                    <a:gd name="connsiteY4" fmla="*/ 267494 h 684591"/>
                    <a:gd name="connsiteX5" fmla="*/ 439640 w 1119932"/>
                    <a:gd name="connsiteY5" fmla="*/ 98424 h 684591"/>
                    <a:gd name="connsiteX6" fmla="*/ 420589 w 1119932"/>
                    <a:gd name="connsiteY6" fmla="*/ 26987 h 684591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202624 w 1115914"/>
                    <a:gd name="connsiteY2" fmla="*/ 625781 h 684591"/>
                    <a:gd name="connsiteX3" fmla="*/ 0 w 1115914"/>
                    <a:gd name="connsiteY3" fmla="*/ 633746 h 684591"/>
                    <a:gd name="connsiteX4" fmla="*/ 1023045 w 1115914"/>
                    <a:gd name="connsiteY4" fmla="*/ 267494 h 684591"/>
                    <a:gd name="connsiteX5" fmla="*/ 439640 w 1115914"/>
                    <a:gd name="connsiteY5" fmla="*/ 98424 h 684591"/>
                    <a:gd name="connsiteX6" fmla="*/ 420589 w 1115914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3290 w 1157463"/>
                    <a:gd name="connsiteY2" fmla="*/ 6328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310 w 1199701"/>
                    <a:gd name="connsiteY2" fmla="*/ 433151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240 w 1199701"/>
                    <a:gd name="connsiteY2" fmla="*/ 406897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240 w 1199701"/>
                    <a:gd name="connsiteY2" fmla="*/ 406897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923240 w 1115914"/>
                    <a:gd name="connsiteY2" fmla="*/ 406897 h 684591"/>
                    <a:gd name="connsiteX3" fmla="*/ 203290 w 1115914"/>
                    <a:gd name="connsiteY3" fmla="*/ 632881 h 684591"/>
                    <a:gd name="connsiteX4" fmla="*/ 0 w 1115914"/>
                    <a:gd name="connsiteY4" fmla="*/ 633746 h 684591"/>
                    <a:gd name="connsiteX5" fmla="*/ 1023045 w 1115914"/>
                    <a:gd name="connsiteY5" fmla="*/ 267494 h 684591"/>
                    <a:gd name="connsiteX6" fmla="*/ 439640 w 1115914"/>
                    <a:gd name="connsiteY6" fmla="*/ 98424 h 684591"/>
                    <a:gd name="connsiteX7" fmla="*/ 420589 w 1115914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17549 w 1119187"/>
                    <a:gd name="connsiteY0" fmla="*/ 26987 h 691470"/>
                    <a:gd name="connsiteX1" fmla="*/ 1112874 w 1119187"/>
                    <a:gd name="connsiteY1" fmla="*/ 260349 h 691470"/>
                    <a:gd name="connsiteX2" fmla="*/ 920200 w 1119187"/>
                    <a:gd name="connsiteY2" fmla="*/ 406897 h 691470"/>
                    <a:gd name="connsiteX3" fmla="*/ 200250 w 1119187"/>
                    <a:gd name="connsiteY3" fmla="*/ 632881 h 691470"/>
                    <a:gd name="connsiteX4" fmla="*/ 0 w 1119187"/>
                    <a:gd name="connsiteY4" fmla="*/ 640625 h 691470"/>
                    <a:gd name="connsiteX5" fmla="*/ 1020005 w 1119187"/>
                    <a:gd name="connsiteY5" fmla="*/ 267494 h 691470"/>
                    <a:gd name="connsiteX6" fmla="*/ 436600 w 1119187"/>
                    <a:gd name="connsiteY6" fmla="*/ 98424 h 691470"/>
                    <a:gd name="connsiteX7" fmla="*/ 417549 w 1119187"/>
                    <a:gd name="connsiteY7" fmla="*/ 26987 h 691470"/>
                    <a:gd name="connsiteX0" fmla="*/ 437062 w 1138700"/>
                    <a:gd name="connsiteY0" fmla="*/ 26987 h 678448"/>
                    <a:gd name="connsiteX1" fmla="*/ 1132387 w 1138700"/>
                    <a:gd name="connsiteY1" fmla="*/ 260349 h 678448"/>
                    <a:gd name="connsiteX2" fmla="*/ 939713 w 1138700"/>
                    <a:gd name="connsiteY2" fmla="*/ 406897 h 678448"/>
                    <a:gd name="connsiteX3" fmla="*/ 219763 w 1138700"/>
                    <a:gd name="connsiteY3" fmla="*/ 632881 h 678448"/>
                    <a:gd name="connsiteX4" fmla="*/ 19513 w 1138700"/>
                    <a:gd name="connsiteY4" fmla="*/ 640625 h 678448"/>
                    <a:gd name="connsiteX5" fmla="*/ 1039518 w 1138700"/>
                    <a:gd name="connsiteY5" fmla="*/ 267494 h 678448"/>
                    <a:gd name="connsiteX6" fmla="*/ 456113 w 1138700"/>
                    <a:gd name="connsiteY6" fmla="*/ 98424 h 678448"/>
                    <a:gd name="connsiteX7" fmla="*/ 437062 w 1138700"/>
                    <a:gd name="connsiteY7" fmla="*/ 26987 h 678448"/>
                    <a:gd name="connsiteX0" fmla="*/ 437062 w 1116903"/>
                    <a:gd name="connsiteY0" fmla="*/ 26531 h 677992"/>
                    <a:gd name="connsiteX1" fmla="*/ 1110590 w 1116903"/>
                    <a:gd name="connsiteY1" fmla="*/ 257155 h 677992"/>
                    <a:gd name="connsiteX2" fmla="*/ 939713 w 1116903"/>
                    <a:gd name="connsiteY2" fmla="*/ 406441 h 677992"/>
                    <a:gd name="connsiteX3" fmla="*/ 219763 w 1116903"/>
                    <a:gd name="connsiteY3" fmla="*/ 632425 h 677992"/>
                    <a:gd name="connsiteX4" fmla="*/ 19513 w 1116903"/>
                    <a:gd name="connsiteY4" fmla="*/ 640169 h 677992"/>
                    <a:gd name="connsiteX5" fmla="*/ 1039518 w 1116903"/>
                    <a:gd name="connsiteY5" fmla="*/ 267038 h 677992"/>
                    <a:gd name="connsiteX6" fmla="*/ 456113 w 1116903"/>
                    <a:gd name="connsiteY6" fmla="*/ 97968 h 677992"/>
                    <a:gd name="connsiteX7" fmla="*/ 437062 w 1116903"/>
                    <a:gd name="connsiteY7" fmla="*/ 26531 h 677992"/>
                    <a:gd name="connsiteX0" fmla="*/ 437062 w 1110590"/>
                    <a:gd name="connsiteY0" fmla="*/ 26531 h 677992"/>
                    <a:gd name="connsiteX1" fmla="*/ 1110590 w 1110590"/>
                    <a:gd name="connsiteY1" fmla="*/ 257155 h 677992"/>
                    <a:gd name="connsiteX2" fmla="*/ 939713 w 1110590"/>
                    <a:gd name="connsiteY2" fmla="*/ 406441 h 677992"/>
                    <a:gd name="connsiteX3" fmla="*/ 219763 w 1110590"/>
                    <a:gd name="connsiteY3" fmla="*/ 632425 h 677992"/>
                    <a:gd name="connsiteX4" fmla="*/ 19513 w 1110590"/>
                    <a:gd name="connsiteY4" fmla="*/ 640169 h 677992"/>
                    <a:gd name="connsiteX5" fmla="*/ 1039518 w 1110590"/>
                    <a:gd name="connsiteY5" fmla="*/ 267038 h 677992"/>
                    <a:gd name="connsiteX6" fmla="*/ 456113 w 1110590"/>
                    <a:gd name="connsiteY6" fmla="*/ 97968 h 677992"/>
                    <a:gd name="connsiteX7" fmla="*/ 437062 w 1110590"/>
                    <a:gd name="connsiteY7" fmla="*/ 26531 h 677992"/>
                    <a:gd name="connsiteX0" fmla="*/ 437062 w 1117277"/>
                    <a:gd name="connsiteY0" fmla="*/ 26531 h 677992"/>
                    <a:gd name="connsiteX1" fmla="*/ 1110590 w 1117277"/>
                    <a:gd name="connsiteY1" fmla="*/ 257155 h 677992"/>
                    <a:gd name="connsiteX2" fmla="*/ 939713 w 1117277"/>
                    <a:gd name="connsiteY2" fmla="*/ 406441 h 677992"/>
                    <a:gd name="connsiteX3" fmla="*/ 219763 w 1117277"/>
                    <a:gd name="connsiteY3" fmla="*/ 632425 h 677992"/>
                    <a:gd name="connsiteX4" fmla="*/ 19513 w 1117277"/>
                    <a:gd name="connsiteY4" fmla="*/ 640169 h 677992"/>
                    <a:gd name="connsiteX5" fmla="*/ 1039518 w 1117277"/>
                    <a:gd name="connsiteY5" fmla="*/ 267038 h 677992"/>
                    <a:gd name="connsiteX6" fmla="*/ 456113 w 1117277"/>
                    <a:gd name="connsiteY6" fmla="*/ 97968 h 677992"/>
                    <a:gd name="connsiteX7" fmla="*/ 437062 w 1117277"/>
                    <a:gd name="connsiteY7" fmla="*/ 26531 h 677992"/>
                    <a:gd name="connsiteX0" fmla="*/ 437062 w 1117277"/>
                    <a:gd name="connsiteY0" fmla="*/ 26531 h 677992"/>
                    <a:gd name="connsiteX1" fmla="*/ 1110590 w 1117277"/>
                    <a:gd name="connsiteY1" fmla="*/ 257155 h 677992"/>
                    <a:gd name="connsiteX2" fmla="*/ 939713 w 1117277"/>
                    <a:gd name="connsiteY2" fmla="*/ 406441 h 677992"/>
                    <a:gd name="connsiteX3" fmla="*/ 219763 w 1117277"/>
                    <a:gd name="connsiteY3" fmla="*/ 632425 h 677992"/>
                    <a:gd name="connsiteX4" fmla="*/ 19513 w 1117277"/>
                    <a:gd name="connsiteY4" fmla="*/ 640169 h 677992"/>
                    <a:gd name="connsiteX5" fmla="*/ 1039518 w 1117277"/>
                    <a:gd name="connsiteY5" fmla="*/ 267038 h 677992"/>
                    <a:gd name="connsiteX6" fmla="*/ 456113 w 1117277"/>
                    <a:gd name="connsiteY6" fmla="*/ 97968 h 677992"/>
                    <a:gd name="connsiteX7" fmla="*/ 437062 w 1117277"/>
                    <a:gd name="connsiteY7" fmla="*/ 26531 h 677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7277" h="677992">
                      <a:moveTo>
                        <a:pt x="437062" y="26531"/>
                      </a:moveTo>
                      <a:cubicBezTo>
                        <a:pt x="546141" y="53062"/>
                        <a:pt x="1033440" y="42951"/>
                        <a:pt x="1110590" y="257155"/>
                      </a:cubicBezTo>
                      <a:cubicBezTo>
                        <a:pt x="1117277" y="293850"/>
                        <a:pt x="1088184" y="343896"/>
                        <a:pt x="939713" y="406441"/>
                      </a:cubicBezTo>
                      <a:cubicBezTo>
                        <a:pt x="791242" y="468986"/>
                        <a:pt x="395818" y="580212"/>
                        <a:pt x="219763" y="632425"/>
                      </a:cubicBezTo>
                      <a:cubicBezTo>
                        <a:pt x="111413" y="659727"/>
                        <a:pt x="0" y="677992"/>
                        <a:pt x="19513" y="640169"/>
                      </a:cubicBezTo>
                      <a:cubicBezTo>
                        <a:pt x="86419" y="586189"/>
                        <a:pt x="1007687" y="364325"/>
                        <a:pt x="1039518" y="267038"/>
                      </a:cubicBezTo>
                      <a:cubicBezTo>
                        <a:pt x="998141" y="128847"/>
                        <a:pt x="556522" y="138052"/>
                        <a:pt x="456113" y="97968"/>
                      </a:cubicBezTo>
                      <a:cubicBezTo>
                        <a:pt x="355704" y="57884"/>
                        <a:pt x="327983" y="0"/>
                        <a:pt x="437062" y="2653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Freeform 8"/>
                <p:cNvSpPr/>
                <p:nvPr/>
              </p:nvSpPr>
              <p:spPr bwMode="auto">
                <a:xfrm>
                  <a:off x="3657165" y="4212309"/>
                  <a:ext cx="203286" cy="411163"/>
                </a:xfrm>
                <a:custGeom>
                  <a:avLst/>
                  <a:gdLst>
                    <a:gd name="connsiteX0" fmla="*/ 72980 w 231820"/>
                    <a:gd name="connsiteY0" fmla="*/ 532327 h 558084"/>
                    <a:gd name="connsiteX1" fmla="*/ 21465 w 231820"/>
                    <a:gd name="connsiteY1" fmla="*/ 223234 h 558084"/>
                    <a:gd name="connsiteX2" fmla="*/ 201769 w 231820"/>
                    <a:gd name="connsiteY2" fmla="*/ 42929 h 558084"/>
                    <a:gd name="connsiteX3" fmla="*/ 201769 w 231820"/>
                    <a:gd name="connsiteY3" fmla="*/ 480811 h 558084"/>
                    <a:gd name="connsiteX4" fmla="*/ 124496 w 231820"/>
                    <a:gd name="connsiteY4" fmla="*/ 506569 h 558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820" h="558084">
                      <a:moveTo>
                        <a:pt x="72980" y="532327"/>
                      </a:moveTo>
                      <a:cubicBezTo>
                        <a:pt x="36490" y="418563"/>
                        <a:pt x="0" y="304800"/>
                        <a:pt x="21465" y="223234"/>
                      </a:cubicBezTo>
                      <a:cubicBezTo>
                        <a:pt x="42930" y="141668"/>
                        <a:pt x="171718" y="0"/>
                        <a:pt x="201769" y="42929"/>
                      </a:cubicBezTo>
                      <a:cubicBezTo>
                        <a:pt x="231820" y="85859"/>
                        <a:pt x="214648" y="403538"/>
                        <a:pt x="201769" y="480811"/>
                      </a:cubicBezTo>
                      <a:cubicBezTo>
                        <a:pt x="188890" y="558084"/>
                        <a:pt x="156693" y="532326"/>
                        <a:pt x="124496" y="506569"/>
                      </a:cubicBezTo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Freeform 9"/>
                <p:cNvSpPr/>
                <p:nvPr/>
              </p:nvSpPr>
              <p:spPr bwMode="auto">
                <a:xfrm>
                  <a:off x="3828687" y="4391697"/>
                  <a:ext cx="1421413" cy="781050"/>
                </a:xfrm>
                <a:custGeom>
                  <a:avLst/>
                  <a:gdLst>
                    <a:gd name="connsiteX0" fmla="*/ 360608 w 2889160"/>
                    <a:gd name="connsiteY0" fmla="*/ 1010991 h 1384479"/>
                    <a:gd name="connsiteX1" fmla="*/ 1944709 w 2889160"/>
                    <a:gd name="connsiteY1" fmla="*/ 19318 h 1384479"/>
                    <a:gd name="connsiteX2" fmla="*/ 2627290 w 2889160"/>
                    <a:gd name="connsiteY2" fmla="*/ 1126901 h 1384479"/>
                    <a:gd name="connsiteX3" fmla="*/ 373487 w 2889160"/>
                    <a:gd name="connsiteY3" fmla="*/ 1358721 h 1384479"/>
                    <a:gd name="connsiteX4" fmla="*/ 360608 w 2889160"/>
                    <a:gd name="connsiteY4" fmla="*/ 1010991 h 1384479"/>
                    <a:gd name="connsiteX0" fmla="*/ 360608 w 2889160"/>
                    <a:gd name="connsiteY0" fmla="*/ 1059256 h 1432744"/>
                    <a:gd name="connsiteX1" fmla="*/ 1944709 w 2889160"/>
                    <a:gd name="connsiteY1" fmla="*/ 67583 h 1432744"/>
                    <a:gd name="connsiteX2" fmla="*/ 2627290 w 2889160"/>
                    <a:gd name="connsiteY2" fmla="*/ 1175166 h 1432744"/>
                    <a:gd name="connsiteX3" fmla="*/ 373487 w 2889160"/>
                    <a:gd name="connsiteY3" fmla="*/ 1406986 h 1432744"/>
                    <a:gd name="connsiteX4" fmla="*/ 360608 w 2889160"/>
                    <a:gd name="connsiteY4" fmla="*/ 1059256 h 1432744"/>
                    <a:gd name="connsiteX0" fmla="*/ 360608 w 2889160"/>
                    <a:gd name="connsiteY0" fmla="*/ 890213 h 1263701"/>
                    <a:gd name="connsiteX1" fmla="*/ 1944709 w 2889160"/>
                    <a:gd name="connsiteY1" fmla="*/ 67583 h 1263701"/>
                    <a:gd name="connsiteX2" fmla="*/ 2627290 w 2889160"/>
                    <a:gd name="connsiteY2" fmla="*/ 1006123 h 1263701"/>
                    <a:gd name="connsiteX3" fmla="*/ 373487 w 2889160"/>
                    <a:gd name="connsiteY3" fmla="*/ 1237943 h 1263701"/>
                    <a:gd name="connsiteX4" fmla="*/ 360608 w 2889160"/>
                    <a:gd name="connsiteY4" fmla="*/ 890213 h 1263701"/>
                    <a:gd name="connsiteX0" fmla="*/ 360608 w 2889160"/>
                    <a:gd name="connsiteY0" fmla="*/ 890212 h 1263700"/>
                    <a:gd name="connsiteX1" fmla="*/ 1944709 w 2889160"/>
                    <a:gd name="connsiteY1" fmla="*/ 67583 h 1263700"/>
                    <a:gd name="connsiteX2" fmla="*/ 2627290 w 2889160"/>
                    <a:gd name="connsiteY2" fmla="*/ 1006122 h 1263700"/>
                    <a:gd name="connsiteX3" fmla="*/ 373487 w 2889160"/>
                    <a:gd name="connsiteY3" fmla="*/ 1237942 h 1263700"/>
                    <a:gd name="connsiteX4" fmla="*/ 360608 w 2889160"/>
                    <a:gd name="connsiteY4" fmla="*/ 890212 h 1263700"/>
                    <a:gd name="connsiteX0" fmla="*/ 360608 w 2889160"/>
                    <a:gd name="connsiteY0" fmla="*/ 1059254 h 1432742"/>
                    <a:gd name="connsiteX1" fmla="*/ 1944709 w 2889160"/>
                    <a:gd name="connsiteY1" fmla="*/ 67583 h 1432742"/>
                    <a:gd name="connsiteX2" fmla="*/ 2627290 w 2889160"/>
                    <a:gd name="connsiteY2" fmla="*/ 1175164 h 1432742"/>
                    <a:gd name="connsiteX3" fmla="*/ 373487 w 2889160"/>
                    <a:gd name="connsiteY3" fmla="*/ 1406984 h 1432742"/>
                    <a:gd name="connsiteX4" fmla="*/ 360608 w 2889160"/>
                    <a:gd name="connsiteY4" fmla="*/ 1059254 h 1432742"/>
                    <a:gd name="connsiteX0" fmla="*/ 360608 w 2889160"/>
                    <a:gd name="connsiteY0" fmla="*/ 1059254 h 1432742"/>
                    <a:gd name="connsiteX1" fmla="*/ 1944709 w 2889160"/>
                    <a:gd name="connsiteY1" fmla="*/ 67583 h 1432742"/>
                    <a:gd name="connsiteX2" fmla="*/ 2627290 w 2889160"/>
                    <a:gd name="connsiteY2" fmla="*/ 1175164 h 1432742"/>
                    <a:gd name="connsiteX3" fmla="*/ 373487 w 2889160"/>
                    <a:gd name="connsiteY3" fmla="*/ 1406984 h 1432742"/>
                    <a:gd name="connsiteX4" fmla="*/ 360608 w 2889160"/>
                    <a:gd name="connsiteY4" fmla="*/ 1059254 h 1432742"/>
                    <a:gd name="connsiteX0" fmla="*/ 364901 w 2893453"/>
                    <a:gd name="connsiteY0" fmla="*/ 1059255 h 1426302"/>
                    <a:gd name="connsiteX1" fmla="*/ 1949002 w 2893453"/>
                    <a:gd name="connsiteY1" fmla="*/ 67583 h 1426302"/>
                    <a:gd name="connsiteX2" fmla="*/ 2631583 w 2893453"/>
                    <a:gd name="connsiteY2" fmla="*/ 1175164 h 1426302"/>
                    <a:gd name="connsiteX3" fmla="*/ 377780 w 2893453"/>
                    <a:gd name="connsiteY3" fmla="*/ 1406984 h 1426302"/>
                    <a:gd name="connsiteX4" fmla="*/ 364901 w 2893453"/>
                    <a:gd name="connsiteY4" fmla="*/ 1059255 h 1426302"/>
                    <a:gd name="connsiteX0" fmla="*/ 364901 w 2893453"/>
                    <a:gd name="connsiteY0" fmla="*/ 1059255 h 1426302"/>
                    <a:gd name="connsiteX1" fmla="*/ 1949002 w 2893453"/>
                    <a:gd name="connsiteY1" fmla="*/ 67583 h 1426302"/>
                    <a:gd name="connsiteX2" fmla="*/ 2631583 w 2893453"/>
                    <a:gd name="connsiteY2" fmla="*/ 1175164 h 1426302"/>
                    <a:gd name="connsiteX3" fmla="*/ 377780 w 2893453"/>
                    <a:gd name="connsiteY3" fmla="*/ 1406984 h 1426302"/>
                    <a:gd name="connsiteX4" fmla="*/ 364901 w 2893453"/>
                    <a:gd name="connsiteY4" fmla="*/ 1059255 h 1426302"/>
                    <a:gd name="connsiteX0" fmla="*/ 211811 w 2714848"/>
                    <a:gd name="connsiteY0" fmla="*/ 1059255 h 1379249"/>
                    <a:gd name="connsiteX1" fmla="*/ 1795912 w 2714848"/>
                    <a:gd name="connsiteY1" fmla="*/ 67583 h 1379249"/>
                    <a:gd name="connsiteX2" fmla="*/ 2478493 w 2714848"/>
                    <a:gd name="connsiteY2" fmla="*/ 1175164 h 1379249"/>
                    <a:gd name="connsiteX3" fmla="*/ 377780 w 2714848"/>
                    <a:gd name="connsiteY3" fmla="*/ 1292092 h 1379249"/>
                    <a:gd name="connsiteX4" fmla="*/ 211811 w 2714848"/>
                    <a:gd name="connsiteY4" fmla="*/ 1059255 h 1379249"/>
                    <a:gd name="connsiteX0" fmla="*/ 164449 w 2604859"/>
                    <a:gd name="connsiteY0" fmla="*/ 1059255 h 1404761"/>
                    <a:gd name="connsiteX1" fmla="*/ 1748550 w 2604859"/>
                    <a:gd name="connsiteY1" fmla="*/ 67583 h 1404761"/>
                    <a:gd name="connsiteX2" fmla="*/ 2431131 w 2604859"/>
                    <a:gd name="connsiteY2" fmla="*/ 1175164 h 1404761"/>
                    <a:gd name="connsiteX3" fmla="*/ 706184 w 2604859"/>
                    <a:gd name="connsiteY3" fmla="*/ 1385443 h 1404761"/>
                    <a:gd name="connsiteX4" fmla="*/ 164449 w 2604859"/>
                    <a:gd name="connsiteY4" fmla="*/ 1059255 h 1404761"/>
                    <a:gd name="connsiteX0" fmla="*/ 164449 w 2604858"/>
                    <a:gd name="connsiteY0" fmla="*/ 1059255 h 1379249"/>
                    <a:gd name="connsiteX1" fmla="*/ 1748550 w 2604858"/>
                    <a:gd name="connsiteY1" fmla="*/ 67583 h 1379249"/>
                    <a:gd name="connsiteX2" fmla="*/ 2431131 w 2604858"/>
                    <a:gd name="connsiteY2" fmla="*/ 1175164 h 1379249"/>
                    <a:gd name="connsiteX3" fmla="*/ 706185 w 2604858"/>
                    <a:gd name="connsiteY3" fmla="*/ 1292092 h 1379249"/>
                    <a:gd name="connsiteX4" fmla="*/ 164449 w 2604858"/>
                    <a:gd name="connsiteY4" fmla="*/ 1059255 h 1379249"/>
                    <a:gd name="connsiteX0" fmla="*/ 164450 w 2493522"/>
                    <a:gd name="connsiteY0" fmla="*/ 930001 h 1379249"/>
                    <a:gd name="connsiteX1" fmla="*/ 1637214 w 2493522"/>
                    <a:gd name="connsiteY1" fmla="*/ 67583 h 1379249"/>
                    <a:gd name="connsiteX2" fmla="*/ 2319795 w 2493522"/>
                    <a:gd name="connsiteY2" fmla="*/ 1175164 h 1379249"/>
                    <a:gd name="connsiteX3" fmla="*/ 594849 w 2493522"/>
                    <a:gd name="connsiteY3" fmla="*/ 1292092 h 1379249"/>
                    <a:gd name="connsiteX4" fmla="*/ 164450 w 2493522"/>
                    <a:gd name="connsiteY4" fmla="*/ 930001 h 1379249"/>
                    <a:gd name="connsiteX0" fmla="*/ 164449 w 2493521"/>
                    <a:gd name="connsiteY0" fmla="*/ 930001 h 1379249"/>
                    <a:gd name="connsiteX1" fmla="*/ 1637213 w 2493521"/>
                    <a:gd name="connsiteY1" fmla="*/ 67583 h 1379249"/>
                    <a:gd name="connsiteX2" fmla="*/ 2319794 w 2493521"/>
                    <a:gd name="connsiteY2" fmla="*/ 1175164 h 1379249"/>
                    <a:gd name="connsiteX3" fmla="*/ 594848 w 2493521"/>
                    <a:gd name="connsiteY3" fmla="*/ 1292092 h 1379249"/>
                    <a:gd name="connsiteX4" fmla="*/ 164449 w 2493521"/>
                    <a:gd name="connsiteY4" fmla="*/ 930001 h 1379249"/>
                    <a:gd name="connsiteX0" fmla="*/ 164449 w 2493521"/>
                    <a:gd name="connsiteY0" fmla="*/ 930001 h 1397581"/>
                    <a:gd name="connsiteX1" fmla="*/ 1637213 w 2493521"/>
                    <a:gd name="connsiteY1" fmla="*/ 67583 h 1397581"/>
                    <a:gd name="connsiteX2" fmla="*/ 2319794 w 2493521"/>
                    <a:gd name="connsiteY2" fmla="*/ 1175164 h 1397581"/>
                    <a:gd name="connsiteX3" fmla="*/ 594848 w 2493521"/>
                    <a:gd name="connsiteY3" fmla="*/ 1292092 h 1397581"/>
                    <a:gd name="connsiteX4" fmla="*/ 164449 w 2493521"/>
                    <a:gd name="connsiteY4" fmla="*/ 930001 h 139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3521" h="1397581">
                      <a:moveTo>
                        <a:pt x="164449" y="930001"/>
                      </a:moveTo>
                      <a:cubicBezTo>
                        <a:pt x="426319" y="706768"/>
                        <a:pt x="1051094" y="189927"/>
                        <a:pt x="1637213" y="67583"/>
                      </a:cubicBezTo>
                      <a:cubicBezTo>
                        <a:pt x="2362685" y="0"/>
                        <a:pt x="2493521" y="971079"/>
                        <a:pt x="2319794" y="1175164"/>
                      </a:cubicBezTo>
                      <a:cubicBezTo>
                        <a:pt x="2146067" y="1379249"/>
                        <a:pt x="967989" y="1397581"/>
                        <a:pt x="594848" y="1292092"/>
                      </a:cubicBezTo>
                      <a:cubicBezTo>
                        <a:pt x="270419" y="1186605"/>
                        <a:pt x="0" y="1052704"/>
                        <a:pt x="164449" y="930001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Freeform 10"/>
                <p:cNvSpPr/>
                <p:nvPr/>
              </p:nvSpPr>
              <p:spPr bwMode="auto">
                <a:xfrm>
                  <a:off x="3580932" y="4380584"/>
                  <a:ext cx="752793" cy="869950"/>
                </a:xfrm>
                <a:custGeom>
                  <a:avLst/>
                  <a:gdLst>
                    <a:gd name="connsiteX0" fmla="*/ 81566 w 669701"/>
                    <a:gd name="connsiteY0" fmla="*/ 1268569 h 1292180"/>
                    <a:gd name="connsiteX1" fmla="*/ 171718 w 669701"/>
                    <a:gd name="connsiteY1" fmla="*/ 160986 h 1292180"/>
                    <a:gd name="connsiteX2" fmla="*/ 661115 w 669701"/>
                    <a:gd name="connsiteY2" fmla="*/ 302654 h 1292180"/>
                    <a:gd name="connsiteX3" fmla="*/ 81566 w 669701"/>
                    <a:gd name="connsiteY3" fmla="*/ 1268569 h 1292180"/>
                    <a:gd name="connsiteX0" fmla="*/ 106966 w 847501"/>
                    <a:gd name="connsiteY0" fmla="*/ 1268569 h 1292180"/>
                    <a:gd name="connsiteX1" fmla="*/ 197118 w 847501"/>
                    <a:gd name="connsiteY1" fmla="*/ 160986 h 1292180"/>
                    <a:gd name="connsiteX2" fmla="*/ 838915 w 847501"/>
                    <a:gd name="connsiteY2" fmla="*/ 302654 h 1292180"/>
                    <a:gd name="connsiteX3" fmla="*/ 106966 w 847501"/>
                    <a:gd name="connsiteY3" fmla="*/ 1268569 h 1292180"/>
                    <a:gd name="connsiteX0" fmla="*/ 106966 w 853941"/>
                    <a:gd name="connsiteY0" fmla="*/ 1162789 h 1186400"/>
                    <a:gd name="connsiteX1" fmla="*/ 197118 w 853941"/>
                    <a:gd name="connsiteY1" fmla="*/ 145874 h 1186400"/>
                    <a:gd name="connsiteX2" fmla="*/ 838915 w 853941"/>
                    <a:gd name="connsiteY2" fmla="*/ 287542 h 1186400"/>
                    <a:gd name="connsiteX3" fmla="*/ 106966 w 853941"/>
                    <a:gd name="connsiteY3" fmla="*/ 1162789 h 118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3941" h="1186400">
                      <a:moveTo>
                        <a:pt x="106966" y="1162789"/>
                      </a:moveTo>
                      <a:cubicBezTo>
                        <a:pt x="0" y="1139178"/>
                        <a:pt x="75127" y="291749"/>
                        <a:pt x="197118" y="145874"/>
                      </a:cubicBezTo>
                      <a:cubicBezTo>
                        <a:pt x="319110" y="0"/>
                        <a:pt x="853940" y="118056"/>
                        <a:pt x="838915" y="287542"/>
                      </a:cubicBezTo>
                      <a:cubicBezTo>
                        <a:pt x="823890" y="457028"/>
                        <a:pt x="213932" y="1186400"/>
                        <a:pt x="106966" y="116278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" name="Freeform 11"/>
                <p:cNvSpPr/>
                <p:nvPr/>
              </p:nvSpPr>
              <p:spPr bwMode="auto">
                <a:xfrm>
                  <a:off x="3981151" y="4236122"/>
                  <a:ext cx="497098" cy="508000"/>
                </a:xfrm>
                <a:custGeom>
                  <a:avLst/>
                  <a:gdLst>
                    <a:gd name="connsiteX0" fmla="*/ 0 w 564523"/>
                    <a:gd name="connsiteY0" fmla="*/ 573110 h 689020"/>
                    <a:gd name="connsiteX1" fmla="*/ 244698 w 564523"/>
                    <a:gd name="connsiteY1" fmla="*/ 57955 h 689020"/>
                    <a:gd name="connsiteX2" fmla="*/ 540912 w 564523"/>
                    <a:gd name="connsiteY2" fmla="*/ 225381 h 689020"/>
                    <a:gd name="connsiteX3" fmla="*/ 103031 w 564523"/>
                    <a:gd name="connsiteY3" fmla="*/ 689020 h 68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523" h="689020">
                      <a:moveTo>
                        <a:pt x="0" y="573110"/>
                      </a:moveTo>
                      <a:cubicBezTo>
                        <a:pt x="77273" y="344510"/>
                        <a:pt x="154546" y="115910"/>
                        <a:pt x="244698" y="57955"/>
                      </a:cubicBezTo>
                      <a:cubicBezTo>
                        <a:pt x="334850" y="0"/>
                        <a:pt x="564523" y="120204"/>
                        <a:pt x="540912" y="225381"/>
                      </a:cubicBezTo>
                      <a:cubicBezTo>
                        <a:pt x="517301" y="330558"/>
                        <a:pt x="310166" y="509789"/>
                        <a:pt x="103031" y="689020"/>
                      </a:cubicBezTo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Oval 12"/>
                <p:cNvSpPr/>
                <p:nvPr/>
              </p:nvSpPr>
              <p:spPr bwMode="auto">
                <a:xfrm>
                  <a:off x="3773102" y="4707609"/>
                  <a:ext cx="80996" cy="66675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Freeform 13"/>
                <p:cNvSpPr/>
                <p:nvPr/>
              </p:nvSpPr>
              <p:spPr bwMode="auto">
                <a:xfrm rot="1073598">
                  <a:off x="4703769" y="4998122"/>
                  <a:ext cx="323987" cy="304800"/>
                </a:xfrm>
                <a:custGeom>
                  <a:avLst/>
                  <a:gdLst>
                    <a:gd name="connsiteX0" fmla="*/ 270668 w 434180"/>
                    <a:gd name="connsiteY0" fmla="*/ 23812 h 324644"/>
                    <a:gd name="connsiteX1" fmla="*/ 194468 w 434180"/>
                    <a:gd name="connsiteY1" fmla="*/ 204787 h 324644"/>
                    <a:gd name="connsiteX2" fmla="*/ 37306 w 434180"/>
                    <a:gd name="connsiteY2" fmla="*/ 257175 h 324644"/>
                    <a:gd name="connsiteX3" fmla="*/ 94456 w 434180"/>
                    <a:gd name="connsiteY3" fmla="*/ 266700 h 324644"/>
                    <a:gd name="connsiteX4" fmla="*/ 18256 w 434180"/>
                    <a:gd name="connsiteY4" fmla="*/ 314325 h 324644"/>
                    <a:gd name="connsiteX5" fmla="*/ 203993 w 434180"/>
                    <a:gd name="connsiteY5" fmla="*/ 285750 h 324644"/>
                    <a:gd name="connsiteX6" fmla="*/ 404018 w 434180"/>
                    <a:gd name="connsiteY6" fmla="*/ 80962 h 324644"/>
                    <a:gd name="connsiteX7" fmla="*/ 384968 w 434180"/>
                    <a:gd name="connsiteY7" fmla="*/ 0 h 324644"/>
                    <a:gd name="connsiteX0" fmla="*/ 279476 w 434181"/>
                    <a:gd name="connsiteY0" fmla="*/ 23812 h 316076"/>
                    <a:gd name="connsiteX1" fmla="*/ 203276 w 434181"/>
                    <a:gd name="connsiteY1" fmla="*/ 204787 h 316076"/>
                    <a:gd name="connsiteX2" fmla="*/ 46114 w 434181"/>
                    <a:gd name="connsiteY2" fmla="*/ 257175 h 316076"/>
                    <a:gd name="connsiteX3" fmla="*/ 103264 w 434181"/>
                    <a:gd name="connsiteY3" fmla="*/ 266700 h 316076"/>
                    <a:gd name="connsiteX4" fmla="*/ 27064 w 434181"/>
                    <a:gd name="connsiteY4" fmla="*/ 314325 h 316076"/>
                    <a:gd name="connsiteX5" fmla="*/ 265647 w 434181"/>
                    <a:gd name="connsiteY5" fmla="*/ 256198 h 316076"/>
                    <a:gd name="connsiteX6" fmla="*/ 412826 w 434181"/>
                    <a:gd name="connsiteY6" fmla="*/ 80962 h 316076"/>
                    <a:gd name="connsiteX7" fmla="*/ 393776 w 434181"/>
                    <a:gd name="connsiteY7" fmla="*/ 0 h 3160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89001 w 457171"/>
                    <a:gd name="connsiteY0" fmla="*/ 74413 h 365089"/>
                    <a:gd name="connsiteX1" fmla="*/ 212801 w 457171"/>
                    <a:gd name="connsiteY1" fmla="*/ 255388 h 365089"/>
                    <a:gd name="connsiteX2" fmla="*/ 55639 w 457171"/>
                    <a:gd name="connsiteY2" fmla="*/ 307776 h 365089"/>
                    <a:gd name="connsiteX3" fmla="*/ 36589 w 457171"/>
                    <a:gd name="connsiteY3" fmla="*/ 364926 h 365089"/>
                    <a:gd name="connsiteX4" fmla="*/ 275172 w 457171"/>
                    <a:gd name="connsiteY4" fmla="*/ 306799 h 365089"/>
                    <a:gd name="connsiteX5" fmla="*/ 422351 w 457171"/>
                    <a:gd name="connsiteY5" fmla="*/ 131563 h 365089"/>
                    <a:gd name="connsiteX6" fmla="*/ 432565 w 457171"/>
                    <a:gd name="connsiteY6" fmla="*/ 0 h 365089"/>
                    <a:gd name="connsiteX0" fmla="*/ 276377 w 444547"/>
                    <a:gd name="connsiteY0" fmla="*/ 74413 h 374368"/>
                    <a:gd name="connsiteX1" fmla="*/ 200177 w 444547"/>
                    <a:gd name="connsiteY1" fmla="*/ 255388 h 374368"/>
                    <a:gd name="connsiteX2" fmla="*/ 118757 w 444547"/>
                    <a:gd name="connsiteY2" fmla="*/ 250149 h 374368"/>
                    <a:gd name="connsiteX3" fmla="*/ 23965 w 444547"/>
                    <a:gd name="connsiteY3" fmla="*/ 364926 h 374368"/>
                    <a:gd name="connsiteX4" fmla="*/ 262548 w 444547"/>
                    <a:gd name="connsiteY4" fmla="*/ 306799 h 374368"/>
                    <a:gd name="connsiteX5" fmla="*/ 409727 w 444547"/>
                    <a:gd name="connsiteY5" fmla="*/ 131563 h 374368"/>
                    <a:gd name="connsiteX6" fmla="*/ 419941 w 444547"/>
                    <a:gd name="connsiteY6" fmla="*/ 0 h 374368"/>
                    <a:gd name="connsiteX0" fmla="*/ 166526 w 334696"/>
                    <a:gd name="connsiteY0" fmla="*/ 74413 h 362103"/>
                    <a:gd name="connsiteX1" fmla="*/ 90326 w 334696"/>
                    <a:gd name="connsiteY1" fmla="*/ 255388 h 362103"/>
                    <a:gd name="connsiteX2" fmla="*/ 8906 w 334696"/>
                    <a:gd name="connsiteY2" fmla="*/ 250149 h 362103"/>
                    <a:gd name="connsiteX3" fmla="*/ 36887 w 334696"/>
                    <a:gd name="connsiteY3" fmla="*/ 352662 h 362103"/>
                    <a:gd name="connsiteX4" fmla="*/ 152697 w 334696"/>
                    <a:gd name="connsiteY4" fmla="*/ 306799 h 362103"/>
                    <a:gd name="connsiteX5" fmla="*/ 299876 w 334696"/>
                    <a:gd name="connsiteY5" fmla="*/ 131563 h 362103"/>
                    <a:gd name="connsiteX6" fmla="*/ 310090 w 334696"/>
                    <a:gd name="connsiteY6" fmla="*/ 0 h 362103"/>
                    <a:gd name="connsiteX0" fmla="*/ 166526 w 334696"/>
                    <a:gd name="connsiteY0" fmla="*/ 74413 h 352662"/>
                    <a:gd name="connsiteX1" fmla="*/ 90326 w 334696"/>
                    <a:gd name="connsiteY1" fmla="*/ 255388 h 352662"/>
                    <a:gd name="connsiteX2" fmla="*/ 8906 w 334696"/>
                    <a:gd name="connsiteY2" fmla="*/ 250149 h 352662"/>
                    <a:gd name="connsiteX3" fmla="*/ 36887 w 334696"/>
                    <a:gd name="connsiteY3" fmla="*/ 352662 h 352662"/>
                    <a:gd name="connsiteX4" fmla="*/ 152697 w 334696"/>
                    <a:gd name="connsiteY4" fmla="*/ 306799 h 352662"/>
                    <a:gd name="connsiteX5" fmla="*/ 204114 w 334696"/>
                    <a:gd name="connsiteY5" fmla="*/ 286019 h 352662"/>
                    <a:gd name="connsiteX6" fmla="*/ 299876 w 334696"/>
                    <a:gd name="connsiteY6" fmla="*/ 131563 h 352662"/>
                    <a:gd name="connsiteX7" fmla="*/ 310090 w 334696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164555 w 346554"/>
                    <a:gd name="connsiteY4" fmla="*/ 306799 h 352662"/>
                    <a:gd name="connsiteX5" fmla="*/ 215972 w 346554"/>
                    <a:gd name="connsiteY5" fmla="*/ 286019 h 352662"/>
                    <a:gd name="connsiteX6" fmla="*/ 311734 w 346554"/>
                    <a:gd name="connsiteY6" fmla="*/ 131563 h 352662"/>
                    <a:gd name="connsiteX7" fmla="*/ 321948 w 346554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5972 w 346554"/>
                    <a:gd name="connsiteY4" fmla="*/ 286019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8007 w 346554"/>
                    <a:gd name="connsiteY4" fmla="*/ 302502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1743 w 339913"/>
                    <a:gd name="connsiteY0" fmla="*/ 74413 h 352662"/>
                    <a:gd name="connsiteX1" fmla="*/ 126844 w 339913"/>
                    <a:gd name="connsiteY1" fmla="*/ 221270 h 352662"/>
                    <a:gd name="connsiteX2" fmla="*/ 14123 w 339913"/>
                    <a:gd name="connsiteY2" fmla="*/ 250149 h 352662"/>
                    <a:gd name="connsiteX3" fmla="*/ 42104 w 339913"/>
                    <a:gd name="connsiteY3" fmla="*/ 352662 h 352662"/>
                    <a:gd name="connsiteX4" fmla="*/ 211366 w 339913"/>
                    <a:gd name="connsiteY4" fmla="*/ 302502 h 352662"/>
                    <a:gd name="connsiteX5" fmla="*/ 305093 w 339913"/>
                    <a:gd name="connsiteY5" fmla="*/ 131563 h 352662"/>
                    <a:gd name="connsiteX6" fmla="*/ 315307 w 339913"/>
                    <a:gd name="connsiteY6" fmla="*/ 0 h 352662"/>
                    <a:gd name="connsiteX0" fmla="*/ 153604 w 321774"/>
                    <a:gd name="connsiteY0" fmla="*/ 74413 h 352662"/>
                    <a:gd name="connsiteX1" fmla="*/ 108705 w 321774"/>
                    <a:gd name="connsiteY1" fmla="*/ 221270 h 352662"/>
                    <a:gd name="connsiteX2" fmla="*/ 47345 w 321774"/>
                    <a:gd name="connsiteY2" fmla="*/ 256504 h 352662"/>
                    <a:gd name="connsiteX3" fmla="*/ 23965 w 321774"/>
                    <a:gd name="connsiteY3" fmla="*/ 352662 h 352662"/>
                    <a:gd name="connsiteX4" fmla="*/ 193227 w 321774"/>
                    <a:gd name="connsiteY4" fmla="*/ 302502 h 352662"/>
                    <a:gd name="connsiteX5" fmla="*/ 286954 w 321774"/>
                    <a:gd name="connsiteY5" fmla="*/ 131563 h 352662"/>
                    <a:gd name="connsiteX6" fmla="*/ 297168 w 321774"/>
                    <a:gd name="connsiteY6" fmla="*/ 0 h 352662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153237 w 281784"/>
                    <a:gd name="connsiteY4" fmla="*/ 302502 h 324401"/>
                    <a:gd name="connsiteX5" fmla="*/ 246964 w 281784"/>
                    <a:gd name="connsiteY5" fmla="*/ 131563 h 324401"/>
                    <a:gd name="connsiteX6" fmla="*/ 257178 w 281784"/>
                    <a:gd name="connsiteY6" fmla="*/ 0 h 324401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246964 w 281784"/>
                    <a:gd name="connsiteY4" fmla="*/ 131563 h 324401"/>
                    <a:gd name="connsiteX5" fmla="*/ 257178 w 281784"/>
                    <a:gd name="connsiteY5" fmla="*/ 0 h 324401"/>
                    <a:gd name="connsiteX0" fmla="*/ 122828 w 290998"/>
                    <a:gd name="connsiteY0" fmla="*/ 74413 h 301541"/>
                    <a:gd name="connsiteX1" fmla="*/ 77929 w 290998"/>
                    <a:gd name="connsiteY1" fmla="*/ 221270 h 301541"/>
                    <a:gd name="connsiteX2" fmla="*/ 16569 w 290998"/>
                    <a:gd name="connsiteY2" fmla="*/ 256504 h 301541"/>
                    <a:gd name="connsiteX3" fmla="*/ 177343 w 290998"/>
                    <a:gd name="connsiteY3" fmla="*/ 301541 h 301541"/>
                    <a:gd name="connsiteX4" fmla="*/ 256178 w 290998"/>
                    <a:gd name="connsiteY4" fmla="*/ 131563 h 301541"/>
                    <a:gd name="connsiteX5" fmla="*/ 266392 w 290998"/>
                    <a:gd name="connsiteY5" fmla="*/ 0 h 301541"/>
                    <a:gd name="connsiteX0" fmla="*/ 125800 w 293970"/>
                    <a:gd name="connsiteY0" fmla="*/ 74413 h 341694"/>
                    <a:gd name="connsiteX1" fmla="*/ 80901 w 293970"/>
                    <a:gd name="connsiteY1" fmla="*/ 221270 h 341694"/>
                    <a:gd name="connsiteX2" fmla="*/ 16569 w 293970"/>
                    <a:gd name="connsiteY2" fmla="*/ 328317 h 341694"/>
                    <a:gd name="connsiteX3" fmla="*/ 180315 w 293970"/>
                    <a:gd name="connsiteY3" fmla="*/ 301541 h 341694"/>
                    <a:gd name="connsiteX4" fmla="*/ 259150 w 293970"/>
                    <a:gd name="connsiteY4" fmla="*/ 131563 h 341694"/>
                    <a:gd name="connsiteX5" fmla="*/ 269364 w 293970"/>
                    <a:gd name="connsiteY5" fmla="*/ 0 h 341694"/>
                    <a:gd name="connsiteX0" fmla="*/ 118416 w 286586"/>
                    <a:gd name="connsiteY0" fmla="*/ 74413 h 345070"/>
                    <a:gd name="connsiteX1" fmla="*/ 73517 w 286586"/>
                    <a:gd name="connsiteY1" fmla="*/ 221270 h 345070"/>
                    <a:gd name="connsiteX2" fmla="*/ 9185 w 286586"/>
                    <a:gd name="connsiteY2" fmla="*/ 328317 h 345070"/>
                    <a:gd name="connsiteX3" fmla="*/ 128622 w 286586"/>
                    <a:gd name="connsiteY3" fmla="*/ 321787 h 345070"/>
                    <a:gd name="connsiteX4" fmla="*/ 251766 w 286586"/>
                    <a:gd name="connsiteY4" fmla="*/ 131563 h 345070"/>
                    <a:gd name="connsiteX5" fmla="*/ 261980 w 286586"/>
                    <a:gd name="connsiteY5" fmla="*/ 0 h 345070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3550 w 281720"/>
                    <a:gd name="connsiteY0" fmla="*/ 74413 h 357353"/>
                    <a:gd name="connsiteX1" fmla="*/ 68651 w 281720"/>
                    <a:gd name="connsiteY1" fmla="*/ 221270 h 357353"/>
                    <a:gd name="connsiteX2" fmla="*/ 4319 w 281720"/>
                    <a:gd name="connsiteY2" fmla="*/ 328317 h 357353"/>
                    <a:gd name="connsiteX3" fmla="*/ 42735 w 281720"/>
                    <a:gd name="connsiteY3" fmla="*/ 344958 h 357353"/>
                    <a:gd name="connsiteX4" fmla="*/ 123756 w 281720"/>
                    <a:gd name="connsiteY4" fmla="*/ 321787 h 357353"/>
                    <a:gd name="connsiteX5" fmla="*/ 246900 w 281720"/>
                    <a:gd name="connsiteY5" fmla="*/ 131563 h 357353"/>
                    <a:gd name="connsiteX6" fmla="*/ 257114 w 281720"/>
                    <a:gd name="connsiteY6" fmla="*/ 0 h 357353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90403 w 367804"/>
                    <a:gd name="connsiteY2" fmla="*/ 328317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8689 w 367804"/>
                    <a:gd name="connsiteY2" fmla="*/ 333229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8935 w 367105"/>
                    <a:gd name="connsiteY0" fmla="*/ 74413 h 376129"/>
                    <a:gd name="connsiteX1" fmla="*/ 154036 w 367105"/>
                    <a:gd name="connsiteY1" fmla="*/ 221270 h 376129"/>
                    <a:gd name="connsiteX2" fmla="*/ 7990 w 367105"/>
                    <a:gd name="connsiteY2" fmla="*/ 333229 h 376129"/>
                    <a:gd name="connsiteX3" fmla="*/ 132315 w 367105"/>
                    <a:gd name="connsiteY3" fmla="*/ 309214 h 376129"/>
                    <a:gd name="connsiteX4" fmla="*/ 12804 w 367105"/>
                    <a:gd name="connsiteY4" fmla="*/ 374033 h 376129"/>
                    <a:gd name="connsiteX5" fmla="*/ 209141 w 367105"/>
                    <a:gd name="connsiteY5" fmla="*/ 321787 h 376129"/>
                    <a:gd name="connsiteX6" fmla="*/ 332285 w 367105"/>
                    <a:gd name="connsiteY6" fmla="*/ 131563 h 376129"/>
                    <a:gd name="connsiteX7" fmla="*/ 342499 w 367105"/>
                    <a:gd name="connsiteY7" fmla="*/ 0 h 376129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198935 w 367105"/>
                    <a:gd name="connsiteY0" fmla="*/ 74413 h 376128"/>
                    <a:gd name="connsiteX1" fmla="*/ 167588 w 367105"/>
                    <a:gd name="connsiteY1" fmla="*/ 222084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201471 w 369641"/>
                    <a:gd name="connsiteY0" fmla="*/ 74413 h 416879"/>
                    <a:gd name="connsiteX1" fmla="*/ 170124 w 369641"/>
                    <a:gd name="connsiteY1" fmla="*/ 222084 h 416879"/>
                    <a:gd name="connsiteX2" fmla="*/ 134851 w 369641"/>
                    <a:gd name="connsiteY2" fmla="*/ 309214 h 416879"/>
                    <a:gd name="connsiteX3" fmla="*/ 15340 w 369641"/>
                    <a:gd name="connsiteY3" fmla="*/ 374033 h 416879"/>
                    <a:gd name="connsiteX4" fmla="*/ 42814 w 369641"/>
                    <a:gd name="connsiteY4" fmla="*/ 408171 h 416879"/>
                    <a:gd name="connsiteX5" fmla="*/ 211677 w 369641"/>
                    <a:gd name="connsiteY5" fmla="*/ 321787 h 416879"/>
                    <a:gd name="connsiteX6" fmla="*/ 334821 w 369641"/>
                    <a:gd name="connsiteY6" fmla="*/ 131563 h 416879"/>
                    <a:gd name="connsiteX7" fmla="*/ 345035 w 369641"/>
                    <a:gd name="connsiteY7" fmla="*/ 0 h 416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9641" h="416879">
                      <a:moveTo>
                        <a:pt x="201471" y="74413"/>
                      </a:moveTo>
                      <a:cubicBezTo>
                        <a:pt x="182818" y="145453"/>
                        <a:pt x="181227" y="182951"/>
                        <a:pt x="170124" y="222084"/>
                      </a:cubicBezTo>
                      <a:cubicBezTo>
                        <a:pt x="159021" y="261217"/>
                        <a:pt x="160648" y="283889"/>
                        <a:pt x="134851" y="309214"/>
                      </a:cubicBezTo>
                      <a:cubicBezTo>
                        <a:pt x="109054" y="334539"/>
                        <a:pt x="30680" y="357540"/>
                        <a:pt x="15340" y="374033"/>
                      </a:cubicBezTo>
                      <a:cubicBezTo>
                        <a:pt x="0" y="390526"/>
                        <a:pt x="10091" y="416879"/>
                        <a:pt x="42814" y="408171"/>
                      </a:cubicBezTo>
                      <a:cubicBezTo>
                        <a:pt x="75537" y="399463"/>
                        <a:pt x="159912" y="361665"/>
                        <a:pt x="211677" y="321787"/>
                      </a:cubicBezTo>
                      <a:lnTo>
                        <a:pt x="334821" y="131563"/>
                      </a:lnTo>
                      <a:cubicBezTo>
                        <a:pt x="355258" y="71515"/>
                        <a:pt x="369641" y="16668"/>
                        <a:pt x="345035" y="0"/>
                      </a:cubicBezTo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Freeform 14"/>
                <p:cNvSpPr/>
                <p:nvPr/>
              </p:nvSpPr>
              <p:spPr bwMode="auto">
                <a:xfrm rot="516570">
                  <a:off x="3843719" y="4850795"/>
                  <a:ext cx="836298" cy="691839"/>
                </a:xfrm>
                <a:custGeom>
                  <a:avLst/>
                  <a:gdLst>
                    <a:gd name="connsiteX0" fmla="*/ 1371601 w 1564784"/>
                    <a:gd name="connsiteY0" fmla="*/ 8586 h 946597"/>
                    <a:gd name="connsiteX1" fmla="*/ 882203 w 1564784"/>
                    <a:gd name="connsiteY1" fmla="*/ 150254 h 946597"/>
                    <a:gd name="connsiteX2" fmla="*/ 70834 w 1564784"/>
                    <a:gd name="connsiteY2" fmla="*/ 214648 h 946597"/>
                    <a:gd name="connsiteX3" fmla="*/ 457201 w 1564784"/>
                    <a:gd name="connsiteY3" fmla="*/ 382074 h 946597"/>
                    <a:gd name="connsiteX4" fmla="*/ 212502 w 1564784"/>
                    <a:gd name="connsiteY4" fmla="*/ 601015 h 946597"/>
                    <a:gd name="connsiteX5" fmla="*/ 663263 w 1564784"/>
                    <a:gd name="connsiteY5" fmla="*/ 601015 h 946597"/>
                    <a:gd name="connsiteX6" fmla="*/ 689020 w 1564784"/>
                    <a:gd name="connsiteY6" fmla="*/ 922986 h 946597"/>
                    <a:gd name="connsiteX7" fmla="*/ 1049629 w 1564784"/>
                    <a:gd name="connsiteY7" fmla="*/ 459347 h 946597"/>
                    <a:gd name="connsiteX8" fmla="*/ 1513268 w 1564784"/>
                    <a:gd name="connsiteY8" fmla="*/ 201769 h 946597"/>
                    <a:gd name="connsiteX9" fmla="*/ 1371601 w 1564784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82074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597056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868107"/>
                    <a:gd name="connsiteX1" fmla="*/ 852152 w 1534733"/>
                    <a:gd name="connsiteY1" fmla="*/ 150254 h 868107"/>
                    <a:gd name="connsiteX2" fmla="*/ 40783 w 1534733"/>
                    <a:gd name="connsiteY2" fmla="*/ 214648 h 868107"/>
                    <a:gd name="connsiteX3" fmla="*/ 607455 w 1534733"/>
                    <a:gd name="connsiteY3" fmla="*/ 346355 h 868107"/>
                    <a:gd name="connsiteX4" fmla="*/ 182451 w 1534733"/>
                    <a:gd name="connsiteY4" fmla="*/ 601015 h 868107"/>
                    <a:gd name="connsiteX5" fmla="*/ 692743 w 1534733"/>
                    <a:gd name="connsiteY5" fmla="*/ 541484 h 868107"/>
                    <a:gd name="connsiteX6" fmla="*/ 540915 w 1534733"/>
                    <a:gd name="connsiteY6" fmla="*/ 854418 h 868107"/>
                    <a:gd name="connsiteX7" fmla="*/ 1019578 w 1534733"/>
                    <a:gd name="connsiteY7" fmla="*/ 459347 h 868107"/>
                    <a:gd name="connsiteX8" fmla="*/ 1483217 w 1534733"/>
                    <a:gd name="connsiteY8" fmla="*/ 201769 h 868107"/>
                    <a:gd name="connsiteX9" fmla="*/ 1341550 w 1534733"/>
                    <a:gd name="connsiteY9" fmla="*/ 8586 h 868107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938441"/>
                    <a:gd name="connsiteX1" fmla="*/ 852152 w 1534733"/>
                    <a:gd name="connsiteY1" fmla="*/ 150254 h 938441"/>
                    <a:gd name="connsiteX2" fmla="*/ 40783 w 1534733"/>
                    <a:gd name="connsiteY2" fmla="*/ 214648 h 938441"/>
                    <a:gd name="connsiteX3" fmla="*/ 607455 w 1534733"/>
                    <a:gd name="connsiteY3" fmla="*/ 346355 h 938441"/>
                    <a:gd name="connsiteX4" fmla="*/ 182451 w 1534733"/>
                    <a:gd name="connsiteY4" fmla="*/ 601015 h 938441"/>
                    <a:gd name="connsiteX5" fmla="*/ 676476 w 1534733"/>
                    <a:gd name="connsiteY5" fmla="*/ 529497 h 938441"/>
                    <a:gd name="connsiteX6" fmla="*/ 429039 w 1534733"/>
                    <a:gd name="connsiteY6" fmla="*/ 926749 h 938441"/>
                    <a:gd name="connsiteX7" fmla="*/ 1019578 w 1534733"/>
                    <a:gd name="connsiteY7" fmla="*/ 459347 h 938441"/>
                    <a:gd name="connsiteX8" fmla="*/ 1483217 w 1534733"/>
                    <a:gd name="connsiteY8" fmla="*/ 201769 h 938441"/>
                    <a:gd name="connsiteX9" fmla="*/ 1341550 w 1534733"/>
                    <a:gd name="connsiteY9" fmla="*/ 8586 h 938441"/>
                    <a:gd name="connsiteX0" fmla="*/ 1244239 w 1437422"/>
                    <a:gd name="connsiteY0" fmla="*/ 8586 h 938441"/>
                    <a:gd name="connsiteX1" fmla="*/ 754841 w 1437422"/>
                    <a:gd name="connsiteY1" fmla="*/ 150254 h 938441"/>
                    <a:gd name="connsiteX2" fmla="*/ 40783 w 1437422"/>
                    <a:gd name="connsiteY2" fmla="*/ 252899 h 938441"/>
                    <a:gd name="connsiteX3" fmla="*/ 510144 w 1437422"/>
                    <a:gd name="connsiteY3" fmla="*/ 346355 h 938441"/>
                    <a:gd name="connsiteX4" fmla="*/ 85140 w 1437422"/>
                    <a:gd name="connsiteY4" fmla="*/ 601015 h 938441"/>
                    <a:gd name="connsiteX5" fmla="*/ 579165 w 1437422"/>
                    <a:gd name="connsiteY5" fmla="*/ 529497 h 938441"/>
                    <a:gd name="connsiteX6" fmla="*/ 331728 w 1437422"/>
                    <a:gd name="connsiteY6" fmla="*/ 926749 h 938441"/>
                    <a:gd name="connsiteX7" fmla="*/ 922267 w 1437422"/>
                    <a:gd name="connsiteY7" fmla="*/ 459347 h 938441"/>
                    <a:gd name="connsiteX8" fmla="*/ 1385906 w 1437422"/>
                    <a:gd name="connsiteY8" fmla="*/ 201769 h 938441"/>
                    <a:gd name="connsiteX9" fmla="*/ 1244239 w 1437422"/>
                    <a:gd name="connsiteY9" fmla="*/ 8586 h 938441"/>
                    <a:gd name="connsiteX0" fmla="*/ 1244239 w 1443075"/>
                    <a:gd name="connsiteY0" fmla="*/ 8586 h 948346"/>
                    <a:gd name="connsiteX1" fmla="*/ 754841 w 1443075"/>
                    <a:gd name="connsiteY1" fmla="*/ 150254 h 948346"/>
                    <a:gd name="connsiteX2" fmla="*/ 40783 w 1443075"/>
                    <a:gd name="connsiteY2" fmla="*/ 252899 h 948346"/>
                    <a:gd name="connsiteX3" fmla="*/ 510144 w 1443075"/>
                    <a:gd name="connsiteY3" fmla="*/ 346355 h 948346"/>
                    <a:gd name="connsiteX4" fmla="*/ 85140 w 1443075"/>
                    <a:gd name="connsiteY4" fmla="*/ 601015 h 948346"/>
                    <a:gd name="connsiteX5" fmla="*/ 579165 w 1443075"/>
                    <a:gd name="connsiteY5" fmla="*/ 529497 h 948346"/>
                    <a:gd name="connsiteX6" fmla="*/ 331728 w 1443075"/>
                    <a:gd name="connsiteY6" fmla="*/ 926749 h 948346"/>
                    <a:gd name="connsiteX7" fmla="*/ 901227 w 1443075"/>
                    <a:gd name="connsiteY7" fmla="*/ 399915 h 948346"/>
                    <a:gd name="connsiteX8" fmla="*/ 1385906 w 1443075"/>
                    <a:gd name="connsiteY8" fmla="*/ 201769 h 948346"/>
                    <a:gd name="connsiteX9" fmla="*/ 1244239 w 1443075"/>
                    <a:gd name="connsiteY9" fmla="*/ 8586 h 948346"/>
                    <a:gd name="connsiteX0" fmla="*/ 1244239 w 1395207"/>
                    <a:gd name="connsiteY0" fmla="*/ 963 h 940723"/>
                    <a:gd name="connsiteX1" fmla="*/ 754841 w 1395207"/>
                    <a:gd name="connsiteY1" fmla="*/ 142631 h 940723"/>
                    <a:gd name="connsiteX2" fmla="*/ 40783 w 1395207"/>
                    <a:gd name="connsiteY2" fmla="*/ 245276 h 940723"/>
                    <a:gd name="connsiteX3" fmla="*/ 510144 w 1395207"/>
                    <a:gd name="connsiteY3" fmla="*/ 338732 h 940723"/>
                    <a:gd name="connsiteX4" fmla="*/ 85140 w 1395207"/>
                    <a:gd name="connsiteY4" fmla="*/ 593392 h 940723"/>
                    <a:gd name="connsiteX5" fmla="*/ 579165 w 1395207"/>
                    <a:gd name="connsiteY5" fmla="*/ 521874 h 940723"/>
                    <a:gd name="connsiteX6" fmla="*/ 331728 w 1395207"/>
                    <a:gd name="connsiteY6" fmla="*/ 919126 h 940723"/>
                    <a:gd name="connsiteX7" fmla="*/ 901227 w 1395207"/>
                    <a:gd name="connsiteY7" fmla="*/ 392292 h 940723"/>
                    <a:gd name="connsiteX8" fmla="*/ 1338038 w 1395207"/>
                    <a:gd name="connsiteY8" fmla="*/ 148409 h 940723"/>
                    <a:gd name="connsiteX9" fmla="*/ 1244239 w 1395207"/>
                    <a:gd name="connsiteY9" fmla="*/ 963 h 940723"/>
                    <a:gd name="connsiteX0" fmla="*/ 1244239 w 1336636"/>
                    <a:gd name="connsiteY0" fmla="*/ 5186 h 944946"/>
                    <a:gd name="connsiteX1" fmla="*/ 754841 w 1336636"/>
                    <a:gd name="connsiteY1" fmla="*/ 146854 h 944946"/>
                    <a:gd name="connsiteX2" fmla="*/ 40783 w 1336636"/>
                    <a:gd name="connsiteY2" fmla="*/ 249499 h 944946"/>
                    <a:gd name="connsiteX3" fmla="*/ 510144 w 1336636"/>
                    <a:gd name="connsiteY3" fmla="*/ 342955 h 944946"/>
                    <a:gd name="connsiteX4" fmla="*/ 85140 w 1336636"/>
                    <a:gd name="connsiteY4" fmla="*/ 597615 h 944946"/>
                    <a:gd name="connsiteX5" fmla="*/ 579165 w 1336636"/>
                    <a:gd name="connsiteY5" fmla="*/ 526097 h 944946"/>
                    <a:gd name="connsiteX6" fmla="*/ 331728 w 1336636"/>
                    <a:gd name="connsiteY6" fmla="*/ 923349 h 944946"/>
                    <a:gd name="connsiteX7" fmla="*/ 901227 w 1336636"/>
                    <a:gd name="connsiteY7" fmla="*/ 396515 h 944946"/>
                    <a:gd name="connsiteX8" fmla="*/ 1279467 w 1336636"/>
                    <a:gd name="connsiteY8" fmla="*/ 115741 h 944946"/>
                    <a:gd name="connsiteX9" fmla="*/ 1244239 w 1336636"/>
                    <a:gd name="connsiteY9" fmla="*/ 5186 h 944946"/>
                    <a:gd name="connsiteX0" fmla="*/ 1181665 w 1326207"/>
                    <a:gd name="connsiteY0" fmla="*/ 5186 h 896938"/>
                    <a:gd name="connsiteX1" fmla="*/ 754841 w 1326207"/>
                    <a:gd name="connsiteY1" fmla="*/ 98846 h 896938"/>
                    <a:gd name="connsiteX2" fmla="*/ 40783 w 1326207"/>
                    <a:gd name="connsiteY2" fmla="*/ 201491 h 896938"/>
                    <a:gd name="connsiteX3" fmla="*/ 510144 w 1326207"/>
                    <a:gd name="connsiteY3" fmla="*/ 294947 h 896938"/>
                    <a:gd name="connsiteX4" fmla="*/ 85140 w 1326207"/>
                    <a:gd name="connsiteY4" fmla="*/ 549607 h 896938"/>
                    <a:gd name="connsiteX5" fmla="*/ 579165 w 1326207"/>
                    <a:gd name="connsiteY5" fmla="*/ 478089 h 896938"/>
                    <a:gd name="connsiteX6" fmla="*/ 331728 w 1326207"/>
                    <a:gd name="connsiteY6" fmla="*/ 875341 h 896938"/>
                    <a:gd name="connsiteX7" fmla="*/ 901227 w 1326207"/>
                    <a:gd name="connsiteY7" fmla="*/ 348507 h 896938"/>
                    <a:gd name="connsiteX8" fmla="*/ 1279467 w 1326207"/>
                    <a:gd name="connsiteY8" fmla="*/ 67733 h 896938"/>
                    <a:gd name="connsiteX9" fmla="*/ 1181665 w 1326207"/>
                    <a:gd name="connsiteY9" fmla="*/ 5186 h 896938"/>
                    <a:gd name="connsiteX0" fmla="*/ 1181665 w 1326207"/>
                    <a:gd name="connsiteY0" fmla="*/ 0 h 891752"/>
                    <a:gd name="connsiteX1" fmla="*/ 754841 w 1326207"/>
                    <a:gd name="connsiteY1" fmla="*/ 93660 h 891752"/>
                    <a:gd name="connsiteX2" fmla="*/ 40783 w 1326207"/>
                    <a:gd name="connsiteY2" fmla="*/ 196305 h 891752"/>
                    <a:gd name="connsiteX3" fmla="*/ 510144 w 1326207"/>
                    <a:gd name="connsiteY3" fmla="*/ 289761 h 891752"/>
                    <a:gd name="connsiteX4" fmla="*/ 85140 w 1326207"/>
                    <a:gd name="connsiteY4" fmla="*/ 544421 h 891752"/>
                    <a:gd name="connsiteX5" fmla="*/ 579165 w 1326207"/>
                    <a:gd name="connsiteY5" fmla="*/ 472903 h 891752"/>
                    <a:gd name="connsiteX6" fmla="*/ 331728 w 1326207"/>
                    <a:gd name="connsiteY6" fmla="*/ 870155 h 891752"/>
                    <a:gd name="connsiteX7" fmla="*/ 901227 w 1326207"/>
                    <a:gd name="connsiteY7" fmla="*/ 343321 h 891752"/>
                    <a:gd name="connsiteX8" fmla="*/ 1279467 w 1326207"/>
                    <a:gd name="connsiteY8" fmla="*/ 62547 h 891752"/>
                    <a:gd name="connsiteX9" fmla="*/ 1181665 w 1326207"/>
                    <a:gd name="connsiteY9" fmla="*/ 0 h 891752"/>
                    <a:gd name="connsiteX0" fmla="*/ 1181665 w 1279467"/>
                    <a:gd name="connsiteY0" fmla="*/ 16800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181665 w 1279467"/>
                    <a:gd name="connsiteY9" fmla="*/ 16800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8526 h 911404"/>
                    <a:gd name="connsiteX1" fmla="*/ 754841 w 1279467"/>
                    <a:gd name="connsiteY1" fmla="*/ 113312 h 911404"/>
                    <a:gd name="connsiteX2" fmla="*/ 40783 w 1279467"/>
                    <a:gd name="connsiteY2" fmla="*/ 215957 h 911404"/>
                    <a:gd name="connsiteX3" fmla="*/ 510144 w 1279467"/>
                    <a:gd name="connsiteY3" fmla="*/ 309413 h 911404"/>
                    <a:gd name="connsiteX4" fmla="*/ 85140 w 1279467"/>
                    <a:gd name="connsiteY4" fmla="*/ 564073 h 911404"/>
                    <a:gd name="connsiteX5" fmla="*/ 579165 w 1279467"/>
                    <a:gd name="connsiteY5" fmla="*/ 492555 h 911404"/>
                    <a:gd name="connsiteX6" fmla="*/ 331728 w 1279467"/>
                    <a:gd name="connsiteY6" fmla="*/ 889807 h 911404"/>
                    <a:gd name="connsiteX7" fmla="*/ 901227 w 1279467"/>
                    <a:gd name="connsiteY7" fmla="*/ 362973 h 911404"/>
                    <a:gd name="connsiteX8" fmla="*/ 1279467 w 1279467"/>
                    <a:gd name="connsiteY8" fmla="*/ 82199 h 911404"/>
                    <a:gd name="connsiteX9" fmla="*/ 1223332 w 1279467"/>
                    <a:gd name="connsiteY9" fmla="*/ 8526 h 911404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408544"/>
                    <a:gd name="connsiteY0" fmla="*/ 8526 h 949327"/>
                    <a:gd name="connsiteX1" fmla="*/ 714059 w 1408544"/>
                    <a:gd name="connsiteY1" fmla="*/ 113312 h 949327"/>
                    <a:gd name="connsiteX2" fmla="*/ 1 w 1408544"/>
                    <a:gd name="connsiteY2" fmla="*/ 215957 h 949327"/>
                    <a:gd name="connsiteX3" fmla="*/ 469362 w 1408544"/>
                    <a:gd name="connsiteY3" fmla="*/ 309413 h 949327"/>
                    <a:gd name="connsiteX4" fmla="*/ 44358 w 1408544"/>
                    <a:gd name="connsiteY4" fmla="*/ 564073 h 949327"/>
                    <a:gd name="connsiteX5" fmla="*/ 538383 w 1408544"/>
                    <a:gd name="connsiteY5" fmla="*/ 492555 h 949327"/>
                    <a:gd name="connsiteX6" fmla="*/ 290946 w 1408544"/>
                    <a:gd name="connsiteY6" fmla="*/ 889807 h 949327"/>
                    <a:gd name="connsiteX7" fmla="*/ 860445 w 1408544"/>
                    <a:gd name="connsiteY7" fmla="*/ 362973 h 949327"/>
                    <a:gd name="connsiteX8" fmla="*/ 1238685 w 1408544"/>
                    <a:gd name="connsiteY8" fmla="*/ 82199 h 949327"/>
                    <a:gd name="connsiteX9" fmla="*/ 1408544 w 1408544"/>
                    <a:gd name="connsiteY9" fmla="*/ 234520 h 949327"/>
                    <a:gd name="connsiteX0" fmla="*/ 1182550 w 1582827"/>
                    <a:gd name="connsiteY0" fmla="*/ 631850 h 1572651"/>
                    <a:gd name="connsiteX1" fmla="*/ 714059 w 1582827"/>
                    <a:gd name="connsiteY1" fmla="*/ 736636 h 1572651"/>
                    <a:gd name="connsiteX2" fmla="*/ 1 w 1582827"/>
                    <a:gd name="connsiteY2" fmla="*/ 839281 h 1572651"/>
                    <a:gd name="connsiteX3" fmla="*/ 469362 w 1582827"/>
                    <a:gd name="connsiteY3" fmla="*/ 932737 h 1572651"/>
                    <a:gd name="connsiteX4" fmla="*/ 44358 w 1582827"/>
                    <a:gd name="connsiteY4" fmla="*/ 1187397 h 1572651"/>
                    <a:gd name="connsiteX5" fmla="*/ 538383 w 1582827"/>
                    <a:gd name="connsiteY5" fmla="*/ 1115879 h 1572651"/>
                    <a:gd name="connsiteX6" fmla="*/ 290946 w 1582827"/>
                    <a:gd name="connsiteY6" fmla="*/ 1513131 h 1572651"/>
                    <a:gd name="connsiteX7" fmla="*/ 860445 w 1582827"/>
                    <a:gd name="connsiteY7" fmla="*/ 986297 h 1572651"/>
                    <a:gd name="connsiteX8" fmla="*/ 1238685 w 1582827"/>
                    <a:gd name="connsiteY8" fmla="*/ 705523 h 1572651"/>
                    <a:gd name="connsiteX9" fmla="*/ 1582827 w 1582827"/>
                    <a:gd name="connsiteY9" fmla="*/ 200508 h 1572651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238685 w 1824587"/>
                    <a:gd name="connsiteY8" fmla="*/ 505015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940965"/>
                    <a:gd name="connsiteY0" fmla="*/ 448961 h 1389762"/>
                    <a:gd name="connsiteX1" fmla="*/ 714059 w 1940965"/>
                    <a:gd name="connsiteY1" fmla="*/ 553747 h 1389762"/>
                    <a:gd name="connsiteX2" fmla="*/ 1 w 1940965"/>
                    <a:gd name="connsiteY2" fmla="*/ 656392 h 1389762"/>
                    <a:gd name="connsiteX3" fmla="*/ 469362 w 1940965"/>
                    <a:gd name="connsiteY3" fmla="*/ 749848 h 1389762"/>
                    <a:gd name="connsiteX4" fmla="*/ 44358 w 1940965"/>
                    <a:gd name="connsiteY4" fmla="*/ 1004508 h 1389762"/>
                    <a:gd name="connsiteX5" fmla="*/ 538383 w 1940965"/>
                    <a:gd name="connsiteY5" fmla="*/ 932990 h 1389762"/>
                    <a:gd name="connsiteX6" fmla="*/ 290946 w 1940965"/>
                    <a:gd name="connsiteY6" fmla="*/ 1330242 h 1389762"/>
                    <a:gd name="connsiteX7" fmla="*/ 860445 w 1940965"/>
                    <a:gd name="connsiteY7" fmla="*/ 803408 h 1389762"/>
                    <a:gd name="connsiteX8" fmla="*/ 1332136 w 1940965"/>
                    <a:gd name="connsiteY8" fmla="*/ 550152 h 1389762"/>
                    <a:gd name="connsiteX9" fmla="*/ 1699205 w 1940965"/>
                    <a:gd name="connsiteY9" fmla="*/ 0 h 1389762"/>
                    <a:gd name="connsiteX0" fmla="*/ 1182550 w 1699205"/>
                    <a:gd name="connsiteY0" fmla="*/ 448961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2579422"/>
                    <a:gd name="connsiteY0" fmla="*/ 0 h 1355851"/>
                    <a:gd name="connsiteX1" fmla="*/ 1087924 w 2579422"/>
                    <a:gd name="connsiteY1" fmla="*/ 415202 h 1355851"/>
                    <a:gd name="connsiteX2" fmla="*/ 714059 w 2579422"/>
                    <a:gd name="connsiteY2" fmla="*/ 519836 h 1355851"/>
                    <a:gd name="connsiteX3" fmla="*/ 1 w 2579422"/>
                    <a:gd name="connsiteY3" fmla="*/ 622481 h 1355851"/>
                    <a:gd name="connsiteX4" fmla="*/ 469362 w 2579422"/>
                    <a:gd name="connsiteY4" fmla="*/ 715937 h 1355851"/>
                    <a:gd name="connsiteX5" fmla="*/ 44358 w 2579422"/>
                    <a:gd name="connsiteY5" fmla="*/ 970597 h 1355851"/>
                    <a:gd name="connsiteX6" fmla="*/ 538383 w 2579422"/>
                    <a:gd name="connsiteY6" fmla="*/ 899079 h 1355851"/>
                    <a:gd name="connsiteX7" fmla="*/ 290946 w 2579422"/>
                    <a:gd name="connsiteY7" fmla="*/ 1296331 h 1355851"/>
                    <a:gd name="connsiteX8" fmla="*/ 860445 w 2579422"/>
                    <a:gd name="connsiteY8" fmla="*/ 769497 h 1355851"/>
                    <a:gd name="connsiteX9" fmla="*/ 1332136 w 2579422"/>
                    <a:gd name="connsiteY9" fmla="*/ 516241 h 1355851"/>
                    <a:gd name="connsiteX10" fmla="*/ 2579422 w 2579422"/>
                    <a:gd name="connsiteY10" fmla="*/ 118531 h 1355851"/>
                    <a:gd name="connsiteX0" fmla="*/ 1447085 w 2266817"/>
                    <a:gd name="connsiteY0" fmla="*/ 137709 h 1493560"/>
                    <a:gd name="connsiteX1" fmla="*/ 1087924 w 2266817"/>
                    <a:gd name="connsiteY1" fmla="*/ 552911 h 1493560"/>
                    <a:gd name="connsiteX2" fmla="*/ 714059 w 2266817"/>
                    <a:gd name="connsiteY2" fmla="*/ 657545 h 1493560"/>
                    <a:gd name="connsiteX3" fmla="*/ 1 w 2266817"/>
                    <a:gd name="connsiteY3" fmla="*/ 760190 h 1493560"/>
                    <a:gd name="connsiteX4" fmla="*/ 469362 w 2266817"/>
                    <a:gd name="connsiteY4" fmla="*/ 853646 h 1493560"/>
                    <a:gd name="connsiteX5" fmla="*/ 44358 w 2266817"/>
                    <a:gd name="connsiteY5" fmla="*/ 1108306 h 1493560"/>
                    <a:gd name="connsiteX6" fmla="*/ 538383 w 2266817"/>
                    <a:gd name="connsiteY6" fmla="*/ 1036788 h 1493560"/>
                    <a:gd name="connsiteX7" fmla="*/ 290946 w 2266817"/>
                    <a:gd name="connsiteY7" fmla="*/ 1434040 h 1493560"/>
                    <a:gd name="connsiteX8" fmla="*/ 860445 w 2266817"/>
                    <a:gd name="connsiteY8" fmla="*/ 907206 h 1493560"/>
                    <a:gd name="connsiteX9" fmla="*/ 1332136 w 2266817"/>
                    <a:gd name="connsiteY9" fmla="*/ 653950 h 1493560"/>
                    <a:gd name="connsiteX10" fmla="*/ 2266817 w 2266817"/>
                    <a:gd name="connsiteY10" fmla="*/ 0 h 1493560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4052 w 2093664"/>
                    <a:gd name="connsiteY1" fmla="*/ 491566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06534 w 2030191"/>
                    <a:gd name="connsiteY0" fmla="*/ 0 h 1796658"/>
                    <a:gd name="connsiteX1" fmla="*/ 1082823 w 2030191"/>
                    <a:gd name="connsiteY1" fmla="*/ 743684 h 1796658"/>
                    <a:gd name="connsiteX2" fmla="*/ 714059 w 2030191"/>
                    <a:gd name="connsiteY2" fmla="*/ 960643 h 1796658"/>
                    <a:gd name="connsiteX3" fmla="*/ 1 w 2030191"/>
                    <a:gd name="connsiteY3" fmla="*/ 1063288 h 1796658"/>
                    <a:gd name="connsiteX4" fmla="*/ 469362 w 2030191"/>
                    <a:gd name="connsiteY4" fmla="*/ 1156744 h 1796658"/>
                    <a:gd name="connsiteX5" fmla="*/ 44358 w 2030191"/>
                    <a:gd name="connsiteY5" fmla="*/ 1411404 h 1796658"/>
                    <a:gd name="connsiteX6" fmla="*/ 538383 w 2030191"/>
                    <a:gd name="connsiteY6" fmla="*/ 1339886 h 1796658"/>
                    <a:gd name="connsiteX7" fmla="*/ 290946 w 2030191"/>
                    <a:gd name="connsiteY7" fmla="*/ 1737138 h 1796658"/>
                    <a:gd name="connsiteX8" fmla="*/ 860445 w 2030191"/>
                    <a:gd name="connsiteY8" fmla="*/ 1210304 h 1796658"/>
                    <a:gd name="connsiteX9" fmla="*/ 1332136 w 2030191"/>
                    <a:gd name="connsiteY9" fmla="*/ 957048 h 1796658"/>
                    <a:gd name="connsiteX10" fmla="*/ 2030191 w 2030191"/>
                    <a:gd name="connsiteY10" fmla="*/ 273449 h 1796658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76654 w 2030191"/>
                    <a:gd name="connsiteY1" fmla="*/ 719690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200264 w 2030191"/>
                    <a:gd name="connsiteY1" fmla="*/ 671214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753876"/>
                    <a:gd name="connsiteX1" fmla="*/ 1200264 w 2030191"/>
                    <a:gd name="connsiteY1" fmla="*/ 671214 h 1753876"/>
                    <a:gd name="connsiteX2" fmla="*/ 714059 w 2030191"/>
                    <a:gd name="connsiteY2" fmla="*/ 977382 h 1753876"/>
                    <a:gd name="connsiteX3" fmla="*/ 1 w 2030191"/>
                    <a:gd name="connsiteY3" fmla="*/ 1080027 h 1753876"/>
                    <a:gd name="connsiteX4" fmla="*/ 469362 w 2030191"/>
                    <a:gd name="connsiteY4" fmla="*/ 1173483 h 1753876"/>
                    <a:gd name="connsiteX5" fmla="*/ 44358 w 2030191"/>
                    <a:gd name="connsiteY5" fmla="*/ 1428143 h 1753876"/>
                    <a:gd name="connsiteX6" fmla="*/ 538383 w 2030191"/>
                    <a:gd name="connsiteY6" fmla="*/ 1356625 h 1753876"/>
                    <a:gd name="connsiteX7" fmla="*/ 290946 w 2030191"/>
                    <a:gd name="connsiteY7" fmla="*/ 1753877 h 1753876"/>
                    <a:gd name="connsiteX8" fmla="*/ 860445 w 2030191"/>
                    <a:gd name="connsiteY8" fmla="*/ 1227043 h 1753876"/>
                    <a:gd name="connsiteX9" fmla="*/ 1324207 w 2030191"/>
                    <a:gd name="connsiteY9" fmla="*/ 921419 h 1753876"/>
                    <a:gd name="connsiteX10" fmla="*/ 2030191 w 2030191"/>
                    <a:gd name="connsiteY10" fmla="*/ 290188 h 1753876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672736 w 1985833"/>
                    <a:gd name="connsiteY0" fmla="*/ 0 h 1709967"/>
                    <a:gd name="connsiteX1" fmla="*/ 1155906 w 1985833"/>
                    <a:gd name="connsiteY1" fmla="*/ 671214 h 1709967"/>
                    <a:gd name="connsiteX2" fmla="*/ 669701 w 1985833"/>
                    <a:gd name="connsiteY2" fmla="*/ 977382 h 1709967"/>
                    <a:gd name="connsiteX3" fmla="*/ 58088 w 1985833"/>
                    <a:gd name="connsiteY3" fmla="*/ 1088326 h 1709967"/>
                    <a:gd name="connsiteX4" fmla="*/ 425004 w 1985833"/>
                    <a:gd name="connsiteY4" fmla="*/ 1173483 h 1709967"/>
                    <a:gd name="connsiteX5" fmla="*/ 0 w 1985833"/>
                    <a:gd name="connsiteY5" fmla="*/ 1428143 h 1709967"/>
                    <a:gd name="connsiteX6" fmla="*/ 494025 w 1985833"/>
                    <a:gd name="connsiteY6" fmla="*/ 1356625 h 1709967"/>
                    <a:gd name="connsiteX7" fmla="*/ 222082 w 1985833"/>
                    <a:gd name="connsiteY7" fmla="*/ 1709967 h 1709967"/>
                    <a:gd name="connsiteX8" fmla="*/ 816087 w 1985833"/>
                    <a:gd name="connsiteY8" fmla="*/ 1227043 h 1709967"/>
                    <a:gd name="connsiteX9" fmla="*/ 1279849 w 1985833"/>
                    <a:gd name="connsiteY9" fmla="*/ 921419 h 1709967"/>
                    <a:gd name="connsiteX10" fmla="*/ 1985833 w 1985833"/>
                    <a:gd name="connsiteY10" fmla="*/ 290188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7301" h="1709967">
                      <a:moveTo>
                        <a:pt x="1672736" y="0"/>
                      </a:moveTo>
                      <a:cubicBezTo>
                        <a:pt x="1496803" y="317541"/>
                        <a:pt x="1271377" y="546898"/>
                        <a:pt x="1155906" y="671214"/>
                      </a:cubicBezTo>
                      <a:cubicBezTo>
                        <a:pt x="970608" y="806101"/>
                        <a:pt x="852671" y="907863"/>
                        <a:pt x="669701" y="977382"/>
                      </a:cubicBezTo>
                      <a:cubicBezTo>
                        <a:pt x="486731" y="1046901"/>
                        <a:pt x="260923" y="1025155"/>
                        <a:pt x="58088" y="1088326"/>
                      </a:cubicBezTo>
                      <a:cubicBezTo>
                        <a:pt x="68077" y="1220462"/>
                        <a:pt x="370786" y="1113723"/>
                        <a:pt x="425004" y="1173483"/>
                      </a:cubicBezTo>
                      <a:cubicBezTo>
                        <a:pt x="388544" y="1222889"/>
                        <a:pt x="48635" y="1323037"/>
                        <a:pt x="0" y="1428143"/>
                      </a:cubicBezTo>
                      <a:cubicBezTo>
                        <a:pt x="134050" y="1481779"/>
                        <a:pt x="434281" y="1314391"/>
                        <a:pt x="494025" y="1356625"/>
                      </a:cubicBezTo>
                      <a:cubicBezTo>
                        <a:pt x="392111" y="1475768"/>
                        <a:pt x="258353" y="1539376"/>
                        <a:pt x="222082" y="1709967"/>
                      </a:cubicBezTo>
                      <a:cubicBezTo>
                        <a:pt x="455794" y="1619448"/>
                        <a:pt x="639793" y="1358468"/>
                        <a:pt x="816087" y="1227043"/>
                      </a:cubicBezTo>
                      <a:cubicBezTo>
                        <a:pt x="992381" y="1095618"/>
                        <a:pt x="1084808" y="1060613"/>
                        <a:pt x="1279849" y="921419"/>
                      </a:cubicBezTo>
                      <a:cubicBezTo>
                        <a:pt x="1433354" y="811907"/>
                        <a:pt x="1715720" y="608957"/>
                        <a:pt x="2067301" y="277853"/>
                      </a:cubicBezTo>
                    </a:path>
                  </a:pathLst>
                </a:custGeom>
                <a:solidFill>
                  <a:srgbClr val="92D050"/>
                </a:solidFill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isometricOffAxis1Top"/>
                  <a:lightRig rig="threePt" dir="t"/>
                </a:scene3d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37" name="Group 40"/>
                <p:cNvGrpSpPr>
                  <a:grpSpLocks/>
                </p:cNvGrpSpPr>
                <p:nvPr/>
              </p:nvGrpSpPr>
              <p:grpSpPr bwMode="auto">
                <a:xfrm>
                  <a:off x="3695848" y="5099721"/>
                  <a:ext cx="147660" cy="125413"/>
                  <a:chOff x="3631454" y="3451225"/>
                  <a:chExt cx="147660" cy="125413"/>
                </a:xfrm>
              </p:grpSpPr>
              <p:cxnSp>
                <p:nvCxnSpPr>
                  <p:cNvPr id="141" name="Straight Connector 17"/>
                  <p:cNvCxnSpPr/>
                  <p:nvPr/>
                </p:nvCxnSpPr>
                <p:spPr>
                  <a:xfrm>
                    <a:off x="3630887" y="3503613"/>
                    <a:ext cx="82585" cy="7302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Straight Connector 18"/>
                  <p:cNvCxnSpPr/>
                  <p:nvPr/>
                </p:nvCxnSpPr>
                <p:spPr>
                  <a:xfrm>
                    <a:off x="3649945" y="3451226"/>
                    <a:ext cx="128642" cy="4286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Straight Connector 19"/>
                  <p:cNvCxnSpPr/>
                  <p:nvPr/>
                </p:nvCxnSpPr>
                <p:spPr>
                  <a:xfrm>
                    <a:off x="3642004" y="3478213"/>
                    <a:ext cx="107995" cy="6032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8" name="Freeform 16"/>
                <p:cNvSpPr/>
                <p:nvPr/>
              </p:nvSpPr>
              <p:spPr>
                <a:xfrm>
                  <a:off x="5262805" y="4869534"/>
                  <a:ext cx="444688" cy="307975"/>
                </a:xfrm>
                <a:custGeom>
                  <a:avLst/>
                  <a:gdLst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19087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14349"/>
                    <a:gd name="connsiteX1" fmla="*/ 881062 w 1041796"/>
                    <a:gd name="connsiteY1" fmla="*/ 97631 h 514349"/>
                    <a:gd name="connsiteX2" fmla="*/ 1021556 w 1041796"/>
                    <a:gd name="connsiteY2" fmla="*/ 245268 h 514349"/>
                    <a:gd name="connsiteX3" fmla="*/ 871537 w 1041796"/>
                    <a:gd name="connsiteY3" fmla="*/ 319087 h 514349"/>
                    <a:gd name="connsiteX4" fmla="*/ 0 w 1041796"/>
                    <a:gd name="connsiteY4" fmla="*/ 514349 h 514349"/>
                    <a:gd name="connsiteX0" fmla="*/ 488156 w 1036240"/>
                    <a:gd name="connsiteY0" fmla="*/ 0 h 514349"/>
                    <a:gd name="connsiteX1" fmla="*/ 881062 w 1036240"/>
                    <a:gd name="connsiteY1" fmla="*/ 97631 h 514349"/>
                    <a:gd name="connsiteX2" fmla="*/ 988219 w 1036240"/>
                    <a:gd name="connsiteY2" fmla="*/ 245268 h 514349"/>
                    <a:gd name="connsiteX3" fmla="*/ 871537 w 1036240"/>
                    <a:gd name="connsiteY3" fmla="*/ 319087 h 514349"/>
                    <a:gd name="connsiteX4" fmla="*/ 0 w 1036240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814388 w 989806"/>
                    <a:gd name="connsiteY4" fmla="*/ 350036 h 514349"/>
                    <a:gd name="connsiteX5" fmla="*/ 0 w 989806"/>
                    <a:gd name="connsiteY5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814388 w 989806"/>
                    <a:gd name="connsiteY4" fmla="*/ 350036 h 514349"/>
                    <a:gd name="connsiteX5" fmla="*/ 0 w 989806"/>
                    <a:gd name="connsiteY5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1045766"/>
                    <a:gd name="connsiteY0" fmla="*/ 0 h 514349"/>
                    <a:gd name="connsiteX1" fmla="*/ 850105 w 1045766"/>
                    <a:gd name="connsiteY1" fmla="*/ 97631 h 514349"/>
                    <a:gd name="connsiteX2" fmla="*/ 988219 w 1045766"/>
                    <a:gd name="connsiteY2" fmla="*/ 245268 h 514349"/>
                    <a:gd name="connsiteX3" fmla="*/ 881063 w 1045766"/>
                    <a:gd name="connsiteY3" fmla="*/ 307173 h 514349"/>
                    <a:gd name="connsiteX4" fmla="*/ 0 w 104576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0 w 501650"/>
                    <a:gd name="connsiteY0" fmla="*/ 0 h 307173"/>
                    <a:gd name="connsiteX1" fmla="*/ 361949 w 501650"/>
                    <a:gd name="connsiteY1" fmla="*/ 97631 h 307173"/>
                    <a:gd name="connsiteX2" fmla="*/ 500063 w 501650"/>
                    <a:gd name="connsiteY2" fmla="*/ 245268 h 307173"/>
                    <a:gd name="connsiteX3" fmla="*/ 392907 w 501650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4500" h="307173">
                      <a:moveTo>
                        <a:pt x="0" y="0"/>
                      </a:moveTo>
                      <a:cubicBezTo>
                        <a:pt x="175816" y="45045"/>
                        <a:pt x="207167" y="44848"/>
                        <a:pt x="333374" y="97631"/>
                      </a:cubicBezTo>
                      <a:cubicBezTo>
                        <a:pt x="411956" y="140890"/>
                        <a:pt x="444500" y="203596"/>
                        <a:pt x="442913" y="245268"/>
                      </a:cubicBezTo>
                      <a:cubicBezTo>
                        <a:pt x="436563" y="284954"/>
                        <a:pt x="407591" y="288520"/>
                        <a:pt x="364332" y="307173"/>
                      </a:cubicBezTo>
                    </a:path>
                  </a:pathLst>
                </a:custGeom>
                <a:noFill/>
                <a:ln w="31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</p:grpSp>
          <p:graphicFrame>
            <p:nvGraphicFramePr>
              <p:cNvPr id="123" name="Object 12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28226" y="2446286"/>
              <a:ext cx="372743" cy="332532"/>
            </p:xfrm>
            <a:graphic>
              <a:graphicData uri="http://schemas.openxmlformats.org/presentationml/2006/ole">
                <p:oleObj spid="_x0000_s1108" name="CorelDRAW" r:id="rId17" imgW="2093400" imgH="1864800" progId="">
                  <p:embed/>
                </p:oleObj>
              </a:graphicData>
            </a:graphic>
          </p:graphicFrame>
          <p:sp>
            <p:nvSpPr>
              <p:cNvPr id="124" name="TextBox 123"/>
              <p:cNvSpPr txBox="1"/>
              <p:nvPr/>
            </p:nvSpPr>
            <p:spPr>
              <a:xfrm>
                <a:off x="4086153" y="2134474"/>
                <a:ext cx="23908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93"/>
                <a:r>
                  <a:rPr lang="en-US" sz="1200" dirty="0">
                    <a:solidFill>
                      <a:srgbClr val="66FF66"/>
                    </a:solidFill>
                  </a:rPr>
                  <a:t>deficient in T/B cells (Rag-1 null)</a:t>
                </a:r>
              </a:p>
            </p:txBody>
          </p:sp>
          <p:sp>
            <p:nvSpPr>
              <p:cNvPr id="125" name="Rounded Rectangle 124"/>
              <p:cNvSpPr/>
              <p:nvPr/>
            </p:nvSpPr>
            <p:spPr bwMode="auto">
              <a:xfrm>
                <a:off x="4086153" y="2105464"/>
                <a:ext cx="2314647" cy="1114483"/>
              </a:xfrm>
              <a:prstGeom prst="roundRect">
                <a:avLst>
                  <a:gd name="adj" fmla="val 18926"/>
                </a:avLst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2806313" y="2099854"/>
              <a:ext cx="2314647" cy="1129285"/>
              <a:chOff x="4086153" y="4752201"/>
              <a:chExt cx="2314647" cy="1129285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4682690" y="4752201"/>
                <a:ext cx="14895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93"/>
                <a:r>
                  <a:rPr lang="en-US" sz="1200" dirty="0">
                    <a:solidFill>
                      <a:srgbClr val="FFFFFF">
                        <a:lumMod val="85000"/>
                      </a:srgbClr>
                    </a:solidFill>
                  </a:rPr>
                  <a:t>immune competent</a:t>
                </a:r>
              </a:p>
            </p:txBody>
          </p:sp>
          <p:grpSp>
            <p:nvGrpSpPr>
              <p:cNvPr id="98" name="Group 46"/>
              <p:cNvGrpSpPr>
                <a:grpSpLocks/>
              </p:cNvGrpSpPr>
              <p:nvPr/>
            </p:nvGrpSpPr>
            <p:grpSpPr bwMode="auto">
              <a:xfrm>
                <a:off x="4791941" y="4995177"/>
                <a:ext cx="1491284" cy="886309"/>
                <a:chOff x="3530111" y="4212309"/>
                <a:chExt cx="2239320" cy="1330325"/>
              </a:xfrm>
              <a:solidFill>
                <a:schemeClr val="bg2">
                  <a:lumMod val="40000"/>
                  <a:lumOff val="60000"/>
                </a:schemeClr>
              </a:solidFill>
            </p:grpSpPr>
            <p:grpSp>
              <p:nvGrpSpPr>
                <p:cNvPr id="101" name="Group 39"/>
                <p:cNvGrpSpPr>
                  <a:grpSpLocks/>
                </p:cNvGrpSpPr>
                <p:nvPr/>
              </p:nvGrpSpPr>
              <p:grpSpPr bwMode="auto">
                <a:xfrm rot="2002904" flipH="1">
                  <a:off x="3530111" y="5052346"/>
                  <a:ext cx="118336" cy="101829"/>
                  <a:chOff x="3786617" y="3603051"/>
                  <a:chExt cx="145946" cy="125586"/>
                </a:xfrm>
                <a:grpFill/>
              </p:grpSpPr>
              <p:cxnSp>
                <p:nvCxnSpPr>
                  <p:cNvPr id="119" name="Straight Connector 20"/>
                  <p:cNvCxnSpPr/>
                  <p:nvPr/>
                </p:nvCxnSpPr>
                <p:spPr>
                  <a:xfrm>
                    <a:off x="3802072" y="3643600"/>
                    <a:ext cx="92059" cy="7048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0" name="Straight Connector 21"/>
                  <p:cNvCxnSpPr/>
                  <p:nvPr/>
                </p:nvCxnSpPr>
                <p:spPr>
                  <a:xfrm>
                    <a:off x="3828035" y="3584418"/>
                    <a:ext cx="146903" cy="41115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Straight Connector 22"/>
                  <p:cNvCxnSpPr/>
                  <p:nvPr/>
                </p:nvCxnSpPr>
                <p:spPr>
                  <a:xfrm>
                    <a:off x="3830828" y="3605815"/>
                    <a:ext cx="115565" cy="58736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02" name="Freeform 5"/>
                <p:cNvSpPr/>
                <p:nvPr/>
              </p:nvSpPr>
              <p:spPr bwMode="auto">
                <a:xfrm rot="293485">
                  <a:off x="3758343" y="4835343"/>
                  <a:ext cx="660876" cy="546720"/>
                </a:xfrm>
                <a:custGeom>
                  <a:avLst/>
                  <a:gdLst>
                    <a:gd name="connsiteX0" fmla="*/ 1371601 w 1564784"/>
                    <a:gd name="connsiteY0" fmla="*/ 8586 h 946597"/>
                    <a:gd name="connsiteX1" fmla="*/ 882203 w 1564784"/>
                    <a:gd name="connsiteY1" fmla="*/ 150254 h 946597"/>
                    <a:gd name="connsiteX2" fmla="*/ 70834 w 1564784"/>
                    <a:gd name="connsiteY2" fmla="*/ 214648 h 946597"/>
                    <a:gd name="connsiteX3" fmla="*/ 457201 w 1564784"/>
                    <a:gd name="connsiteY3" fmla="*/ 382074 h 946597"/>
                    <a:gd name="connsiteX4" fmla="*/ 212502 w 1564784"/>
                    <a:gd name="connsiteY4" fmla="*/ 601015 h 946597"/>
                    <a:gd name="connsiteX5" fmla="*/ 663263 w 1564784"/>
                    <a:gd name="connsiteY5" fmla="*/ 601015 h 946597"/>
                    <a:gd name="connsiteX6" fmla="*/ 689020 w 1564784"/>
                    <a:gd name="connsiteY6" fmla="*/ 922986 h 946597"/>
                    <a:gd name="connsiteX7" fmla="*/ 1049629 w 1564784"/>
                    <a:gd name="connsiteY7" fmla="*/ 459347 h 946597"/>
                    <a:gd name="connsiteX8" fmla="*/ 1513268 w 1564784"/>
                    <a:gd name="connsiteY8" fmla="*/ 201769 h 946597"/>
                    <a:gd name="connsiteX9" fmla="*/ 1371601 w 1564784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82074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597056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868107"/>
                    <a:gd name="connsiteX1" fmla="*/ 852152 w 1534733"/>
                    <a:gd name="connsiteY1" fmla="*/ 150254 h 868107"/>
                    <a:gd name="connsiteX2" fmla="*/ 40783 w 1534733"/>
                    <a:gd name="connsiteY2" fmla="*/ 214648 h 868107"/>
                    <a:gd name="connsiteX3" fmla="*/ 607455 w 1534733"/>
                    <a:gd name="connsiteY3" fmla="*/ 346355 h 868107"/>
                    <a:gd name="connsiteX4" fmla="*/ 182451 w 1534733"/>
                    <a:gd name="connsiteY4" fmla="*/ 601015 h 868107"/>
                    <a:gd name="connsiteX5" fmla="*/ 692743 w 1534733"/>
                    <a:gd name="connsiteY5" fmla="*/ 541484 h 868107"/>
                    <a:gd name="connsiteX6" fmla="*/ 540915 w 1534733"/>
                    <a:gd name="connsiteY6" fmla="*/ 854418 h 868107"/>
                    <a:gd name="connsiteX7" fmla="*/ 1019578 w 1534733"/>
                    <a:gd name="connsiteY7" fmla="*/ 459347 h 868107"/>
                    <a:gd name="connsiteX8" fmla="*/ 1483217 w 1534733"/>
                    <a:gd name="connsiteY8" fmla="*/ 201769 h 868107"/>
                    <a:gd name="connsiteX9" fmla="*/ 1341550 w 1534733"/>
                    <a:gd name="connsiteY9" fmla="*/ 8586 h 868107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938441"/>
                    <a:gd name="connsiteX1" fmla="*/ 852152 w 1534733"/>
                    <a:gd name="connsiteY1" fmla="*/ 150254 h 938441"/>
                    <a:gd name="connsiteX2" fmla="*/ 40783 w 1534733"/>
                    <a:gd name="connsiteY2" fmla="*/ 214648 h 938441"/>
                    <a:gd name="connsiteX3" fmla="*/ 607455 w 1534733"/>
                    <a:gd name="connsiteY3" fmla="*/ 346355 h 938441"/>
                    <a:gd name="connsiteX4" fmla="*/ 182451 w 1534733"/>
                    <a:gd name="connsiteY4" fmla="*/ 601015 h 938441"/>
                    <a:gd name="connsiteX5" fmla="*/ 676476 w 1534733"/>
                    <a:gd name="connsiteY5" fmla="*/ 529497 h 938441"/>
                    <a:gd name="connsiteX6" fmla="*/ 429039 w 1534733"/>
                    <a:gd name="connsiteY6" fmla="*/ 926749 h 938441"/>
                    <a:gd name="connsiteX7" fmla="*/ 1019578 w 1534733"/>
                    <a:gd name="connsiteY7" fmla="*/ 459347 h 938441"/>
                    <a:gd name="connsiteX8" fmla="*/ 1483217 w 1534733"/>
                    <a:gd name="connsiteY8" fmla="*/ 201769 h 938441"/>
                    <a:gd name="connsiteX9" fmla="*/ 1341550 w 1534733"/>
                    <a:gd name="connsiteY9" fmla="*/ 8586 h 938441"/>
                    <a:gd name="connsiteX0" fmla="*/ 1244239 w 1437422"/>
                    <a:gd name="connsiteY0" fmla="*/ 8586 h 938441"/>
                    <a:gd name="connsiteX1" fmla="*/ 754841 w 1437422"/>
                    <a:gd name="connsiteY1" fmla="*/ 150254 h 938441"/>
                    <a:gd name="connsiteX2" fmla="*/ 40783 w 1437422"/>
                    <a:gd name="connsiteY2" fmla="*/ 252899 h 938441"/>
                    <a:gd name="connsiteX3" fmla="*/ 510144 w 1437422"/>
                    <a:gd name="connsiteY3" fmla="*/ 346355 h 938441"/>
                    <a:gd name="connsiteX4" fmla="*/ 85140 w 1437422"/>
                    <a:gd name="connsiteY4" fmla="*/ 601015 h 938441"/>
                    <a:gd name="connsiteX5" fmla="*/ 579165 w 1437422"/>
                    <a:gd name="connsiteY5" fmla="*/ 529497 h 938441"/>
                    <a:gd name="connsiteX6" fmla="*/ 331728 w 1437422"/>
                    <a:gd name="connsiteY6" fmla="*/ 926749 h 938441"/>
                    <a:gd name="connsiteX7" fmla="*/ 922267 w 1437422"/>
                    <a:gd name="connsiteY7" fmla="*/ 459347 h 938441"/>
                    <a:gd name="connsiteX8" fmla="*/ 1385906 w 1437422"/>
                    <a:gd name="connsiteY8" fmla="*/ 201769 h 938441"/>
                    <a:gd name="connsiteX9" fmla="*/ 1244239 w 1437422"/>
                    <a:gd name="connsiteY9" fmla="*/ 8586 h 938441"/>
                    <a:gd name="connsiteX0" fmla="*/ 1244239 w 1443075"/>
                    <a:gd name="connsiteY0" fmla="*/ 8586 h 948346"/>
                    <a:gd name="connsiteX1" fmla="*/ 754841 w 1443075"/>
                    <a:gd name="connsiteY1" fmla="*/ 150254 h 948346"/>
                    <a:gd name="connsiteX2" fmla="*/ 40783 w 1443075"/>
                    <a:gd name="connsiteY2" fmla="*/ 252899 h 948346"/>
                    <a:gd name="connsiteX3" fmla="*/ 510144 w 1443075"/>
                    <a:gd name="connsiteY3" fmla="*/ 346355 h 948346"/>
                    <a:gd name="connsiteX4" fmla="*/ 85140 w 1443075"/>
                    <a:gd name="connsiteY4" fmla="*/ 601015 h 948346"/>
                    <a:gd name="connsiteX5" fmla="*/ 579165 w 1443075"/>
                    <a:gd name="connsiteY5" fmla="*/ 529497 h 948346"/>
                    <a:gd name="connsiteX6" fmla="*/ 331728 w 1443075"/>
                    <a:gd name="connsiteY6" fmla="*/ 926749 h 948346"/>
                    <a:gd name="connsiteX7" fmla="*/ 901227 w 1443075"/>
                    <a:gd name="connsiteY7" fmla="*/ 399915 h 948346"/>
                    <a:gd name="connsiteX8" fmla="*/ 1385906 w 1443075"/>
                    <a:gd name="connsiteY8" fmla="*/ 201769 h 948346"/>
                    <a:gd name="connsiteX9" fmla="*/ 1244239 w 1443075"/>
                    <a:gd name="connsiteY9" fmla="*/ 8586 h 948346"/>
                    <a:gd name="connsiteX0" fmla="*/ 1244239 w 1395207"/>
                    <a:gd name="connsiteY0" fmla="*/ 963 h 940723"/>
                    <a:gd name="connsiteX1" fmla="*/ 754841 w 1395207"/>
                    <a:gd name="connsiteY1" fmla="*/ 142631 h 940723"/>
                    <a:gd name="connsiteX2" fmla="*/ 40783 w 1395207"/>
                    <a:gd name="connsiteY2" fmla="*/ 245276 h 940723"/>
                    <a:gd name="connsiteX3" fmla="*/ 510144 w 1395207"/>
                    <a:gd name="connsiteY3" fmla="*/ 338732 h 940723"/>
                    <a:gd name="connsiteX4" fmla="*/ 85140 w 1395207"/>
                    <a:gd name="connsiteY4" fmla="*/ 593392 h 940723"/>
                    <a:gd name="connsiteX5" fmla="*/ 579165 w 1395207"/>
                    <a:gd name="connsiteY5" fmla="*/ 521874 h 940723"/>
                    <a:gd name="connsiteX6" fmla="*/ 331728 w 1395207"/>
                    <a:gd name="connsiteY6" fmla="*/ 919126 h 940723"/>
                    <a:gd name="connsiteX7" fmla="*/ 901227 w 1395207"/>
                    <a:gd name="connsiteY7" fmla="*/ 392292 h 940723"/>
                    <a:gd name="connsiteX8" fmla="*/ 1338038 w 1395207"/>
                    <a:gd name="connsiteY8" fmla="*/ 148409 h 940723"/>
                    <a:gd name="connsiteX9" fmla="*/ 1244239 w 1395207"/>
                    <a:gd name="connsiteY9" fmla="*/ 963 h 940723"/>
                    <a:gd name="connsiteX0" fmla="*/ 1244239 w 1336636"/>
                    <a:gd name="connsiteY0" fmla="*/ 5186 h 944946"/>
                    <a:gd name="connsiteX1" fmla="*/ 754841 w 1336636"/>
                    <a:gd name="connsiteY1" fmla="*/ 146854 h 944946"/>
                    <a:gd name="connsiteX2" fmla="*/ 40783 w 1336636"/>
                    <a:gd name="connsiteY2" fmla="*/ 249499 h 944946"/>
                    <a:gd name="connsiteX3" fmla="*/ 510144 w 1336636"/>
                    <a:gd name="connsiteY3" fmla="*/ 342955 h 944946"/>
                    <a:gd name="connsiteX4" fmla="*/ 85140 w 1336636"/>
                    <a:gd name="connsiteY4" fmla="*/ 597615 h 944946"/>
                    <a:gd name="connsiteX5" fmla="*/ 579165 w 1336636"/>
                    <a:gd name="connsiteY5" fmla="*/ 526097 h 944946"/>
                    <a:gd name="connsiteX6" fmla="*/ 331728 w 1336636"/>
                    <a:gd name="connsiteY6" fmla="*/ 923349 h 944946"/>
                    <a:gd name="connsiteX7" fmla="*/ 901227 w 1336636"/>
                    <a:gd name="connsiteY7" fmla="*/ 396515 h 944946"/>
                    <a:gd name="connsiteX8" fmla="*/ 1279467 w 1336636"/>
                    <a:gd name="connsiteY8" fmla="*/ 115741 h 944946"/>
                    <a:gd name="connsiteX9" fmla="*/ 1244239 w 1336636"/>
                    <a:gd name="connsiteY9" fmla="*/ 5186 h 944946"/>
                    <a:gd name="connsiteX0" fmla="*/ 1181665 w 1326207"/>
                    <a:gd name="connsiteY0" fmla="*/ 5186 h 896938"/>
                    <a:gd name="connsiteX1" fmla="*/ 754841 w 1326207"/>
                    <a:gd name="connsiteY1" fmla="*/ 98846 h 896938"/>
                    <a:gd name="connsiteX2" fmla="*/ 40783 w 1326207"/>
                    <a:gd name="connsiteY2" fmla="*/ 201491 h 896938"/>
                    <a:gd name="connsiteX3" fmla="*/ 510144 w 1326207"/>
                    <a:gd name="connsiteY3" fmla="*/ 294947 h 896938"/>
                    <a:gd name="connsiteX4" fmla="*/ 85140 w 1326207"/>
                    <a:gd name="connsiteY4" fmla="*/ 549607 h 896938"/>
                    <a:gd name="connsiteX5" fmla="*/ 579165 w 1326207"/>
                    <a:gd name="connsiteY5" fmla="*/ 478089 h 896938"/>
                    <a:gd name="connsiteX6" fmla="*/ 331728 w 1326207"/>
                    <a:gd name="connsiteY6" fmla="*/ 875341 h 896938"/>
                    <a:gd name="connsiteX7" fmla="*/ 901227 w 1326207"/>
                    <a:gd name="connsiteY7" fmla="*/ 348507 h 896938"/>
                    <a:gd name="connsiteX8" fmla="*/ 1279467 w 1326207"/>
                    <a:gd name="connsiteY8" fmla="*/ 67733 h 896938"/>
                    <a:gd name="connsiteX9" fmla="*/ 1181665 w 1326207"/>
                    <a:gd name="connsiteY9" fmla="*/ 5186 h 896938"/>
                    <a:gd name="connsiteX0" fmla="*/ 1181665 w 1326207"/>
                    <a:gd name="connsiteY0" fmla="*/ 0 h 891752"/>
                    <a:gd name="connsiteX1" fmla="*/ 754841 w 1326207"/>
                    <a:gd name="connsiteY1" fmla="*/ 93660 h 891752"/>
                    <a:gd name="connsiteX2" fmla="*/ 40783 w 1326207"/>
                    <a:gd name="connsiteY2" fmla="*/ 196305 h 891752"/>
                    <a:gd name="connsiteX3" fmla="*/ 510144 w 1326207"/>
                    <a:gd name="connsiteY3" fmla="*/ 289761 h 891752"/>
                    <a:gd name="connsiteX4" fmla="*/ 85140 w 1326207"/>
                    <a:gd name="connsiteY4" fmla="*/ 544421 h 891752"/>
                    <a:gd name="connsiteX5" fmla="*/ 579165 w 1326207"/>
                    <a:gd name="connsiteY5" fmla="*/ 472903 h 891752"/>
                    <a:gd name="connsiteX6" fmla="*/ 331728 w 1326207"/>
                    <a:gd name="connsiteY6" fmla="*/ 870155 h 891752"/>
                    <a:gd name="connsiteX7" fmla="*/ 901227 w 1326207"/>
                    <a:gd name="connsiteY7" fmla="*/ 343321 h 891752"/>
                    <a:gd name="connsiteX8" fmla="*/ 1279467 w 1326207"/>
                    <a:gd name="connsiteY8" fmla="*/ 62547 h 891752"/>
                    <a:gd name="connsiteX9" fmla="*/ 1181665 w 1326207"/>
                    <a:gd name="connsiteY9" fmla="*/ 0 h 891752"/>
                    <a:gd name="connsiteX0" fmla="*/ 1181665 w 1279467"/>
                    <a:gd name="connsiteY0" fmla="*/ 16800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181665 w 1279467"/>
                    <a:gd name="connsiteY9" fmla="*/ 16800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8526 h 911404"/>
                    <a:gd name="connsiteX1" fmla="*/ 754841 w 1279467"/>
                    <a:gd name="connsiteY1" fmla="*/ 113312 h 911404"/>
                    <a:gd name="connsiteX2" fmla="*/ 40783 w 1279467"/>
                    <a:gd name="connsiteY2" fmla="*/ 215957 h 911404"/>
                    <a:gd name="connsiteX3" fmla="*/ 510144 w 1279467"/>
                    <a:gd name="connsiteY3" fmla="*/ 309413 h 911404"/>
                    <a:gd name="connsiteX4" fmla="*/ 85140 w 1279467"/>
                    <a:gd name="connsiteY4" fmla="*/ 564073 h 911404"/>
                    <a:gd name="connsiteX5" fmla="*/ 579165 w 1279467"/>
                    <a:gd name="connsiteY5" fmla="*/ 492555 h 911404"/>
                    <a:gd name="connsiteX6" fmla="*/ 331728 w 1279467"/>
                    <a:gd name="connsiteY6" fmla="*/ 889807 h 911404"/>
                    <a:gd name="connsiteX7" fmla="*/ 901227 w 1279467"/>
                    <a:gd name="connsiteY7" fmla="*/ 362973 h 911404"/>
                    <a:gd name="connsiteX8" fmla="*/ 1279467 w 1279467"/>
                    <a:gd name="connsiteY8" fmla="*/ 82199 h 911404"/>
                    <a:gd name="connsiteX9" fmla="*/ 1223332 w 1279467"/>
                    <a:gd name="connsiteY9" fmla="*/ 8526 h 911404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408544"/>
                    <a:gd name="connsiteY0" fmla="*/ 8526 h 949327"/>
                    <a:gd name="connsiteX1" fmla="*/ 714059 w 1408544"/>
                    <a:gd name="connsiteY1" fmla="*/ 113312 h 949327"/>
                    <a:gd name="connsiteX2" fmla="*/ 1 w 1408544"/>
                    <a:gd name="connsiteY2" fmla="*/ 215957 h 949327"/>
                    <a:gd name="connsiteX3" fmla="*/ 469362 w 1408544"/>
                    <a:gd name="connsiteY3" fmla="*/ 309413 h 949327"/>
                    <a:gd name="connsiteX4" fmla="*/ 44358 w 1408544"/>
                    <a:gd name="connsiteY4" fmla="*/ 564073 h 949327"/>
                    <a:gd name="connsiteX5" fmla="*/ 538383 w 1408544"/>
                    <a:gd name="connsiteY5" fmla="*/ 492555 h 949327"/>
                    <a:gd name="connsiteX6" fmla="*/ 290946 w 1408544"/>
                    <a:gd name="connsiteY6" fmla="*/ 889807 h 949327"/>
                    <a:gd name="connsiteX7" fmla="*/ 860445 w 1408544"/>
                    <a:gd name="connsiteY7" fmla="*/ 362973 h 949327"/>
                    <a:gd name="connsiteX8" fmla="*/ 1238685 w 1408544"/>
                    <a:gd name="connsiteY8" fmla="*/ 82199 h 949327"/>
                    <a:gd name="connsiteX9" fmla="*/ 1408544 w 1408544"/>
                    <a:gd name="connsiteY9" fmla="*/ 234520 h 949327"/>
                    <a:gd name="connsiteX0" fmla="*/ 1182550 w 1582827"/>
                    <a:gd name="connsiteY0" fmla="*/ 631850 h 1572651"/>
                    <a:gd name="connsiteX1" fmla="*/ 714059 w 1582827"/>
                    <a:gd name="connsiteY1" fmla="*/ 736636 h 1572651"/>
                    <a:gd name="connsiteX2" fmla="*/ 1 w 1582827"/>
                    <a:gd name="connsiteY2" fmla="*/ 839281 h 1572651"/>
                    <a:gd name="connsiteX3" fmla="*/ 469362 w 1582827"/>
                    <a:gd name="connsiteY3" fmla="*/ 932737 h 1572651"/>
                    <a:gd name="connsiteX4" fmla="*/ 44358 w 1582827"/>
                    <a:gd name="connsiteY4" fmla="*/ 1187397 h 1572651"/>
                    <a:gd name="connsiteX5" fmla="*/ 538383 w 1582827"/>
                    <a:gd name="connsiteY5" fmla="*/ 1115879 h 1572651"/>
                    <a:gd name="connsiteX6" fmla="*/ 290946 w 1582827"/>
                    <a:gd name="connsiteY6" fmla="*/ 1513131 h 1572651"/>
                    <a:gd name="connsiteX7" fmla="*/ 860445 w 1582827"/>
                    <a:gd name="connsiteY7" fmla="*/ 986297 h 1572651"/>
                    <a:gd name="connsiteX8" fmla="*/ 1238685 w 1582827"/>
                    <a:gd name="connsiteY8" fmla="*/ 705523 h 1572651"/>
                    <a:gd name="connsiteX9" fmla="*/ 1582827 w 1582827"/>
                    <a:gd name="connsiteY9" fmla="*/ 200508 h 1572651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238685 w 1824587"/>
                    <a:gd name="connsiteY8" fmla="*/ 505015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940965"/>
                    <a:gd name="connsiteY0" fmla="*/ 448961 h 1389762"/>
                    <a:gd name="connsiteX1" fmla="*/ 714059 w 1940965"/>
                    <a:gd name="connsiteY1" fmla="*/ 553747 h 1389762"/>
                    <a:gd name="connsiteX2" fmla="*/ 1 w 1940965"/>
                    <a:gd name="connsiteY2" fmla="*/ 656392 h 1389762"/>
                    <a:gd name="connsiteX3" fmla="*/ 469362 w 1940965"/>
                    <a:gd name="connsiteY3" fmla="*/ 749848 h 1389762"/>
                    <a:gd name="connsiteX4" fmla="*/ 44358 w 1940965"/>
                    <a:gd name="connsiteY4" fmla="*/ 1004508 h 1389762"/>
                    <a:gd name="connsiteX5" fmla="*/ 538383 w 1940965"/>
                    <a:gd name="connsiteY5" fmla="*/ 932990 h 1389762"/>
                    <a:gd name="connsiteX6" fmla="*/ 290946 w 1940965"/>
                    <a:gd name="connsiteY6" fmla="*/ 1330242 h 1389762"/>
                    <a:gd name="connsiteX7" fmla="*/ 860445 w 1940965"/>
                    <a:gd name="connsiteY7" fmla="*/ 803408 h 1389762"/>
                    <a:gd name="connsiteX8" fmla="*/ 1332136 w 1940965"/>
                    <a:gd name="connsiteY8" fmla="*/ 550152 h 1389762"/>
                    <a:gd name="connsiteX9" fmla="*/ 1699205 w 1940965"/>
                    <a:gd name="connsiteY9" fmla="*/ 0 h 1389762"/>
                    <a:gd name="connsiteX0" fmla="*/ 1182550 w 1699205"/>
                    <a:gd name="connsiteY0" fmla="*/ 448961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2579422"/>
                    <a:gd name="connsiteY0" fmla="*/ 0 h 1355851"/>
                    <a:gd name="connsiteX1" fmla="*/ 1087924 w 2579422"/>
                    <a:gd name="connsiteY1" fmla="*/ 415202 h 1355851"/>
                    <a:gd name="connsiteX2" fmla="*/ 714059 w 2579422"/>
                    <a:gd name="connsiteY2" fmla="*/ 519836 h 1355851"/>
                    <a:gd name="connsiteX3" fmla="*/ 1 w 2579422"/>
                    <a:gd name="connsiteY3" fmla="*/ 622481 h 1355851"/>
                    <a:gd name="connsiteX4" fmla="*/ 469362 w 2579422"/>
                    <a:gd name="connsiteY4" fmla="*/ 715937 h 1355851"/>
                    <a:gd name="connsiteX5" fmla="*/ 44358 w 2579422"/>
                    <a:gd name="connsiteY5" fmla="*/ 970597 h 1355851"/>
                    <a:gd name="connsiteX6" fmla="*/ 538383 w 2579422"/>
                    <a:gd name="connsiteY6" fmla="*/ 899079 h 1355851"/>
                    <a:gd name="connsiteX7" fmla="*/ 290946 w 2579422"/>
                    <a:gd name="connsiteY7" fmla="*/ 1296331 h 1355851"/>
                    <a:gd name="connsiteX8" fmla="*/ 860445 w 2579422"/>
                    <a:gd name="connsiteY8" fmla="*/ 769497 h 1355851"/>
                    <a:gd name="connsiteX9" fmla="*/ 1332136 w 2579422"/>
                    <a:gd name="connsiteY9" fmla="*/ 516241 h 1355851"/>
                    <a:gd name="connsiteX10" fmla="*/ 2579422 w 2579422"/>
                    <a:gd name="connsiteY10" fmla="*/ 118531 h 1355851"/>
                    <a:gd name="connsiteX0" fmla="*/ 1447085 w 2266817"/>
                    <a:gd name="connsiteY0" fmla="*/ 137709 h 1493560"/>
                    <a:gd name="connsiteX1" fmla="*/ 1087924 w 2266817"/>
                    <a:gd name="connsiteY1" fmla="*/ 552911 h 1493560"/>
                    <a:gd name="connsiteX2" fmla="*/ 714059 w 2266817"/>
                    <a:gd name="connsiteY2" fmla="*/ 657545 h 1493560"/>
                    <a:gd name="connsiteX3" fmla="*/ 1 w 2266817"/>
                    <a:gd name="connsiteY3" fmla="*/ 760190 h 1493560"/>
                    <a:gd name="connsiteX4" fmla="*/ 469362 w 2266817"/>
                    <a:gd name="connsiteY4" fmla="*/ 853646 h 1493560"/>
                    <a:gd name="connsiteX5" fmla="*/ 44358 w 2266817"/>
                    <a:gd name="connsiteY5" fmla="*/ 1108306 h 1493560"/>
                    <a:gd name="connsiteX6" fmla="*/ 538383 w 2266817"/>
                    <a:gd name="connsiteY6" fmla="*/ 1036788 h 1493560"/>
                    <a:gd name="connsiteX7" fmla="*/ 290946 w 2266817"/>
                    <a:gd name="connsiteY7" fmla="*/ 1434040 h 1493560"/>
                    <a:gd name="connsiteX8" fmla="*/ 860445 w 2266817"/>
                    <a:gd name="connsiteY8" fmla="*/ 907206 h 1493560"/>
                    <a:gd name="connsiteX9" fmla="*/ 1332136 w 2266817"/>
                    <a:gd name="connsiteY9" fmla="*/ 653950 h 1493560"/>
                    <a:gd name="connsiteX10" fmla="*/ 2266817 w 2266817"/>
                    <a:gd name="connsiteY10" fmla="*/ 0 h 1493560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4052 w 2093664"/>
                    <a:gd name="connsiteY1" fmla="*/ 491566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06534 w 2030191"/>
                    <a:gd name="connsiteY0" fmla="*/ 0 h 1796658"/>
                    <a:gd name="connsiteX1" fmla="*/ 1082823 w 2030191"/>
                    <a:gd name="connsiteY1" fmla="*/ 743684 h 1796658"/>
                    <a:gd name="connsiteX2" fmla="*/ 714059 w 2030191"/>
                    <a:gd name="connsiteY2" fmla="*/ 960643 h 1796658"/>
                    <a:gd name="connsiteX3" fmla="*/ 1 w 2030191"/>
                    <a:gd name="connsiteY3" fmla="*/ 1063288 h 1796658"/>
                    <a:gd name="connsiteX4" fmla="*/ 469362 w 2030191"/>
                    <a:gd name="connsiteY4" fmla="*/ 1156744 h 1796658"/>
                    <a:gd name="connsiteX5" fmla="*/ 44358 w 2030191"/>
                    <a:gd name="connsiteY5" fmla="*/ 1411404 h 1796658"/>
                    <a:gd name="connsiteX6" fmla="*/ 538383 w 2030191"/>
                    <a:gd name="connsiteY6" fmla="*/ 1339886 h 1796658"/>
                    <a:gd name="connsiteX7" fmla="*/ 290946 w 2030191"/>
                    <a:gd name="connsiteY7" fmla="*/ 1737138 h 1796658"/>
                    <a:gd name="connsiteX8" fmla="*/ 860445 w 2030191"/>
                    <a:gd name="connsiteY8" fmla="*/ 1210304 h 1796658"/>
                    <a:gd name="connsiteX9" fmla="*/ 1332136 w 2030191"/>
                    <a:gd name="connsiteY9" fmla="*/ 957048 h 1796658"/>
                    <a:gd name="connsiteX10" fmla="*/ 2030191 w 2030191"/>
                    <a:gd name="connsiteY10" fmla="*/ 273449 h 1796658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76654 w 2030191"/>
                    <a:gd name="connsiteY1" fmla="*/ 719690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200264 w 2030191"/>
                    <a:gd name="connsiteY1" fmla="*/ 671214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753876"/>
                    <a:gd name="connsiteX1" fmla="*/ 1200264 w 2030191"/>
                    <a:gd name="connsiteY1" fmla="*/ 671214 h 1753876"/>
                    <a:gd name="connsiteX2" fmla="*/ 714059 w 2030191"/>
                    <a:gd name="connsiteY2" fmla="*/ 977382 h 1753876"/>
                    <a:gd name="connsiteX3" fmla="*/ 1 w 2030191"/>
                    <a:gd name="connsiteY3" fmla="*/ 1080027 h 1753876"/>
                    <a:gd name="connsiteX4" fmla="*/ 469362 w 2030191"/>
                    <a:gd name="connsiteY4" fmla="*/ 1173483 h 1753876"/>
                    <a:gd name="connsiteX5" fmla="*/ 44358 w 2030191"/>
                    <a:gd name="connsiteY5" fmla="*/ 1428143 h 1753876"/>
                    <a:gd name="connsiteX6" fmla="*/ 538383 w 2030191"/>
                    <a:gd name="connsiteY6" fmla="*/ 1356625 h 1753876"/>
                    <a:gd name="connsiteX7" fmla="*/ 290946 w 2030191"/>
                    <a:gd name="connsiteY7" fmla="*/ 1753877 h 1753876"/>
                    <a:gd name="connsiteX8" fmla="*/ 860445 w 2030191"/>
                    <a:gd name="connsiteY8" fmla="*/ 1227043 h 1753876"/>
                    <a:gd name="connsiteX9" fmla="*/ 1324207 w 2030191"/>
                    <a:gd name="connsiteY9" fmla="*/ 921419 h 1753876"/>
                    <a:gd name="connsiteX10" fmla="*/ 2030191 w 2030191"/>
                    <a:gd name="connsiteY10" fmla="*/ 290188 h 1753876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672736 w 1985833"/>
                    <a:gd name="connsiteY0" fmla="*/ 0 h 1709967"/>
                    <a:gd name="connsiteX1" fmla="*/ 1155906 w 1985833"/>
                    <a:gd name="connsiteY1" fmla="*/ 671214 h 1709967"/>
                    <a:gd name="connsiteX2" fmla="*/ 669701 w 1985833"/>
                    <a:gd name="connsiteY2" fmla="*/ 977382 h 1709967"/>
                    <a:gd name="connsiteX3" fmla="*/ 58088 w 1985833"/>
                    <a:gd name="connsiteY3" fmla="*/ 1088326 h 1709967"/>
                    <a:gd name="connsiteX4" fmla="*/ 425004 w 1985833"/>
                    <a:gd name="connsiteY4" fmla="*/ 1173483 h 1709967"/>
                    <a:gd name="connsiteX5" fmla="*/ 0 w 1985833"/>
                    <a:gd name="connsiteY5" fmla="*/ 1428143 h 1709967"/>
                    <a:gd name="connsiteX6" fmla="*/ 494025 w 1985833"/>
                    <a:gd name="connsiteY6" fmla="*/ 1356625 h 1709967"/>
                    <a:gd name="connsiteX7" fmla="*/ 222082 w 1985833"/>
                    <a:gd name="connsiteY7" fmla="*/ 1709967 h 1709967"/>
                    <a:gd name="connsiteX8" fmla="*/ 816087 w 1985833"/>
                    <a:gd name="connsiteY8" fmla="*/ 1227043 h 1709967"/>
                    <a:gd name="connsiteX9" fmla="*/ 1279849 w 1985833"/>
                    <a:gd name="connsiteY9" fmla="*/ 921419 h 1709967"/>
                    <a:gd name="connsiteX10" fmla="*/ 1985833 w 1985833"/>
                    <a:gd name="connsiteY10" fmla="*/ 290188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7301" h="1709967">
                      <a:moveTo>
                        <a:pt x="1672736" y="0"/>
                      </a:moveTo>
                      <a:cubicBezTo>
                        <a:pt x="1496803" y="317541"/>
                        <a:pt x="1271377" y="546898"/>
                        <a:pt x="1155906" y="671214"/>
                      </a:cubicBezTo>
                      <a:cubicBezTo>
                        <a:pt x="970608" y="806101"/>
                        <a:pt x="852671" y="907863"/>
                        <a:pt x="669701" y="977382"/>
                      </a:cubicBezTo>
                      <a:cubicBezTo>
                        <a:pt x="486731" y="1046901"/>
                        <a:pt x="260923" y="1025155"/>
                        <a:pt x="58088" y="1088326"/>
                      </a:cubicBezTo>
                      <a:cubicBezTo>
                        <a:pt x="68077" y="1220462"/>
                        <a:pt x="370786" y="1113723"/>
                        <a:pt x="425004" y="1173483"/>
                      </a:cubicBezTo>
                      <a:cubicBezTo>
                        <a:pt x="388544" y="1222889"/>
                        <a:pt x="48635" y="1323037"/>
                        <a:pt x="0" y="1428143"/>
                      </a:cubicBezTo>
                      <a:cubicBezTo>
                        <a:pt x="134050" y="1481779"/>
                        <a:pt x="434281" y="1314391"/>
                        <a:pt x="494025" y="1356625"/>
                      </a:cubicBezTo>
                      <a:cubicBezTo>
                        <a:pt x="392111" y="1475768"/>
                        <a:pt x="258353" y="1539376"/>
                        <a:pt x="222082" y="1709967"/>
                      </a:cubicBezTo>
                      <a:cubicBezTo>
                        <a:pt x="455794" y="1619448"/>
                        <a:pt x="639793" y="1358468"/>
                        <a:pt x="816087" y="1227043"/>
                      </a:cubicBezTo>
                      <a:cubicBezTo>
                        <a:pt x="992381" y="1095618"/>
                        <a:pt x="1084808" y="1060613"/>
                        <a:pt x="1279849" y="921419"/>
                      </a:cubicBezTo>
                      <a:cubicBezTo>
                        <a:pt x="1433354" y="811907"/>
                        <a:pt x="1715720" y="608957"/>
                        <a:pt x="2067301" y="27785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isometricOffAxis1Top"/>
                  <a:lightRig rig="threePt" dir="t"/>
                </a:scene3d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 rot="919095">
                  <a:off x="4538600" y="5060034"/>
                  <a:ext cx="225520" cy="214313"/>
                </a:xfrm>
                <a:custGeom>
                  <a:avLst/>
                  <a:gdLst>
                    <a:gd name="connsiteX0" fmla="*/ 270668 w 434180"/>
                    <a:gd name="connsiteY0" fmla="*/ 23812 h 324644"/>
                    <a:gd name="connsiteX1" fmla="*/ 194468 w 434180"/>
                    <a:gd name="connsiteY1" fmla="*/ 204787 h 324644"/>
                    <a:gd name="connsiteX2" fmla="*/ 37306 w 434180"/>
                    <a:gd name="connsiteY2" fmla="*/ 257175 h 324644"/>
                    <a:gd name="connsiteX3" fmla="*/ 94456 w 434180"/>
                    <a:gd name="connsiteY3" fmla="*/ 266700 h 324644"/>
                    <a:gd name="connsiteX4" fmla="*/ 18256 w 434180"/>
                    <a:gd name="connsiteY4" fmla="*/ 314325 h 324644"/>
                    <a:gd name="connsiteX5" fmla="*/ 203993 w 434180"/>
                    <a:gd name="connsiteY5" fmla="*/ 285750 h 324644"/>
                    <a:gd name="connsiteX6" fmla="*/ 404018 w 434180"/>
                    <a:gd name="connsiteY6" fmla="*/ 80962 h 324644"/>
                    <a:gd name="connsiteX7" fmla="*/ 384968 w 434180"/>
                    <a:gd name="connsiteY7" fmla="*/ 0 h 324644"/>
                    <a:gd name="connsiteX0" fmla="*/ 279476 w 434181"/>
                    <a:gd name="connsiteY0" fmla="*/ 23812 h 316076"/>
                    <a:gd name="connsiteX1" fmla="*/ 203276 w 434181"/>
                    <a:gd name="connsiteY1" fmla="*/ 204787 h 316076"/>
                    <a:gd name="connsiteX2" fmla="*/ 46114 w 434181"/>
                    <a:gd name="connsiteY2" fmla="*/ 257175 h 316076"/>
                    <a:gd name="connsiteX3" fmla="*/ 103264 w 434181"/>
                    <a:gd name="connsiteY3" fmla="*/ 266700 h 316076"/>
                    <a:gd name="connsiteX4" fmla="*/ 27064 w 434181"/>
                    <a:gd name="connsiteY4" fmla="*/ 314325 h 316076"/>
                    <a:gd name="connsiteX5" fmla="*/ 265647 w 434181"/>
                    <a:gd name="connsiteY5" fmla="*/ 256198 h 316076"/>
                    <a:gd name="connsiteX6" fmla="*/ 412826 w 434181"/>
                    <a:gd name="connsiteY6" fmla="*/ 80962 h 316076"/>
                    <a:gd name="connsiteX7" fmla="*/ 393776 w 434181"/>
                    <a:gd name="connsiteY7" fmla="*/ 0 h 3160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89001 w 457171"/>
                    <a:gd name="connsiteY0" fmla="*/ 74413 h 365089"/>
                    <a:gd name="connsiteX1" fmla="*/ 212801 w 457171"/>
                    <a:gd name="connsiteY1" fmla="*/ 255388 h 365089"/>
                    <a:gd name="connsiteX2" fmla="*/ 55639 w 457171"/>
                    <a:gd name="connsiteY2" fmla="*/ 307776 h 365089"/>
                    <a:gd name="connsiteX3" fmla="*/ 36589 w 457171"/>
                    <a:gd name="connsiteY3" fmla="*/ 364926 h 365089"/>
                    <a:gd name="connsiteX4" fmla="*/ 275172 w 457171"/>
                    <a:gd name="connsiteY4" fmla="*/ 306799 h 365089"/>
                    <a:gd name="connsiteX5" fmla="*/ 422351 w 457171"/>
                    <a:gd name="connsiteY5" fmla="*/ 131563 h 365089"/>
                    <a:gd name="connsiteX6" fmla="*/ 432565 w 457171"/>
                    <a:gd name="connsiteY6" fmla="*/ 0 h 365089"/>
                    <a:gd name="connsiteX0" fmla="*/ 276377 w 444547"/>
                    <a:gd name="connsiteY0" fmla="*/ 74413 h 374368"/>
                    <a:gd name="connsiteX1" fmla="*/ 200177 w 444547"/>
                    <a:gd name="connsiteY1" fmla="*/ 255388 h 374368"/>
                    <a:gd name="connsiteX2" fmla="*/ 118757 w 444547"/>
                    <a:gd name="connsiteY2" fmla="*/ 250149 h 374368"/>
                    <a:gd name="connsiteX3" fmla="*/ 23965 w 444547"/>
                    <a:gd name="connsiteY3" fmla="*/ 364926 h 374368"/>
                    <a:gd name="connsiteX4" fmla="*/ 262548 w 444547"/>
                    <a:gd name="connsiteY4" fmla="*/ 306799 h 374368"/>
                    <a:gd name="connsiteX5" fmla="*/ 409727 w 444547"/>
                    <a:gd name="connsiteY5" fmla="*/ 131563 h 374368"/>
                    <a:gd name="connsiteX6" fmla="*/ 419941 w 444547"/>
                    <a:gd name="connsiteY6" fmla="*/ 0 h 374368"/>
                    <a:gd name="connsiteX0" fmla="*/ 166526 w 334696"/>
                    <a:gd name="connsiteY0" fmla="*/ 74413 h 362103"/>
                    <a:gd name="connsiteX1" fmla="*/ 90326 w 334696"/>
                    <a:gd name="connsiteY1" fmla="*/ 255388 h 362103"/>
                    <a:gd name="connsiteX2" fmla="*/ 8906 w 334696"/>
                    <a:gd name="connsiteY2" fmla="*/ 250149 h 362103"/>
                    <a:gd name="connsiteX3" fmla="*/ 36887 w 334696"/>
                    <a:gd name="connsiteY3" fmla="*/ 352662 h 362103"/>
                    <a:gd name="connsiteX4" fmla="*/ 152697 w 334696"/>
                    <a:gd name="connsiteY4" fmla="*/ 306799 h 362103"/>
                    <a:gd name="connsiteX5" fmla="*/ 299876 w 334696"/>
                    <a:gd name="connsiteY5" fmla="*/ 131563 h 362103"/>
                    <a:gd name="connsiteX6" fmla="*/ 310090 w 334696"/>
                    <a:gd name="connsiteY6" fmla="*/ 0 h 362103"/>
                    <a:gd name="connsiteX0" fmla="*/ 166526 w 334696"/>
                    <a:gd name="connsiteY0" fmla="*/ 74413 h 352662"/>
                    <a:gd name="connsiteX1" fmla="*/ 90326 w 334696"/>
                    <a:gd name="connsiteY1" fmla="*/ 255388 h 352662"/>
                    <a:gd name="connsiteX2" fmla="*/ 8906 w 334696"/>
                    <a:gd name="connsiteY2" fmla="*/ 250149 h 352662"/>
                    <a:gd name="connsiteX3" fmla="*/ 36887 w 334696"/>
                    <a:gd name="connsiteY3" fmla="*/ 352662 h 352662"/>
                    <a:gd name="connsiteX4" fmla="*/ 152697 w 334696"/>
                    <a:gd name="connsiteY4" fmla="*/ 306799 h 352662"/>
                    <a:gd name="connsiteX5" fmla="*/ 204114 w 334696"/>
                    <a:gd name="connsiteY5" fmla="*/ 286019 h 352662"/>
                    <a:gd name="connsiteX6" fmla="*/ 299876 w 334696"/>
                    <a:gd name="connsiteY6" fmla="*/ 131563 h 352662"/>
                    <a:gd name="connsiteX7" fmla="*/ 310090 w 334696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164555 w 346554"/>
                    <a:gd name="connsiteY4" fmla="*/ 306799 h 352662"/>
                    <a:gd name="connsiteX5" fmla="*/ 215972 w 346554"/>
                    <a:gd name="connsiteY5" fmla="*/ 286019 h 352662"/>
                    <a:gd name="connsiteX6" fmla="*/ 311734 w 346554"/>
                    <a:gd name="connsiteY6" fmla="*/ 131563 h 352662"/>
                    <a:gd name="connsiteX7" fmla="*/ 321948 w 346554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5972 w 346554"/>
                    <a:gd name="connsiteY4" fmla="*/ 286019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8007 w 346554"/>
                    <a:gd name="connsiteY4" fmla="*/ 302502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1743 w 339913"/>
                    <a:gd name="connsiteY0" fmla="*/ 74413 h 352662"/>
                    <a:gd name="connsiteX1" fmla="*/ 126844 w 339913"/>
                    <a:gd name="connsiteY1" fmla="*/ 221270 h 352662"/>
                    <a:gd name="connsiteX2" fmla="*/ 14123 w 339913"/>
                    <a:gd name="connsiteY2" fmla="*/ 250149 h 352662"/>
                    <a:gd name="connsiteX3" fmla="*/ 42104 w 339913"/>
                    <a:gd name="connsiteY3" fmla="*/ 352662 h 352662"/>
                    <a:gd name="connsiteX4" fmla="*/ 211366 w 339913"/>
                    <a:gd name="connsiteY4" fmla="*/ 302502 h 352662"/>
                    <a:gd name="connsiteX5" fmla="*/ 305093 w 339913"/>
                    <a:gd name="connsiteY5" fmla="*/ 131563 h 352662"/>
                    <a:gd name="connsiteX6" fmla="*/ 315307 w 339913"/>
                    <a:gd name="connsiteY6" fmla="*/ 0 h 352662"/>
                    <a:gd name="connsiteX0" fmla="*/ 153604 w 321774"/>
                    <a:gd name="connsiteY0" fmla="*/ 74413 h 352662"/>
                    <a:gd name="connsiteX1" fmla="*/ 108705 w 321774"/>
                    <a:gd name="connsiteY1" fmla="*/ 221270 h 352662"/>
                    <a:gd name="connsiteX2" fmla="*/ 47345 w 321774"/>
                    <a:gd name="connsiteY2" fmla="*/ 256504 h 352662"/>
                    <a:gd name="connsiteX3" fmla="*/ 23965 w 321774"/>
                    <a:gd name="connsiteY3" fmla="*/ 352662 h 352662"/>
                    <a:gd name="connsiteX4" fmla="*/ 193227 w 321774"/>
                    <a:gd name="connsiteY4" fmla="*/ 302502 h 352662"/>
                    <a:gd name="connsiteX5" fmla="*/ 286954 w 321774"/>
                    <a:gd name="connsiteY5" fmla="*/ 131563 h 352662"/>
                    <a:gd name="connsiteX6" fmla="*/ 297168 w 321774"/>
                    <a:gd name="connsiteY6" fmla="*/ 0 h 352662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153237 w 281784"/>
                    <a:gd name="connsiteY4" fmla="*/ 302502 h 324401"/>
                    <a:gd name="connsiteX5" fmla="*/ 246964 w 281784"/>
                    <a:gd name="connsiteY5" fmla="*/ 131563 h 324401"/>
                    <a:gd name="connsiteX6" fmla="*/ 257178 w 281784"/>
                    <a:gd name="connsiteY6" fmla="*/ 0 h 324401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246964 w 281784"/>
                    <a:gd name="connsiteY4" fmla="*/ 131563 h 324401"/>
                    <a:gd name="connsiteX5" fmla="*/ 257178 w 281784"/>
                    <a:gd name="connsiteY5" fmla="*/ 0 h 324401"/>
                    <a:gd name="connsiteX0" fmla="*/ 122828 w 290998"/>
                    <a:gd name="connsiteY0" fmla="*/ 74413 h 301541"/>
                    <a:gd name="connsiteX1" fmla="*/ 77929 w 290998"/>
                    <a:gd name="connsiteY1" fmla="*/ 221270 h 301541"/>
                    <a:gd name="connsiteX2" fmla="*/ 16569 w 290998"/>
                    <a:gd name="connsiteY2" fmla="*/ 256504 h 301541"/>
                    <a:gd name="connsiteX3" fmla="*/ 177343 w 290998"/>
                    <a:gd name="connsiteY3" fmla="*/ 301541 h 301541"/>
                    <a:gd name="connsiteX4" fmla="*/ 256178 w 290998"/>
                    <a:gd name="connsiteY4" fmla="*/ 131563 h 301541"/>
                    <a:gd name="connsiteX5" fmla="*/ 266392 w 290998"/>
                    <a:gd name="connsiteY5" fmla="*/ 0 h 301541"/>
                    <a:gd name="connsiteX0" fmla="*/ 125800 w 293970"/>
                    <a:gd name="connsiteY0" fmla="*/ 74413 h 341694"/>
                    <a:gd name="connsiteX1" fmla="*/ 80901 w 293970"/>
                    <a:gd name="connsiteY1" fmla="*/ 221270 h 341694"/>
                    <a:gd name="connsiteX2" fmla="*/ 16569 w 293970"/>
                    <a:gd name="connsiteY2" fmla="*/ 328317 h 341694"/>
                    <a:gd name="connsiteX3" fmla="*/ 180315 w 293970"/>
                    <a:gd name="connsiteY3" fmla="*/ 301541 h 341694"/>
                    <a:gd name="connsiteX4" fmla="*/ 259150 w 293970"/>
                    <a:gd name="connsiteY4" fmla="*/ 131563 h 341694"/>
                    <a:gd name="connsiteX5" fmla="*/ 269364 w 293970"/>
                    <a:gd name="connsiteY5" fmla="*/ 0 h 341694"/>
                    <a:gd name="connsiteX0" fmla="*/ 118416 w 286586"/>
                    <a:gd name="connsiteY0" fmla="*/ 74413 h 345070"/>
                    <a:gd name="connsiteX1" fmla="*/ 73517 w 286586"/>
                    <a:gd name="connsiteY1" fmla="*/ 221270 h 345070"/>
                    <a:gd name="connsiteX2" fmla="*/ 9185 w 286586"/>
                    <a:gd name="connsiteY2" fmla="*/ 328317 h 345070"/>
                    <a:gd name="connsiteX3" fmla="*/ 128622 w 286586"/>
                    <a:gd name="connsiteY3" fmla="*/ 321787 h 345070"/>
                    <a:gd name="connsiteX4" fmla="*/ 251766 w 286586"/>
                    <a:gd name="connsiteY4" fmla="*/ 131563 h 345070"/>
                    <a:gd name="connsiteX5" fmla="*/ 261980 w 286586"/>
                    <a:gd name="connsiteY5" fmla="*/ 0 h 345070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3550 w 281720"/>
                    <a:gd name="connsiteY0" fmla="*/ 74413 h 357353"/>
                    <a:gd name="connsiteX1" fmla="*/ 68651 w 281720"/>
                    <a:gd name="connsiteY1" fmla="*/ 221270 h 357353"/>
                    <a:gd name="connsiteX2" fmla="*/ 4319 w 281720"/>
                    <a:gd name="connsiteY2" fmla="*/ 328317 h 357353"/>
                    <a:gd name="connsiteX3" fmla="*/ 42735 w 281720"/>
                    <a:gd name="connsiteY3" fmla="*/ 344958 h 357353"/>
                    <a:gd name="connsiteX4" fmla="*/ 123756 w 281720"/>
                    <a:gd name="connsiteY4" fmla="*/ 321787 h 357353"/>
                    <a:gd name="connsiteX5" fmla="*/ 246900 w 281720"/>
                    <a:gd name="connsiteY5" fmla="*/ 131563 h 357353"/>
                    <a:gd name="connsiteX6" fmla="*/ 257114 w 281720"/>
                    <a:gd name="connsiteY6" fmla="*/ 0 h 357353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90403 w 367804"/>
                    <a:gd name="connsiteY2" fmla="*/ 328317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8689 w 367804"/>
                    <a:gd name="connsiteY2" fmla="*/ 333229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8935 w 367105"/>
                    <a:gd name="connsiteY0" fmla="*/ 74413 h 376129"/>
                    <a:gd name="connsiteX1" fmla="*/ 154036 w 367105"/>
                    <a:gd name="connsiteY1" fmla="*/ 221270 h 376129"/>
                    <a:gd name="connsiteX2" fmla="*/ 7990 w 367105"/>
                    <a:gd name="connsiteY2" fmla="*/ 333229 h 376129"/>
                    <a:gd name="connsiteX3" fmla="*/ 132315 w 367105"/>
                    <a:gd name="connsiteY3" fmla="*/ 309214 h 376129"/>
                    <a:gd name="connsiteX4" fmla="*/ 12804 w 367105"/>
                    <a:gd name="connsiteY4" fmla="*/ 374033 h 376129"/>
                    <a:gd name="connsiteX5" fmla="*/ 209141 w 367105"/>
                    <a:gd name="connsiteY5" fmla="*/ 321787 h 376129"/>
                    <a:gd name="connsiteX6" fmla="*/ 332285 w 367105"/>
                    <a:gd name="connsiteY6" fmla="*/ 131563 h 376129"/>
                    <a:gd name="connsiteX7" fmla="*/ 342499 w 367105"/>
                    <a:gd name="connsiteY7" fmla="*/ 0 h 376129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198935 w 367105"/>
                    <a:gd name="connsiteY0" fmla="*/ 74413 h 376128"/>
                    <a:gd name="connsiteX1" fmla="*/ 167588 w 367105"/>
                    <a:gd name="connsiteY1" fmla="*/ 222084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200049 w 368219"/>
                    <a:gd name="connsiteY0" fmla="*/ 74413 h 422770"/>
                    <a:gd name="connsiteX1" fmla="*/ 168702 w 368219"/>
                    <a:gd name="connsiteY1" fmla="*/ 222084 h 422770"/>
                    <a:gd name="connsiteX2" fmla="*/ 133429 w 368219"/>
                    <a:gd name="connsiteY2" fmla="*/ 309214 h 422770"/>
                    <a:gd name="connsiteX3" fmla="*/ 13918 w 368219"/>
                    <a:gd name="connsiteY3" fmla="*/ 374033 h 422770"/>
                    <a:gd name="connsiteX4" fmla="*/ 49918 w 368219"/>
                    <a:gd name="connsiteY4" fmla="*/ 414062 h 422770"/>
                    <a:gd name="connsiteX5" fmla="*/ 210255 w 368219"/>
                    <a:gd name="connsiteY5" fmla="*/ 321787 h 422770"/>
                    <a:gd name="connsiteX6" fmla="*/ 333399 w 368219"/>
                    <a:gd name="connsiteY6" fmla="*/ 131563 h 422770"/>
                    <a:gd name="connsiteX7" fmla="*/ 343613 w 368219"/>
                    <a:gd name="connsiteY7" fmla="*/ 0 h 4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19" h="422770">
                      <a:moveTo>
                        <a:pt x="200049" y="74413"/>
                      </a:moveTo>
                      <a:cubicBezTo>
                        <a:pt x="181396" y="145453"/>
                        <a:pt x="179805" y="182951"/>
                        <a:pt x="168702" y="222084"/>
                      </a:cubicBezTo>
                      <a:cubicBezTo>
                        <a:pt x="157599" y="261217"/>
                        <a:pt x="159226" y="283889"/>
                        <a:pt x="133429" y="309214"/>
                      </a:cubicBezTo>
                      <a:cubicBezTo>
                        <a:pt x="107632" y="334539"/>
                        <a:pt x="27836" y="356558"/>
                        <a:pt x="13918" y="374033"/>
                      </a:cubicBezTo>
                      <a:cubicBezTo>
                        <a:pt x="0" y="391508"/>
                        <a:pt x="17195" y="422770"/>
                        <a:pt x="49918" y="414062"/>
                      </a:cubicBezTo>
                      <a:cubicBezTo>
                        <a:pt x="82641" y="405354"/>
                        <a:pt x="159762" y="363739"/>
                        <a:pt x="210255" y="321787"/>
                      </a:cubicBezTo>
                      <a:lnTo>
                        <a:pt x="333399" y="131563"/>
                      </a:lnTo>
                      <a:cubicBezTo>
                        <a:pt x="353836" y="71515"/>
                        <a:pt x="368219" y="16668"/>
                        <a:pt x="343613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Freeform 7"/>
                <p:cNvSpPr/>
                <p:nvPr/>
              </p:nvSpPr>
              <p:spPr bwMode="auto">
                <a:xfrm rot="320855">
                  <a:off x="4652948" y="4812384"/>
                  <a:ext cx="1116483" cy="679450"/>
                </a:xfrm>
                <a:custGeom>
                  <a:avLst/>
                  <a:gdLst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661193 w 1411287"/>
                    <a:gd name="connsiteY0" fmla="*/ 31750 h 952500"/>
                    <a:gd name="connsiteX1" fmla="*/ 1356518 w 1411287"/>
                    <a:gd name="connsiteY1" fmla="*/ 265112 h 952500"/>
                    <a:gd name="connsiteX2" fmla="*/ 332581 w 1411287"/>
                    <a:gd name="connsiteY2" fmla="*/ 827087 h 952500"/>
                    <a:gd name="connsiteX3" fmla="*/ 161131 w 1411287"/>
                    <a:gd name="connsiteY3" fmla="*/ 855662 h 952500"/>
                    <a:gd name="connsiteX4" fmla="*/ 1299368 w 1411287"/>
                    <a:gd name="connsiteY4" fmla="*/ 246062 h 952500"/>
                    <a:gd name="connsiteX5" fmla="*/ 599281 w 1411287"/>
                    <a:gd name="connsiteY5" fmla="*/ 74612 h 952500"/>
                    <a:gd name="connsiteX6" fmla="*/ 661193 w 1411287"/>
                    <a:gd name="connsiteY6" fmla="*/ 31750 h 952500"/>
                    <a:gd name="connsiteX0" fmla="*/ 500062 w 1250156"/>
                    <a:gd name="connsiteY0" fmla="*/ 31750 h 855662"/>
                    <a:gd name="connsiteX1" fmla="*/ 1195387 w 1250156"/>
                    <a:gd name="connsiteY1" fmla="*/ 265112 h 855662"/>
                    <a:gd name="connsiteX2" fmla="*/ 171450 w 1250156"/>
                    <a:gd name="connsiteY2" fmla="*/ 827087 h 855662"/>
                    <a:gd name="connsiteX3" fmla="*/ 0 w 1250156"/>
                    <a:gd name="connsiteY3" fmla="*/ 855662 h 855662"/>
                    <a:gd name="connsiteX4" fmla="*/ 1138237 w 1250156"/>
                    <a:gd name="connsiteY4" fmla="*/ 246062 h 855662"/>
                    <a:gd name="connsiteX5" fmla="*/ 438150 w 1250156"/>
                    <a:gd name="connsiteY5" fmla="*/ 74612 h 855662"/>
                    <a:gd name="connsiteX6" fmla="*/ 500062 w 1250156"/>
                    <a:gd name="connsiteY6" fmla="*/ 31750 h 855662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1000124 w 1112043"/>
                    <a:gd name="connsiteY4" fmla="*/ 246062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28710"/>
                    <a:gd name="connsiteY0" fmla="*/ 31750 h 827087"/>
                    <a:gd name="connsiteX1" fmla="*/ 1057274 w 1128710"/>
                    <a:gd name="connsiteY1" fmla="*/ 265112 h 827087"/>
                    <a:gd name="connsiteX2" fmla="*/ 33337 w 1128710"/>
                    <a:gd name="connsiteY2" fmla="*/ 827087 h 827087"/>
                    <a:gd name="connsiteX3" fmla="*/ 0 w 1128710"/>
                    <a:gd name="connsiteY3" fmla="*/ 779462 h 827087"/>
                    <a:gd name="connsiteX4" fmla="*/ 962023 w 1128710"/>
                    <a:gd name="connsiteY4" fmla="*/ 310357 h 827087"/>
                    <a:gd name="connsiteX5" fmla="*/ 1000124 w 1128710"/>
                    <a:gd name="connsiteY5" fmla="*/ 246062 h 827087"/>
                    <a:gd name="connsiteX6" fmla="*/ 300037 w 1128710"/>
                    <a:gd name="connsiteY6" fmla="*/ 74612 h 827087"/>
                    <a:gd name="connsiteX7" fmla="*/ 361949 w 1128710"/>
                    <a:gd name="connsiteY7" fmla="*/ 31750 h 827087"/>
                    <a:gd name="connsiteX0" fmla="*/ 361949 w 1128710"/>
                    <a:gd name="connsiteY0" fmla="*/ 31750 h 827087"/>
                    <a:gd name="connsiteX1" fmla="*/ 1057274 w 1128710"/>
                    <a:gd name="connsiteY1" fmla="*/ 265112 h 827087"/>
                    <a:gd name="connsiteX2" fmla="*/ 33337 w 1128710"/>
                    <a:gd name="connsiteY2" fmla="*/ 827087 h 827087"/>
                    <a:gd name="connsiteX3" fmla="*/ 0 w 1128710"/>
                    <a:gd name="connsiteY3" fmla="*/ 779462 h 827087"/>
                    <a:gd name="connsiteX4" fmla="*/ 962023 w 1128710"/>
                    <a:gd name="connsiteY4" fmla="*/ 310357 h 827087"/>
                    <a:gd name="connsiteX5" fmla="*/ 1000124 w 1128710"/>
                    <a:gd name="connsiteY5" fmla="*/ 246062 h 827087"/>
                    <a:gd name="connsiteX6" fmla="*/ 300037 w 1128710"/>
                    <a:gd name="connsiteY6" fmla="*/ 74612 h 827087"/>
                    <a:gd name="connsiteX7" fmla="*/ 361949 w 1128710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1000124 w 1112043"/>
                    <a:gd name="connsiteY5" fmla="*/ 246062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62023 w 1112043"/>
                    <a:gd name="connsiteY4" fmla="*/ 3103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952499 w 1112043"/>
                    <a:gd name="connsiteY5" fmla="*/ 217487 h 827087"/>
                    <a:gd name="connsiteX6" fmla="*/ 300037 w 1112043"/>
                    <a:gd name="connsiteY6" fmla="*/ 74612 h 827087"/>
                    <a:gd name="connsiteX7" fmla="*/ 361949 w 1112043"/>
                    <a:gd name="connsiteY7" fmla="*/ 31750 h 827087"/>
                    <a:gd name="connsiteX0" fmla="*/ 361949 w 1139030"/>
                    <a:gd name="connsiteY0" fmla="*/ 31750 h 827087"/>
                    <a:gd name="connsiteX1" fmla="*/ 1057274 w 1139030"/>
                    <a:gd name="connsiteY1" fmla="*/ 265112 h 827087"/>
                    <a:gd name="connsiteX2" fmla="*/ 33337 w 1139030"/>
                    <a:gd name="connsiteY2" fmla="*/ 827087 h 827087"/>
                    <a:gd name="connsiteX3" fmla="*/ 0 w 1139030"/>
                    <a:gd name="connsiteY3" fmla="*/ 779462 h 827087"/>
                    <a:gd name="connsiteX4" fmla="*/ 995361 w 1139030"/>
                    <a:gd name="connsiteY4" fmla="*/ 272257 h 827087"/>
                    <a:gd name="connsiteX5" fmla="*/ 952499 w 1139030"/>
                    <a:gd name="connsiteY5" fmla="*/ 217487 h 827087"/>
                    <a:gd name="connsiteX6" fmla="*/ 300037 w 1139030"/>
                    <a:gd name="connsiteY6" fmla="*/ 74612 h 827087"/>
                    <a:gd name="connsiteX7" fmla="*/ 361949 w 1139030"/>
                    <a:gd name="connsiteY7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300037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12043"/>
                    <a:gd name="connsiteY0" fmla="*/ 31750 h 827087"/>
                    <a:gd name="connsiteX1" fmla="*/ 1057274 w 1112043"/>
                    <a:gd name="connsiteY1" fmla="*/ 265112 h 827087"/>
                    <a:gd name="connsiteX2" fmla="*/ 33337 w 1112043"/>
                    <a:gd name="connsiteY2" fmla="*/ 827087 h 827087"/>
                    <a:gd name="connsiteX3" fmla="*/ 0 w 1112043"/>
                    <a:gd name="connsiteY3" fmla="*/ 779462 h 827087"/>
                    <a:gd name="connsiteX4" fmla="*/ 995361 w 1112043"/>
                    <a:gd name="connsiteY4" fmla="*/ 272257 h 827087"/>
                    <a:gd name="connsiteX5" fmla="*/ 381000 w 1112043"/>
                    <a:gd name="connsiteY5" fmla="*/ 74612 h 827087"/>
                    <a:gd name="connsiteX6" fmla="*/ 361949 w 1112043"/>
                    <a:gd name="connsiteY6" fmla="*/ 31750 h 827087"/>
                    <a:gd name="connsiteX0" fmla="*/ 361949 w 1100136"/>
                    <a:gd name="connsiteY0" fmla="*/ 31750 h 779462"/>
                    <a:gd name="connsiteX1" fmla="*/ 1057274 w 1100136"/>
                    <a:gd name="connsiteY1" fmla="*/ 265112 h 779462"/>
                    <a:gd name="connsiteX2" fmla="*/ 104775 w 1100136"/>
                    <a:gd name="connsiteY2" fmla="*/ 762793 h 779462"/>
                    <a:gd name="connsiteX3" fmla="*/ 0 w 1100136"/>
                    <a:gd name="connsiteY3" fmla="*/ 779462 h 779462"/>
                    <a:gd name="connsiteX4" fmla="*/ 995361 w 1100136"/>
                    <a:gd name="connsiteY4" fmla="*/ 272257 h 779462"/>
                    <a:gd name="connsiteX5" fmla="*/ 381000 w 1100136"/>
                    <a:gd name="connsiteY5" fmla="*/ 74612 h 779462"/>
                    <a:gd name="connsiteX6" fmla="*/ 361949 w 1100136"/>
                    <a:gd name="connsiteY6" fmla="*/ 31750 h 779462"/>
                    <a:gd name="connsiteX0" fmla="*/ 361949 w 1100136"/>
                    <a:gd name="connsiteY0" fmla="*/ 31750 h 811211"/>
                    <a:gd name="connsiteX1" fmla="*/ 1057274 w 1100136"/>
                    <a:gd name="connsiteY1" fmla="*/ 265112 h 811211"/>
                    <a:gd name="connsiteX2" fmla="*/ 104775 w 1100136"/>
                    <a:gd name="connsiteY2" fmla="*/ 762793 h 811211"/>
                    <a:gd name="connsiteX3" fmla="*/ 0 w 1100136"/>
                    <a:gd name="connsiteY3" fmla="*/ 779462 h 811211"/>
                    <a:gd name="connsiteX4" fmla="*/ 995361 w 1100136"/>
                    <a:gd name="connsiteY4" fmla="*/ 272257 h 811211"/>
                    <a:gd name="connsiteX5" fmla="*/ 381000 w 1100136"/>
                    <a:gd name="connsiteY5" fmla="*/ 74612 h 811211"/>
                    <a:gd name="connsiteX6" fmla="*/ 361949 w 1100136"/>
                    <a:gd name="connsiteY6" fmla="*/ 31750 h 811211"/>
                    <a:gd name="connsiteX0" fmla="*/ 361949 w 1100136"/>
                    <a:gd name="connsiteY0" fmla="*/ 31750 h 812006"/>
                    <a:gd name="connsiteX1" fmla="*/ 1057274 w 1100136"/>
                    <a:gd name="connsiteY1" fmla="*/ 265112 h 812006"/>
                    <a:gd name="connsiteX2" fmla="*/ 104775 w 1100136"/>
                    <a:gd name="connsiteY2" fmla="*/ 762793 h 812006"/>
                    <a:gd name="connsiteX3" fmla="*/ 0 w 1100136"/>
                    <a:gd name="connsiteY3" fmla="*/ 779462 h 812006"/>
                    <a:gd name="connsiteX4" fmla="*/ 995361 w 1100136"/>
                    <a:gd name="connsiteY4" fmla="*/ 272257 h 812006"/>
                    <a:gd name="connsiteX5" fmla="*/ 381000 w 1100136"/>
                    <a:gd name="connsiteY5" fmla="*/ 74612 h 812006"/>
                    <a:gd name="connsiteX6" fmla="*/ 361949 w 1100136"/>
                    <a:gd name="connsiteY6" fmla="*/ 31750 h 812006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95361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64405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7243"/>
                    <a:gd name="connsiteX1" fmla="*/ 1057274 w 1100136"/>
                    <a:gd name="connsiteY1" fmla="*/ 260349 h 807243"/>
                    <a:gd name="connsiteX2" fmla="*/ 104775 w 1100136"/>
                    <a:gd name="connsiteY2" fmla="*/ 758030 h 807243"/>
                    <a:gd name="connsiteX3" fmla="*/ 0 w 1100136"/>
                    <a:gd name="connsiteY3" fmla="*/ 774699 h 807243"/>
                    <a:gd name="connsiteX4" fmla="*/ 964405 w 1100136"/>
                    <a:gd name="connsiteY4" fmla="*/ 267494 h 807243"/>
                    <a:gd name="connsiteX5" fmla="*/ 381000 w 1100136"/>
                    <a:gd name="connsiteY5" fmla="*/ 98424 h 807243"/>
                    <a:gd name="connsiteX6" fmla="*/ 361949 w 1100136"/>
                    <a:gd name="connsiteY6" fmla="*/ 26987 h 807243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100136"/>
                    <a:gd name="connsiteY0" fmla="*/ 26987 h 806448"/>
                    <a:gd name="connsiteX1" fmla="*/ 1057274 w 1100136"/>
                    <a:gd name="connsiteY1" fmla="*/ 260349 h 806448"/>
                    <a:gd name="connsiteX2" fmla="*/ 104775 w 1100136"/>
                    <a:gd name="connsiteY2" fmla="*/ 758030 h 806448"/>
                    <a:gd name="connsiteX3" fmla="*/ 0 w 1100136"/>
                    <a:gd name="connsiteY3" fmla="*/ 743743 h 806448"/>
                    <a:gd name="connsiteX4" fmla="*/ 964405 w 1100136"/>
                    <a:gd name="connsiteY4" fmla="*/ 267494 h 806448"/>
                    <a:gd name="connsiteX5" fmla="*/ 381000 w 1100136"/>
                    <a:gd name="connsiteY5" fmla="*/ 98424 h 806448"/>
                    <a:gd name="connsiteX6" fmla="*/ 361949 w 1100136"/>
                    <a:gd name="connsiteY6" fmla="*/ 26987 h 806448"/>
                    <a:gd name="connsiteX0" fmla="*/ 361949 w 1057274"/>
                    <a:gd name="connsiteY0" fmla="*/ 26987 h 806448"/>
                    <a:gd name="connsiteX1" fmla="*/ 1057274 w 1057274"/>
                    <a:gd name="connsiteY1" fmla="*/ 260349 h 806448"/>
                    <a:gd name="connsiteX2" fmla="*/ 104775 w 1057274"/>
                    <a:gd name="connsiteY2" fmla="*/ 758030 h 806448"/>
                    <a:gd name="connsiteX3" fmla="*/ 0 w 1057274"/>
                    <a:gd name="connsiteY3" fmla="*/ 743743 h 806448"/>
                    <a:gd name="connsiteX4" fmla="*/ 964405 w 1057274"/>
                    <a:gd name="connsiteY4" fmla="*/ 267494 h 806448"/>
                    <a:gd name="connsiteX5" fmla="*/ 381000 w 1057274"/>
                    <a:gd name="connsiteY5" fmla="*/ 98424 h 806448"/>
                    <a:gd name="connsiteX6" fmla="*/ 361949 w 1057274"/>
                    <a:gd name="connsiteY6" fmla="*/ 26987 h 806448"/>
                    <a:gd name="connsiteX0" fmla="*/ 361949 w 1057274"/>
                    <a:gd name="connsiteY0" fmla="*/ 26987 h 806448"/>
                    <a:gd name="connsiteX1" fmla="*/ 1057274 w 1057274"/>
                    <a:gd name="connsiteY1" fmla="*/ 260349 h 806448"/>
                    <a:gd name="connsiteX2" fmla="*/ 104775 w 1057274"/>
                    <a:gd name="connsiteY2" fmla="*/ 758030 h 806448"/>
                    <a:gd name="connsiteX3" fmla="*/ 0 w 1057274"/>
                    <a:gd name="connsiteY3" fmla="*/ 743743 h 806448"/>
                    <a:gd name="connsiteX4" fmla="*/ 964405 w 1057274"/>
                    <a:gd name="connsiteY4" fmla="*/ 267494 h 806448"/>
                    <a:gd name="connsiteX5" fmla="*/ 381000 w 1057274"/>
                    <a:gd name="connsiteY5" fmla="*/ 98424 h 806448"/>
                    <a:gd name="connsiteX6" fmla="*/ 361949 w 1057274"/>
                    <a:gd name="connsiteY6" fmla="*/ 26987 h 806448"/>
                    <a:gd name="connsiteX0" fmla="*/ 361949 w 1057274"/>
                    <a:gd name="connsiteY0" fmla="*/ 26987 h 776287"/>
                    <a:gd name="connsiteX1" fmla="*/ 1057274 w 1057274"/>
                    <a:gd name="connsiteY1" fmla="*/ 260349 h 776287"/>
                    <a:gd name="connsiteX2" fmla="*/ 319088 w 1057274"/>
                    <a:gd name="connsiteY2" fmla="*/ 679449 h 776287"/>
                    <a:gd name="connsiteX3" fmla="*/ 0 w 1057274"/>
                    <a:gd name="connsiteY3" fmla="*/ 743743 h 776287"/>
                    <a:gd name="connsiteX4" fmla="*/ 964405 w 1057274"/>
                    <a:gd name="connsiteY4" fmla="*/ 267494 h 776287"/>
                    <a:gd name="connsiteX5" fmla="*/ 381000 w 1057274"/>
                    <a:gd name="connsiteY5" fmla="*/ 98424 h 776287"/>
                    <a:gd name="connsiteX6" fmla="*/ 361949 w 1057274"/>
                    <a:gd name="connsiteY6" fmla="*/ 26987 h 776287"/>
                    <a:gd name="connsiteX0" fmla="*/ 420589 w 1115914"/>
                    <a:gd name="connsiteY0" fmla="*/ 26987 h 727867"/>
                    <a:gd name="connsiteX1" fmla="*/ 1115914 w 1115914"/>
                    <a:gd name="connsiteY1" fmla="*/ 260349 h 727867"/>
                    <a:gd name="connsiteX2" fmla="*/ 377728 w 1115914"/>
                    <a:gd name="connsiteY2" fmla="*/ 679449 h 727867"/>
                    <a:gd name="connsiteX3" fmla="*/ 0 w 1115914"/>
                    <a:gd name="connsiteY3" fmla="*/ 633746 h 727867"/>
                    <a:gd name="connsiteX4" fmla="*/ 1023045 w 1115914"/>
                    <a:gd name="connsiteY4" fmla="*/ 267494 h 727867"/>
                    <a:gd name="connsiteX5" fmla="*/ 439640 w 1115914"/>
                    <a:gd name="connsiteY5" fmla="*/ 98424 h 727867"/>
                    <a:gd name="connsiteX6" fmla="*/ 420589 w 1115914"/>
                    <a:gd name="connsiteY6" fmla="*/ 26987 h 727867"/>
                    <a:gd name="connsiteX0" fmla="*/ 420589 w 1115914"/>
                    <a:gd name="connsiteY0" fmla="*/ 26987 h 705314"/>
                    <a:gd name="connsiteX1" fmla="*/ 1115914 w 1115914"/>
                    <a:gd name="connsiteY1" fmla="*/ 260349 h 705314"/>
                    <a:gd name="connsiteX2" fmla="*/ 176837 w 1115914"/>
                    <a:gd name="connsiteY2" fmla="*/ 656896 h 705314"/>
                    <a:gd name="connsiteX3" fmla="*/ 0 w 1115914"/>
                    <a:gd name="connsiteY3" fmla="*/ 633746 h 705314"/>
                    <a:gd name="connsiteX4" fmla="*/ 1023045 w 1115914"/>
                    <a:gd name="connsiteY4" fmla="*/ 267494 h 705314"/>
                    <a:gd name="connsiteX5" fmla="*/ 439640 w 1115914"/>
                    <a:gd name="connsiteY5" fmla="*/ 98424 h 705314"/>
                    <a:gd name="connsiteX6" fmla="*/ 420589 w 1115914"/>
                    <a:gd name="connsiteY6" fmla="*/ 26987 h 705314"/>
                    <a:gd name="connsiteX0" fmla="*/ 420589 w 1115914"/>
                    <a:gd name="connsiteY0" fmla="*/ 26987 h 674199"/>
                    <a:gd name="connsiteX1" fmla="*/ 1115914 w 1115914"/>
                    <a:gd name="connsiteY1" fmla="*/ 260349 h 674199"/>
                    <a:gd name="connsiteX2" fmla="*/ 202624 w 1115914"/>
                    <a:gd name="connsiteY2" fmla="*/ 625781 h 674199"/>
                    <a:gd name="connsiteX3" fmla="*/ 0 w 1115914"/>
                    <a:gd name="connsiteY3" fmla="*/ 633746 h 674199"/>
                    <a:gd name="connsiteX4" fmla="*/ 1023045 w 1115914"/>
                    <a:gd name="connsiteY4" fmla="*/ 267494 h 674199"/>
                    <a:gd name="connsiteX5" fmla="*/ 439640 w 1115914"/>
                    <a:gd name="connsiteY5" fmla="*/ 98424 h 674199"/>
                    <a:gd name="connsiteX6" fmla="*/ 420589 w 1115914"/>
                    <a:gd name="connsiteY6" fmla="*/ 26987 h 674199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66290"/>
                    <a:gd name="connsiteX1" fmla="*/ 1115914 w 1115914"/>
                    <a:gd name="connsiteY1" fmla="*/ 260349 h 666290"/>
                    <a:gd name="connsiteX2" fmla="*/ 202624 w 1115914"/>
                    <a:gd name="connsiteY2" fmla="*/ 625781 h 666290"/>
                    <a:gd name="connsiteX3" fmla="*/ 0 w 1115914"/>
                    <a:gd name="connsiteY3" fmla="*/ 633746 h 666290"/>
                    <a:gd name="connsiteX4" fmla="*/ 1023045 w 1115914"/>
                    <a:gd name="connsiteY4" fmla="*/ 267494 h 666290"/>
                    <a:gd name="connsiteX5" fmla="*/ 439640 w 1115914"/>
                    <a:gd name="connsiteY5" fmla="*/ 98424 h 666290"/>
                    <a:gd name="connsiteX6" fmla="*/ 420589 w 1115914"/>
                    <a:gd name="connsiteY6" fmla="*/ 26987 h 666290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202624 w 1115914"/>
                    <a:gd name="connsiteY2" fmla="*/ 625781 h 684591"/>
                    <a:gd name="connsiteX3" fmla="*/ 0 w 1115914"/>
                    <a:gd name="connsiteY3" fmla="*/ 633746 h 684591"/>
                    <a:gd name="connsiteX4" fmla="*/ 1023045 w 1115914"/>
                    <a:gd name="connsiteY4" fmla="*/ 267494 h 684591"/>
                    <a:gd name="connsiteX5" fmla="*/ 439640 w 1115914"/>
                    <a:gd name="connsiteY5" fmla="*/ 98424 h 684591"/>
                    <a:gd name="connsiteX6" fmla="*/ 420589 w 1115914"/>
                    <a:gd name="connsiteY6" fmla="*/ 26987 h 684591"/>
                    <a:gd name="connsiteX0" fmla="*/ 420589 w 1119932"/>
                    <a:gd name="connsiteY0" fmla="*/ 26987 h 684591"/>
                    <a:gd name="connsiteX1" fmla="*/ 1115914 w 1119932"/>
                    <a:gd name="connsiteY1" fmla="*/ 260349 h 684591"/>
                    <a:gd name="connsiteX2" fmla="*/ 202624 w 1119932"/>
                    <a:gd name="connsiteY2" fmla="*/ 625781 h 684591"/>
                    <a:gd name="connsiteX3" fmla="*/ 0 w 1119932"/>
                    <a:gd name="connsiteY3" fmla="*/ 633746 h 684591"/>
                    <a:gd name="connsiteX4" fmla="*/ 1023045 w 1119932"/>
                    <a:gd name="connsiteY4" fmla="*/ 267494 h 684591"/>
                    <a:gd name="connsiteX5" fmla="*/ 439640 w 1119932"/>
                    <a:gd name="connsiteY5" fmla="*/ 98424 h 684591"/>
                    <a:gd name="connsiteX6" fmla="*/ 420589 w 1119932"/>
                    <a:gd name="connsiteY6" fmla="*/ 26987 h 684591"/>
                    <a:gd name="connsiteX0" fmla="*/ 420589 w 1119932"/>
                    <a:gd name="connsiteY0" fmla="*/ 26987 h 684591"/>
                    <a:gd name="connsiteX1" fmla="*/ 1115914 w 1119932"/>
                    <a:gd name="connsiteY1" fmla="*/ 260349 h 684591"/>
                    <a:gd name="connsiteX2" fmla="*/ 202624 w 1119932"/>
                    <a:gd name="connsiteY2" fmla="*/ 625781 h 684591"/>
                    <a:gd name="connsiteX3" fmla="*/ 0 w 1119932"/>
                    <a:gd name="connsiteY3" fmla="*/ 633746 h 684591"/>
                    <a:gd name="connsiteX4" fmla="*/ 1023045 w 1119932"/>
                    <a:gd name="connsiteY4" fmla="*/ 267494 h 684591"/>
                    <a:gd name="connsiteX5" fmla="*/ 439640 w 1119932"/>
                    <a:gd name="connsiteY5" fmla="*/ 98424 h 684591"/>
                    <a:gd name="connsiteX6" fmla="*/ 420589 w 1119932"/>
                    <a:gd name="connsiteY6" fmla="*/ 26987 h 684591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202624 w 1115914"/>
                    <a:gd name="connsiteY2" fmla="*/ 625781 h 684591"/>
                    <a:gd name="connsiteX3" fmla="*/ 0 w 1115914"/>
                    <a:gd name="connsiteY3" fmla="*/ 633746 h 684591"/>
                    <a:gd name="connsiteX4" fmla="*/ 1023045 w 1115914"/>
                    <a:gd name="connsiteY4" fmla="*/ 267494 h 684591"/>
                    <a:gd name="connsiteX5" fmla="*/ 439640 w 1115914"/>
                    <a:gd name="connsiteY5" fmla="*/ 98424 h 684591"/>
                    <a:gd name="connsiteX6" fmla="*/ 420589 w 1115914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2624 w 1157463"/>
                    <a:gd name="connsiteY2" fmla="*/ 6257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57463"/>
                    <a:gd name="connsiteY0" fmla="*/ 26987 h 684591"/>
                    <a:gd name="connsiteX1" fmla="*/ 1115914 w 1157463"/>
                    <a:gd name="connsiteY1" fmla="*/ 260349 h 684591"/>
                    <a:gd name="connsiteX2" fmla="*/ 203290 w 1157463"/>
                    <a:gd name="connsiteY2" fmla="*/ 632881 h 684591"/>
                    <a:gd name="connsiteX3" fmla="*/ 0 w 1157463"/>
                    <a:gd name="connsiteY3" fmla="*/ 633746 h 684591"/>
                    <a:gd name="connsiteX4" fmla="*/ 1023045 w 1157463"/>
                    <a:gd name="connsiteY4" fmla="*/ 267494 h 684591"/>
                    <a:gd name="connsiteX5" fmla="*/ 439640 w 1157463"/>
                    <a:gd name="connsiteY5" fmla="*/ 98424 h 684591"/>
                    <a:gd name="connsiteX6" fmla="*/ 420589 w 1157463"/>
                    <a:gd name="connsiteY6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310 w 1199701"/>
                    <a:gd name="connsiteY2" fmla="*/ 433151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240 w 1199701"/>
                    <a:gd name="connsiteY2" fmla="*/ 406897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99701"/>
                    <a:gd name="connsiteY0" fmla="*/ 26987 h 684591"/>
                    <a:gd name="connsiteX1" fmla="*/ 1115914 w 1199701"/>
                    <a:gd name="connsiteY1" fmla="*/ 260349 h 684591"/>
                    <a:gd name="connsiteX2" fmla="*/ 923240 w 1199701"/>
                    <a:gd name="connsiteY2" fmla="*/ 406897 h 684591"/>
                    <a:gd name="connsiteX3" fmla="*/ 203290 w 1199701"/>
                    <a:gd name="connsiteY3" fmla="*/ 632881 h 684591"/>
                    <a:gd name="connsiteX4" fmla="*/ 0 w 1199701"/>
                    <a:gd name="connsiteY4" fmla="*/ 633746 h 684591"/>
                    <a:gd name="connsiteX5" fmla="*/ 1023045 w 1199701"/>
                    <a:gd name="connsiteY5" fmla="*/ 267494 h 684591"/>
                    <a:gd name="connsiteX6" fmla="*/ 439640 w 1199701"/>
                    <a:gd name="connsiteY6" fmla="*/ 98424 h 684591"/>
                    <a:gd name="connsiteX7" fmla="*/ 420589 w 1199701"/>
                    <a:gd name="connsiteY7" fmla="*/ 26987 h 684591"/>
                    <a:gd name="connsiteX0" fmla="*/ 420589 w 1115914"/>
                    <a:gd name="connsiteY0" fmla="*/ 26987 h 684591"/>
                    <a:gd name="connsiteX1" fmla="*/ 1115914 w 1115914"/>
                    <a:gd name="connsiteY1" fmla="*/ 260349 h 684591"/>
                    <a:gd name="connsiteX2" fmla="*/ 923240 w 1115914"/>
                    <a:gd name="connsiteY2" fmla="*/ 406897 h 684591"/>
                    <a:gd name="connsiteX3" fmla="*/ 203290 w 1115914"/>
                    <a:gd name="connsiteY3" fmla="*/ 632881 h 684591"/>
                    <a:gd name="connsiteX4" fmla="*/ 0 w 1115914"/>
                    <a:gd name="connsiteY4" fmla="*/ 633746 h 684591"/>
                    <a:gd name="connsiteX5" fmla="*/ 1023045 w 1115914"/>
                    <a:gd name="connsiteY5" fmla="*/ 267494 h 684591"/>
                    <a:gd name="connsiteX6" fmla="*/ 439640 w 1115914"/>
                    <a:gd name="connsiteY6" fmla="*/ 98424 h 684591"/>
                    <a:gd name="connsiteX7" fmla="*/ 420589 w 1115914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20589 w 1122227"/>
                    <a:gd name="connsiteY0" fmla="*/ 26987 h 684591"/>
                    <a:gd name="connsiteX1" fmla="*/ 1115914 w 1122227"/>
                    <a:gd name="connsiteY1" fmla="*/ 260349 h 684591"/>
                    <a:gd name="connsiteX2" fmla="*/ 923240 w 1122227"/>
                    <a:gd name="connsiteY2" fmla="*/ 406897 h 684591"/>
                    <a:gd name="connsiteX3" fmla="*/ 203290 w 1122227"/>
                    <a:gd name="connsiteY3" fmla="*/ 632881 h 684591"/>
                    <a:gd name="connsiteX4" fmla="*/ 0 w 1122227"/>
                    <a:gd name="connsiteY4" fmla="*/ 633746 h 684591"/>
                    <a:gd name="connsiteX5" fmla="*/ 1023045 w 1122227"/>
                    <a:gd name="connsiteY5" fmla="*/ 267494 h 684591"/>
                    <a:gd name="connsiteX6" fmla="*/ 439640 w 1122227"/>
                    <a:gd name="connsiteY6" fmla="*/ 98424 h 684591"/>
                    <a:gd name="connsiteX7" fmla="*/ 420589 w 1122227"/>
                    <a:gd name="connsiteY7" fmla="*/ 26987 h 684591"/>
                    <a:gd name="connsiteX0" fmla="*/ 417549 w 1119187"/>
                    <a:gd name="connsiteY0" fmla="*/ 26987 h 691470"/>
                    <a:gd name="connsiteX1" fmla="*/ 1112874 w 1119187"/>
                    <a:gd name="connsiteY1" fmla="*/ 260349 h 691470"/>
                    <a:gd name="connsiteX2" fmla="*/ 920200 w 1119187"/>
                    <a:gd name="connsiteY2" fmla="*/ 406897 h 691470"/>
                    <a:gd name="connsiteX3" fmla="*/ 200250 w 1119187"/>
                    <a:gd name="connsiteY3" fmla="*/ 632881 h 691470"/>
                    <a:gd name="connsiteX4" fmla="*/ 0 w 1119187"/>
                    <a:gd name="connsiteY4" fmla="*/ 640625 h 691470"/>
                    <a:gd name="connsiteX5" fmla="*/ 1020005 w 1119187"/>
                    <a:gd name="connsiteY5" fmla="*/ 267494 h 691470"/>
                    <a:gd name="connsiteX6" fmla="*/ 436600 w 1119187"/>
                    <a:gd name="connsiteY6" fmla="*/ 98424 h 691470"/>
                    <a:gd name="connsiteX7" fmla="*/ 417549 w 1119187"/>
                    <a:gd name="connsiteY7" fmla="*/ 26987 h 691470"/>
                    <a:gd name="connsiteX0" fmla="*/ 437062 w 1138700"/>
                    <a:gd name="connsiteY0" fmla="*/ 26987 h 678448"/>
                    <a:gd name="connsiteX1" fmla="*/ 1132387 w 1138700"/>
                    <a:gd name="connsiteY1" fmla="*/ 260349 h 678448"/>
                    <a:gd name="connsiteX2" fmla="*/ 939713 w 1138700"/>
                    <a:gd name="connsiteY2" fmla="*/ 406897 h 678448"/>
                    <a:gd name="connsiteX3" fmla="*/ 219763 w 1138700"/>
                    <a:gd name="connsiteY3" fmla="*/ 632881 h 678448"/>
                    <a:gd name="connsiteX4" fmla="*/ 19513 w 1138700"/>
                    <a:gd name="connsiteY4" fmla="*/ 640625 h 678448"/>
                    <a:gd name="connsiteX5" fmla="*/ 1039518 w 1138700"/>
                    <a:gd name="connsiteY5" fmla="*/ 267494 h 678448"/>
                    <a:gd name="connsiteX6" fmla="*/ 456113 w 1138700"/>
                    <a:gd name="connsiteY6" fmla="*/ 98424 h 678448"/>
                    <a:gd name="connsiteX7" fmla="*/ 437062 w 1138700"/>
                    <a:gd name="connsiteY7" fmla="*/ 26987 h 678448"/>
                    <a:gd name="connsiteX0" fmla="*/ 437062 w 1116903"/>
                    <a:gd name="connsiteY0" fmla="*/ 26531 h 677992"/>
                    <a:gd name="connsiteX1" fmla="*/ 1110590 w 1116903"/>
                    <a:gd name="connsiteY1" fmla="*/ 257155 h 677992"/>
                    <a:gd name="connsiteX2" fmla="*/ 939713 w 1116903"/>
                    <a:gd name="connsiteY2" fmla="*/ 406441 h 677992"/>
                    <a:gd name="connsiteX3" fmla="*/ 219763 w 1116903"/>
                    <a:gd name="connsiteY3" fmla="*/ 632425 h 677992"/>
                    <a:gd name="connsiteX4" fmla="*/ 19513 w 1116903"/>
                    <a:gd name="connsiteY4" fmla="*/ 640169 h 677992"/>
                    <a:gd name="connsiteX5" fmla="*/ 1039518 w 1116903"/>
                    <a:gd name="connsiteY5" fmla="*/ 267038 h 677992"/>
                    <a:gd name="connsiteX6" fmla="*/ 456113 w 1116903"/>
                    <a:gd name="connsiteY6" fmla="*/ 97968 h 677992"/>
                    <a:gd name="connsiteX7" fmla="*/ 437062 w 1116903"/>
                    <a:gd name="connsiteY7" fmla="*/ 26531 h 677992"/>
                    <a:gd name="connsiteX0" fmla="*/ 437062 w 1110590"/>
                    <a:gd name="connsiteY0" fmla="*/ 26531 h 677992"/>
                    <a:gd name="connsiteX1" fmla="*/ 1110590 w 1110590"/>
                    <a:gd name="connsiteY1" fmla="*/ 257155 h 677992"/>
                    <a:gd name="connsiteX2" fmla="*/ 939713 w 1110590"/>
                    <a:gd name="connsiteY2" fmla="*/ 406441 h 677992"/>
                    <a:gd name="connsiteX3" fmla="*/ 219763 w 1110590"/>
                    <a:gd name="connsiteY3" fmla="*/ 632425 h 677992"/>
                    <a:gd name="connsiteX4" fmla="*/ 19513 w 1110590"/>
                    <a:gd name="connsiteY4" fmla="*/ 640169 h 677992"/>
                    <a:gd name="connsiteX5" fmla="*/ 1039518 w 1110590"/>
                    <a:gd name="connsiteY5" fmla="*/ 267038 h 677992"/>
                    <a:gd name="connsiteX6" fmla="*/ 456113 w 1110590"/>
                    <a:gd name="connsiteY6" fmla="*/ 97968 h 677992"/>
                    <a:gd name="connsiteX7" fmla="*/ 437062 w 1110590"/>
                    <a:gd name="connsiteY7" fmla="*/ 26531 h 677992"/>
                    <a:gd name="connsiteX0" fmla="*/ 437062 w 1117277"/>
                    <a:gd name="connsiteY0" fmla="*/ 26531 h 677992"/>
                    <a:gd name="connsiteX1" fmla="*/ 1110590 w 1117277"/>
                    <a:gd name="connsiteY1" fmla="*/ 257155 h 677992"/>
                    <a:gd name="connsiteX2" fmla="*/ 939713 w 1117277"/>
                    <a:gd name="connsiteY2" fmla="*/ 406441 h 677992"/>
                    <a:gd name="connsiteX3" fmla="*/ 219763 w 1117277"/>
                    <a:gd name="connsiteY3" fmla="*/ 632425 h 677992"/>
                    <a:gd name="connsiteX4" fmla="*/ 19513 w 1117277"/>
                    <a:gd name="connsiteY4" fmla="*/ 640169 h 677992"/>
                    <a:gd name="connsiteX5" fmla="*/ 1039518 w 1117277"/>
                    <a:gd name="connsiteY5" fmla="*/ 267038 h 677992"/>
                    <a:gd name="connsiteX6" fmla="*/ 456113 w 1117277"/>
                    <a:gd name="connsiteY6" fmla="*/ 97968 h 677992"/>
                    <a:gd name="connsiteX7" fmla="*/ 437062 w 1117277"/>
                    <a:gd name="connsiteY7" fmla="*/ 26531 h 677992"/>
                    <a:gd name="connsiteX0" fmla="*/ 437062 w 1117277"/>
                    <a:gd name="connsiteY0" fmla="*/ 26531 h 677992"/>
                    <a:gd name="connsiteX1" fmla="*/ 1110590 w 1117277"/>
                    <a:gd name="connsiteY1" fmla="*/ 257155 h 677992"/>
                    <a:gd name="connsiteX2" fmla="*/ 939713 w 1117277"/>
                    <a:gd name="connsiteY2" fmla="*/ 406441 h 677992"/>
                    <a:gd name="connsiteX3" fmla="*/ 219763 w 1117277"/>
                    <a:gd name="connsiteY3" fmla="*/ 632425 h 677992"/>
                    <a:gd name="connsiteX4" fmla="*/ 19513 w 1117277"/>
                    <a:gd name="connsiteY4" fmla="*/ 640169 h 677992"/>
                    <a:gd name="connsiteX5" fmla="*/ 1039518 w 1117277"/>
                    <a:gd name="connsiteY5" fmla="*/ 267038 h 677992"/>
                    <a:gd name="connsiteX6" fmla="*/ 456113 w 1117277"/>
                    <a:gd name="connsiteY6" fmla="*/ 97968 h 677992"/>
                    <a:gd name="connsiteX7" fmla="*/ 437062 w 1117277"/>
                    <a:gd name="connsiteY7" fmla="*/ 26531 h 677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7277" h="677992">
                      <a:moveTo>
                        <a:pt x="437062" y="26531"/>
                      </a:moveTo>
                      <a:cubicBezTo>
                        <a:pt x="546141" y="53062"/>
                        <a:pt x="1033440" y="42951"/>
                        <a:pt x="1110590" y="257155"/>
                      </a:cubicBezTo>
                      <a:cubicBezTo>
                        <a:pt x="1117277" y="293850"/>
                        <a:pt x="1088184" y="343896"/>
                        <a:pt x="939713" y="406441"/>
                      </a:cubicBezTo>
                      <a:cubicBezTo>
                        <a:pt x="791242" y="468986"/>
                        <a:pt x="395818" y="580212"/>
                        <a:pt x="219763" y="632425"/>
                      </a:cubicBezTo>
                      <a:cubicBezTo>
                        <a:pt x="111413" y="659727"/>
                        <a:pt x="0" y="677992"/>
                        <a:pt x="19513" y="640169"/>
                      </a:cubicBezTo>
                      <a:cubicBezTo>
                        <a:pt x="86419" y="586189"/>
                        <a:pt x="1007687" y="364325"/>
                        <a:pt x="1039518" y="267038"/>
                      </a:cubicBezTo>
                      <a:cubicBezTo>
                        <a:pt x="998141" y="128847"/>
                        <a:pt x="556522" y="138052"/>
                        <a:pt x="456113" y="97968"/>
                      </a:cubicBezTo>
                      <a:cubicBezTo>
                        <a:pt x="355704" y="57884"/>
                        <a:pt x="327983" y="0"/>
                        <a:pt x="437062" y="26531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5" name="Freeform 8"/>
                <p:cNvSpPr/>
                <p:nvPr/>
              </p:nvSpPr>
              <p:spPr bwMode="auto">
                <a:xfrm>
                  <a:off x="3657165" y="4212309"/>
                  <a:ext cx="203286" cy="411163"/>
                </a:xfrm>
                <a:custGeom>
                  <a:avLst/>
                  <a:gdLst>
                    <a:gd name="connsiteX0" fmla="*/ 72980 w 231820"/>
                    <a:gd name="connsiteY0" fmla="*/ 532327 h 558084"/>
                    <a:gd name="connsiteX1" fmla="*/ 21465 w 231820"/>
                    <a:gd name="connsiteY1" fmla="*/ 223234 h 558084"/>
                    <a:gd name="connsiteX2" fmla="*/ 201769 w 231820"/>
                    <a:gd name="connsiteY2" fmla="*/ 42929 h 558084"/>
                    <a:gd name="connsiteX3" fmla="*/ 201769 w 231820"/>
                    <a:gd name="connsiteY3" fmla="*/ 480811 h 558084"/>
                    <a:gd name="connsiteX4" fmla="*/ 124496 w 231820"/>
                    <a:gd name="connsiteY4" fmla="*/ 506569 h 558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820" h="558084">
                      <a:moveTo>
                        <a:pt x="72980" y="532327"/>
                      </a:moveTo>
                      <a:cubicBezTo>
                        <a:pt x="36490" y="418563"/>
                        <a:pt x="0" y="304800"/>
                        <a:pt x="21465" y="223234"/>
                      </a:cubicBezTo>
                      <a:cubicBezTo>
                        <a:pt x="42930" y="141668"/>
                        <a:pt x="171718" y="0"/>
                        <a:pt x="201769" y="42929"/>
                      </a:cubicBezTo>
                      <a:cubicBezTo>
                        <a:pt x="231820" y="85859"/>
                        <a:pt x="214648" y="403538"/>
                        <a:pt x="201769" y="480811"/>
                      </a:cubicBezTo>
                      <a:cubicBezTo>
                        <a:pt x="188890" y="558084"/>
                        <a:pt x="156693" y="532326"/>
                        <a:pt x="124496" y="506569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Freeform 9"/>
                <p:cNvSpPr/>
                <p:nvPr/>
              </p:nvSpPr>
              <p:spPr bwMode="auto">
                <a:xfrm>
                  <a:off x="3828687" y="4391697"/>
                  <a:ext cx="1421413" cy="781050"/>
                </a:xfrm>
                <a:custGeom>
                  <a:avLst/>
                  <a:gdLst>
                    <a:gd name="connsiteX0" fmla="*/ 360608 w 2889160"/>
                    <a:gd name="connsiteY0" fmla="*/ 1010991 h 1384479"/>
                    <a:gd name="connsiteX1" fmla="*/ 1944709 w 2889160"/>
                    <a:gd name="connsiteY1" fmla="*/ 19318 h 1384479"/>
                    <a:gd name="connsiteX2" fmla="*/ 2627290 w 2889160"/>
                    <a:gd name="connsiteY2" fmla="*/ 1126901 h 1384479"/>
                    <a:gd name="connsiteX3" fmla="*/ 373487 w 2889160"/>
                    <a:gd name="connsiteY3" fmla="*/ 1358721 h 1384479"/>
                    <a:gd name="connsiteX4" fmla="*/ 360608 w 2889160"/>
                    <a:gd name="connsiteY4" fmla="*/ 1010991 h 1384479"/>
                    <a:gd name="connsiteX0" fmla="*/ 360608 w 2889160"/>
                    <a:gd name="connsiteY0" fmla="*/ 1059256 h 1432744"/>
                    <a:gd name="connsiteX1" fmla="*/ 1944709 w 2889160"/>
                    <a:gd name="connsiteY1" fmla="*/ 67583 h 1432744"/>
                    <a:gd name="connsiteX2" fmla="*/ 2627290 w 2889160"/>
                    <a:gd name="connsiteY2" fmla="*/ 1175166 h 1432744"/>
                    <a:gd name="connsiteX3" fmla="*/ 373487 w 2889160"/>
                    <a:gd name="connsiteY3" fmla="*/ 1406986 h 1432744"/>
                    <a:gd name="connsiteX4" fmla="*/ 360608 w 2889160"/>
                    <a:gd name="connsiteY4" fmla="*/ 1059256 h 1432744"/>
                    <a:gd name="connsiteX0" fmla="*/ 360608 w 2889160"/>
                    <a:gd name="connsiteY0" fmla="*/ 890213 h 1263701"/>
                    <a:gd name="connsiteX1" fmla="*/ 1944709 w 2889160"/>
                    <a:gd name="connsiteY1" fmla="*/ 67583 h 1263701"/>
                    <a:gd name="connsiteX2" fmla="*/ 2627290 w 2889160"/>
                    <a:gd name="connsiteY2" fmla="*/ 1006123 h 1263701"/>
                    <a:gd name="connsiteX3" fmla="*/ 373487 w 2889160"/>
                    <a:gd name="connsiteY3" fmla="*/ 1237943 h 1263701"/>
                    <a:gd name="connsiteX4" fmla="*/ 360608 w 2889160"/>
                    <a:gd name="connsiteY4" fmla="*/ 890213 h 1263701"/>
                    <a:gd name="connsiteX0" fmla="*/ 360608 w 2889160"/>
                    <a:gd name="connsiteY0" fmla="*/ 890212 h 1263700"/>
                    <a:gd name="connsiteX1" fmla="*/ 1944709 w 2889160"/>
                    <a:gd name="connsiteY1" fmla="*/ 67583 h 1263700"/>
                    <a:gd name="connsiteX2" fmla="*/ 2627290 w 2889160"/>
                    <a:gd name="connsiteY2" fmla="*/ 1006122 h 1263700"/>
                    <a:gd name="connsiteX3" fmla="*/ 373487 w 2889160"/>
                    <a:gd name="connsiteY3" fmla="*/ 1237942 h 1263700"/>
                    <a:gd name="connsiteX4" fmla="*/ 360608 w 2889160"/>
                    <a:gd name="connsiteY4" fmla="*/ 890212 h 1263700"/>
                    <a:gd name="connsiteX0" fmla="*/ 360608 w 2889160"/>
                    <a:gd name="connsiteY0" fmla="*/ 1059254 h 1432742"/>
                    <a:gd name="connsiteX1" fmla="*/ 1944709 w 2889160"/>
                    <a:gd name="connsiteY1" fmla="*/ 67583 h 1432742"/>
                    <a:gd name="connsiteX2" fmla="*/ 2627290 w 2889160"/>
                    <a:gd name="connsiteY2" fmla="*/ 1175164 h 1432742"/>
                    <a:gd name="connsiteX3" fmla="*/ 373487 w 2889160"/>
                    <a:gd name="connsiteY3" fmla="*/ 1406984 h 1432742"/>
                    <a:gd name="connsiteX4" fmla="*/ 360608 w 2889160"/>
                    <a:gd name="connsiteY4" fmla="*/ 1059254 h 1432742"/>
                    <a:gd name="connsiteX0" fmla="*/ 360608 w 2889160"/>
                    <a:gd name="connsiteY0" fmla="*/ 1059254 h 1432742"/>
                    <a:gd name="connsiteX1" fmla="*/ 1944709 w 2889160"/>
                    <a:gd name="connsiteY1" fmla="*/ 67583 h 1432742"/>
                    <a:gd name="connsiteX2" fmla="*/ 2627290 w 2889160"/>
                    <a:gd name="connsiteY2" fmla="*/ 1175164 h 1432742"/>
                    <a:gd name="connsiteX3" fmla="*/ 373487 w 2889160"/>
                    <a:gd name="connsiteY3" fmla="*/ 1406984 h 1432742"/>
                    <a:gd name="connsiteX4" fmla="*/ 360608 w 2889160"/>
                    <a:gd name="connsiteY4" fmla="*/ 1059254 h 1432742"/>
                    <a:gd name="connsiteX0" fmla="*/ 364901 w 2893453"/>
                    <a:gd name="connsiteY0" fmla="*/ 1059255 h 1426302"/>
                    <a:gd name="connsiteX1" fmla="*/ 1949002 w 2893453"/>
                    <a:gd name="connsiteY1" fmla="*/ 67583 h 1426302"/>
                    <a:gd name="connsiteX2" fmla="*/ 2631583 w 2893453"/>
                    <a:gd name="connsiteY2" fmla="*/ 1175164 h 1426302"/>
                    <a:gd name="connsiteX3" fmla="*/ 377780 w 2893453"/>
                    <a:gd name="connsiteY3" fmla="*/ 1406984 h 1426302"/>
                    <a:gd name="connsiteX4" fmla="*/ 364901 w 2893453"/>
                    <a:gd name="connsiteY4" fmla="*/ 1059255 h 1426302"/>
                    <a:gd name="connsiteX0" fmla="*/ 364901 w 2893453"/>
                    <a:gd name="connsiteY0" fmla="*/ 1059255 h 1426302"/>
                    <a:gd name="connsiteX1" fmla="*/ 1949002 w 2893453"/>
                    <a:gd name="connsiteY1" fmla="*/ 67583 h 1426302"/>
                    <a:gd name="connsiteX2" fmla="*/ 2631583 w 2893453"/>
                    <a:gd name="connsiteY2" fmla="*/ 1175164 h 1426302"/>
                    <a:gd name="connsiteX3" fmla="*/ 377780 w 2893453"/>
                    <a:gd name="connsiteY3" fmla="*/ 1406984 h 1426302"/>
                    <a:gd name="connsiteX4" fmla="*/ 364901 w 2893453"/>
                    <a:gd name="connsiteY4" fmla="*/ 1059255 h 1426302"/>
                    <a:gd name="connsiteX0" fmla="*/ 211811 w 2714848"/>
                    <a:gd name="connsiteY0" fmla="*/ 1059255 h 1379249"/>
                    <a:gd name="connsiteX1" fmla="*/ 1795912 w 2714848"/>
                    <a:gd name="connsiteY1" fmla="*/ 67583 h 1379249"/>
                    <a:gd name="connsiteX2" fmla="*/ 2478493 w 2714848"/>
                    <a:gd name="connsiteY2" fmla="*/ 1175164 h 1379249"/>
                    <a:gd name="connsiteX3" fmla="*/ 377780 w 2714848"/>
                    <a:gd name="connsiteY3" fmla="*/ 1292092 h 1379249"/>
                    <a:gd name="connsiteX4" fmla="*/ 211811 w 2714848"/>
                    <a:gd name="connsiteY4" fmla="*/ 1059255 h 1379249"/>
                    <a:gd name="connsiteX0" fmla="*/ 164449 w 2604859"/>
                    <a:gd name="connsiteY0" fmla="*/ 1059255 h 1404761"/>
                    <a:gd name="connsiteX1" fmla="*/ 1748550 w 2604859"/>
                    <a:gd name="connsiteY1" fmla="*/ 67583 h 1404761"/>
                    <a:gd name="connsiteX2" fmla="*/ 2431131 w 2604859"/>
                    <a:gd name="connsiteY2" fmla="*/ 1175164 h 1404761"/>
                    <a:gd name="connsiteX3" fmla="*/ 706184 w 2604859"/>
                    <a:gd name="connsiteY3" fmla="*/ 1385443 h 1404761"/>
                    <a:gd name="connsiteX4" fmla="*/ 164449 w 2604859"/>
                    <a:gd name="connsiteY4" fmla="*/ 1059255 h 1404761"/>
                    <a:gd name="connsiteX0" fmla="*/ 164449 w 2604858"/>
                    <a:gd name="connsiteY0" fmla="*/ 1059255 h 1379249"/>
                    <a:gd name="connsiteX1" fmla="*/ 1748550 w 2604858"/>
                    <a:gd name="connsiteY1" fmla="*/ 67583 h 1379249"/>
                    <a:gd name="connsiteX2" fmla="*/ 2431131 w 2604858"/>
                    <a:gd name="connsiteY2" fmla="*/ 1175164 h 1379249"/>
                    <a:gd name="connsiteX3" fmla="*/ 706185 w 2604858"/>
                    <a:gd name="connsiteY3" fmla="*/ 1292092 h 1379249"/>
                    <a:gd name="connsiteX4" fmla="*/ 164449 w 2604858"/>
                    <a:gd name="connsiteY4" fmla="*/ 1059255 h 1379249"/>
                    <a:gd name="connsiteX0" fmla="*/ 164450 w 2493522"/>
                    <a:gd name="connsiteY0" fmla="*/ 930001 h 1379249"/>
                    <a:gd name="connsiteX1" fmla="*/ 1637214 w 2493522"/>
                    <a:gd name="connsiteY1" fmla="*/ 67583 h 1379249"/>
                    <a:gd name="connsiteX2" fmla="*/ 2319795 w 2493522"/>
                    <a:gd name="connsiteY2" fmla="*/ 1175164 h 1379249"/>
                    <a:gd name="connsiteX3" fmla="*/ 594849 w 2493522"/>
                    <a:gd name="connsiteY3" fmla="*/ 1292092 h 1379249"/>
                    <a:gd name="connsiteX4" fmla="*/ 164450 w 2493522"/>
                    <a:gd name="connsiteY4" fmla="*/ 930001 h 1379249"/>
                    <a:gd name="connsiteX0" fmla="*/ 164449 w 2493521"/>
                    <a:gd name="connsiteY0" fmla="*/ 930001 h 1379249"/>
                    <a:gd name="connsiteX1" fmla="*/ 1637213 w 2493521"/>
                    <a:gd name="connsiteY1" fmla="*/ 67583 h 1379249"/>
                    <a:gd name="connsiteX2" fmla="*/ 2319794 w 2493521"/>
                    <a:gd name="connsiteY2" fmla="*/ 1175164 h 1379249"/>
                    <a:gd name="connsiteX3" fmla="*/ 594848 w 2493521"/>
                    <a:gd name="connsiteY3" fmla="*/ 1292092 h 1379249"/>
                    <a:gd name="connsiteX4" fmla="*/ 164449 w 2493521"/>
                    <a:gd name="connsiteY4" fmla="*/ 930001 h 1379249"/>
                    <a:gd name="connsiteX0" fmla="*/ 164449 w 2493521"/>
                    <a:gd name="connsiteY0" fmla="*/ 930001 h 1397581"/>
                    <a:gd name="connsiteX1" fmla="*/ 1637213 w 2493521"/>
                    <a:gd name="connsiteY1" fmla="*/ 67583 h 1397581"/>
                    <a:gd name="connsiteX2" fmla="*/ 2319794 w 2493521"/>
                    <a:gd name="connsiteY2" fmla="*/ 1175164 h 1397581"/>
                    <a:gd name="connsiteX3" fmla="*/ 594848 w 2493521"/>
                    <a:gd name="connsiteY3" fmla="*/ 1292092 h 1397581"/>
                    <a:gd name="connsiteX4" fmla="*/ 164449 w 2493521"/>
                    <a:gd name="connsiteY4" fmla="*/ 930001 h 139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3521" h="1397581">
                      <a:moveTo>
                        <a:pt x="164449" y="930001"/>
                      </a:moveTo>
                      <a:cubicBezTo>
                        <a:pt x="426319" y="706768"/>
                        <a:pt x="1051094" y="189927"/>
                        <a:pt x="1637213" y="67583"/>
                      </a:cubicBezTo>
                      <a:cubicBezTo>
                        <a:pt x="2362685" y="0"/>
                        <a:pt x="2493521" y="971079"/>
                        <a:pt x="2319794" y="1175164"/>
                      </a:cubicBezTo>
                      <a:cubicBezTo>
                        <a:pt x="2146067" y="1379249"/>
                        <a:pt x="967989" y="1397581"/>
                        <a:pt x="594848" y="1292092"/>
                      </a:cubicBezTo>
                      <a:cubicBezTo>
                        <a:pt x="270419" y="1186605"/>
                        <a:pt x="0" y="1052704"/>
                        <a:pt x="164449" y="930001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" name="Freeform 10"/>
                <p:cNvSpPr/>
                <p:nvPr/>
              </p:nvSpPr>
              <p:spPr bwMode="auto">
                <a:xfrm>
                  <a:off x="3580932" y="4380584"/>
                  <a:ext cx="752793" cy="869950"/>
                </a:xfrm>
                <a:custGeom>
                  <a:avLst/>
                  <a:gdLst>
                    <a:gd name="connsiteX0" fmla="*/ 81566 w 669701"/>
                    <a:gd name="connsiteY0" fmla="*/ 1268569 h 1292180"/>
                    <a:gd name="connsiteX1" fmla="*/ 171718 w 669701"/>
                    <a:gd name="connsiteY1" fmla="*/ 160986 h 1292180"/>
                    <a:gd name="connsiteX2" fmla="*/ 661115 w 669701"/>
                    <a:gd name="connsiteY2" fmla="*/ 302654 h 1292180"/>
                    <a:gd name="connsiteX3" fmla="*/ 81566 w 669701"/>
                    <a:gd name="connsiteY3" fmla="*/ 1268569 h 1292180"/>
                    <a:gd name="connsiteX0" fmla="*/ 106966 w 847501"/>
                    <a:gd name="connsiteY0" fmla="*/ 1268569 h 1292180"/>
                    <a:gd name="connsiteX1" fmla="*/ 197118 w 847501"/>
                    <a:gd name="connsiteY1" fmla="*/ 160986 h 1292180"/>
                    <a:gd name="connsiteX2" fmla="*/ 838915 w 847501"/>
                    <a:gd name="connsiteY2" fmla="*/ 302654 h 1292180"/>
                    <a:gd name="connsiteX3" fmla="*/ 106966 w 847501"/>
                    <a:gd name="connsiteY3" fmla="*/ 1268569 h 1292180"/>
                    <a:gd name="connsiteX0" fmla="*/ 106966 w 853941"/>
                    <a:gd name="connsiteY0" fmla="*/ 1162789 h 1186400"/>
                    <a:gd name="connsiteX1" fmla="*/ 197118 w 853941"/>
                    <a:gd name="connsiteY1" fmla="*/ 145874 h 1186400"/>
                    <a:gd name="connsiteX2" fmla="*/ 838915 w 853941"/>
                    <a:gd name="connsiteY2" fmla="*/ 287542 h 1186400"/>
                    <a:gd name="connsiteX3" fmla="*/ 106966 w 853941"/>
                    <a:gd name="connsiteY3" fmla="*/ 1162789 h 118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3941" h="1186400">
                      <a:moveTo>
                        <a:pt x="106966" y="1162789"/>
                      </a:moveTo>
                      <a:cubicBezTo>
                        <a:pt x="0" y="1139178"/>
                        <a:pt x="75127" y="291749"/>
                        <a:pt x="197118" y="145874"/>
                      </a:cubicBezTo>
                      <a:cubicBezTo>
                        <a:pt x="319110" y="0"/>
                        <a:pt x="853940" y="118056"/>
                        <a:pt x="838915" y="287542"/>
                      </a:cubicBezTo>
                      <a:cubicBezTo>
                        <a:pt x="823890" y="457028"/>
                        <a:pt x="213932" y="1186400"/>
                        <a:pt x="106966" y="116278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3981151" y="4236122"/>
                  <a:ext cx="497098" cy="508000"/>
                </a:xfrm>
                <a:custGeom>
                  <a:avLst/>
                  <a:gdLst>
                    <a:gd name="connsiteX0" fmla="*/ 0 w 564523"/>
                    <a:gd name="connsiteY0" fmla="*/ 573110 h 689020"/>
                    <a:gd name="connsiteX1" fmla="*/ 244698 w 564523"/>
                    <a:gd name="connsiteY1" fmla="*/ 57955 h 689020"/>
                    <a:gd name="connsiteX2" fmla="*/ 540912 w 564523"/>
                    <a:gd name="connsiteY2" fmla="*/ 225381 h 689020"/>
                    <a:gd name="connsiteX3" fmla="*/ 103031 w 564523"/>
                    <a:gd name="connsiteY3" fmla="*/ 689020 h 68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523" h="689020">
                      <a:moveTo>
                        <a:pt x="0" y="573110"/>
                      </a:moveTo>
                      <a:cubicBezTo>
                        <a:pt x="77273" y="344510"/>
                        <a:pt x="154546" y="115910"/>
                        <a:pt x="244698" y="57955"/>
                      </a:cubicBezTo>
                      <a:cubicBezTo>
                        <a:pt x="334850" y="0"/>
                        <a:pt x="564523" y="120204"/>
                        <a:pt x="540912" y="225381"/>
                      </a:cubicBezTo>
                      <a:cubicBezTo>
                        <a:pt x="517301" y="330558"/>
                        <a:pt x="310166" y="509789"/>
                        <a:pt x="103031" y="68902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Oval 12"/>
                <p:cNvSpPr/>
                <p:nvPr/>
              </p:nvSpPr>
              <p:spPr bwMode="auto">
                <a:xfrm>
                  <a:off x="3773102" y="4707609"/>
                  <a:ext cx="80996" cy="66675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 rot="1073598">
                  <a:off x="4703769" y="4998122"/>
                  <a:ext cx="323987" cy="304800"/>
                </a:xfrm>
                <a:custGeom>
                  <a:avLst/>
                  <a:gdLst>
                    <a:gd name="connsiteX0" fmla="*/ 270668 w 434180"/>
                    <a:gd name="connsiteY0" fmla="*/ 23812 h 324644"/>
                    <a:gd name="connsiteX1" fmla="*/ 194468 w 434180"/>
                    <a:gd name="connsiteY1" fmla="*/ 204787 h 324644"/>
                    <a:gd name="connsiteX2" fmla="*/ 37306 w 434180"/>
                    <a:gd name="connsiteY2" fmla="*/ 257175 h 324644"/>
                    <a:gd name="connsiteX3" fmla="*/ 94456 w 434180"/>
                    <a:gd name="connsiteY3" fmla="*/ 266700 h 324644"/>
                    <a:gd name="connsiteX4" fmla="*/ 18256 w 434180"/>
                    <a:gd name="connsiteY4" fmla="*/ 314325 h 324644"/>
                    <a:gd name="connsiteX5" fmla="*/ 203993 w 434180"/>
                    <a:gd name="connsiteY5" fmla="*/ 285750 h 324644"/>
                    <a:gd name="connsiteX6" fmla="*/ 404018 w 434180"/>
                    <a:gd name="connsiteY6" fmla="*/ 80962 h 324644"/>
                    <a:gd name="connsiteX7" fmla="*/ 384968 w 434180"/>
                    <a:gd name="connsiteY7" fmla="*/ 0 h 324644"/>
                    <a:gd name="connsiteX0" fmla="*/ 279476 w 434181"/>
                    <a:gd name="connsiteY0" fmla="*/ 23812 h 316076"/>
                    <a:gd name="connsiteX1" fmla="*/ 203276 w 434181"/>
                    <a:gd name="connsiteY1" fmla="*/ 204787 h 316076"/>
                    <a:gd name="connsiteX2" fmla="*/ 46114 w 434181"/>
                    <a:gd name="connsiteY2" fmla="*/ 257175 h 316076"/>
                    <a:gd name="connsiteX3" fmla="*/ 103264 w 434181"/>
                    <a:gd name="connsiteY3" fmla="*/ 266700 h 316076"/>
                    <a:gd name="connsiteX4" fmla="*/ 27064 w 434181"/>
                    <a:gd name="connsiteY4" fmla="*/ 314325 h 316076"/>
                    <a:gd name="connsiteX5" fmla="*/ 265647 w 434181"/>
                    <a:gd name="connsiteY5" fmla="*/ 256198 h 316076"/>
                    <a:gd name="connsiteX6" fmla="*/ 412826 w 434181"/>
                    <a:gd name="connsiteY6" fmla="*/ 80962 h 316076"/>
                    <a:gd name="connsiteX7" fmla="*/ 393776 w 434181"/>
                    <a:gd name="connsiteY7" fmla="*/ 0 h 3160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79476 w 447646"/>
                    <a:gd name="connsiteY0" fmla="*/ 74413 h 366676"/>
                    <a:gd name="connsiteX1" fmla="*/ 203276 w 447646"/>
                    <a:gd name="connsiteY1" fmla="*/ 255388 h 366676"/>
                    <a:gd name="connsiteX2" fmla="*/ 46114 w 447646"/>
                    <a:gd name="connsiteY2" fmla="*/ 307776 h 366676"/>
                    <a:gd name="connsiteX3" fmla="*/ 103264 w 447646"/>
                    <a:gd name="connsiteY3" fmla="*/ 317301 h 366676"/>
                    <a:gd name="connsiteX4" fmla="*/ 27064 w 447646"/>
                    <a:gd name="connsiteY4" fmla="*/ 364926 h 366676"/>
                    <a:gd name="connsiteX5" fmla="*/ 265647 w 447646"/>
                    <a:gd name="connsiteY5" fmla="*/ 306799 h 366676"/>
                    <a:gd name="connsiteX6" fmla="*/ 412826 w 447646"/>
                    <a:gd name="connsiteY6" fmla="*/ 131563 h 366676"/>
                    <a:gd name="connsiteX7" fmla="*/ 423040 w 447646"/>
                    <a:gd name="connsiteY7" fmla="*/ 0 h 366676"/>
                    <a:gd name="connsiteX0" fmla="*/ 289001 w 457171"/>
                    <a:gd name="connsiteY0" fmla="*/ 74413 h 365089"/>
                    <a:gd name="connsiteX1" fmla="*/ 212801 w 457171"/>
                    <a:gd name="connsiteY1" fmla="*/ 255388 h 365089"/>
                    <a:gd name="connsiteX2" fmla="*/ 55639 w 457171"/>
                    <a:gd name="connsiteY2" fmla="*/ 307776 h 365089"/>
                    <a:gd name="connsiteX3" fmla="*/ 36589 w 457171"/>
                    <a:gd name="connsiteY3" fmla="*/ 364926 h 365089"/>
                    <a:gd name="connsiteX4" fmla="*/ 275172 w 457171"/>
                    <a:gd name="connsiteY4" fmla="*/ 306799 h 365089"/>
                    <a:gd name="connsiteX5" fmla="*/ 422351 w 457171"/>
                    <a:gd name="connsiteY5" fmla="*/ 131563 h 365089"/>
                    <a:gd name="connsiteX6" fmla="*/ 432565 w 457171"/>
                    <a:gd name="connsiteY6" fmla="*/ 0 h 365089"/>
                    <a:gd name="connsiteX0" fmla="*/ 276377 w 444547"/>
                    <a:gd name="connsiteY0" fmla="*/ 74413 h 374368"/>
                    <a:gd name="connsiteX1" fmla="*/ 200177 w 444547"/>
                    <a:gd name="connsiteY1" fmla="*/ 255388 h 374368"/>
                    <a:gd name="connsiteX2" fmla="*/ 118757 w 444547"/>
                    <a:gd name="connsiteY2" fmla="*/ 250149 h 374368"/>
                    <a:gd name="connsiteX3" fmla="*/ 23965 w 444547"/>
                    <a:gd name="connsiteY3" fmla="*/ 364926 h 374368"/>
                    <a:gd name="connsiteX4" fmla="*/ 262548 w 444547"/>
                    <a:gd name="connsiteY4" fmla="*/ 306799 h 374368"/>
                    <a:gd name="connsiteX5" fmla="*/ 409727 w 444547"/>
                    <a:gd name="connsiteY5" fmla="*/ 131563 h 374368"/>
                    <a:gd name="connsiteX6" fmla="*/ 419941 w 444547"/>
                    <a:gd name="connsiteY6" fmla="*/ 0 h 374368"/>
                    <a:gd name="connsiteX0" fmla="*/ 166526 w 334696"/>
                    <a:gd name="connsiteY0" fmla="*/ 74413 h 362103"/>
                    <a:gd name="connsiteX1" fmla="*/ 90326 w 334696"/>
                    <a:gd name="connsiteY1" fmla="*/ 255388 h 362103"/>
                    <a:gd name="connsiteX2" fmla="*/ 8906 w 334696"/>
                    <a:gd name="connsiteY2" fmla="*/ 250149 h 362103"/>
                    <a:gd name="connsiteX3" fmla="*/ 36887 w 334696"/>
                    <a:gd name="connsiteY3" fmla="*/ 352662 h 362103"/>
                    <a:gd name="connsiteX4" fmla="*/ 152697 w 334696"/>
                    <a:gd name="connsiteY4" fmla="*/ 306799 h 362103"/>
                    <a:gd name="connsiteX5" fmla="*/ 299876 w 334696"/>
                    <a:gd name="connsiteY5" fmla="*/ 131563 h 362103"/>
                    <a:gd name="connsiteX6" fmla="*/ 310090 w 334696"/>
                    <a:gd name="connsiteY6" fmla="*/ 0 h 362103"/>
                    <a:gd name="connsiteX0" fmla="*/ 166526 w 334696"/>
                    <a:gd name="connsiteY0" fmla="*/ 74413 h 352662"/>
                    <a:gd name="connsiteX1" fmla="*/ 90326 w 334696"/>
                    <a:gd name="connsiteY1" fmla="*/ 255388 h 352662"/>
                    <a:gd name="connsiteX2" fmla="*/ 8906 w 334696"/>
                    <a:gd name="connsiteY2" fmla="*/ 250149 h 352662"/>
                    <a:gd name="connsiteX3" fmla="*/ 36887 w 334696"/>
                    <a:gd name="connsiteY3" fmla="*/ 352662 h 352662"/>
                    <a:gd name="connsiteX4" fmla="*/ 152697 w 334696"/>
                    <a:gd name="connsiteY4" fmla="*/ 306799 h 352662"/>
                    <a:gd name="connsiteX5" fmla="*/ 204114 w 334696"/>
                    <a:gd name="connsiteY5" fmla="*/ 286019 h 352662"/>
                    <a:gd name="connsiteX6" fmla="*/ 299876 w 334696"/>
                    <a:gd name="connsiteY6" fmla="*/ 131563 h 352662"/>
                    <a:gd name="connsiteX7" fmla="*/ 310090 w 334696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164555 w 346554"/>
                    <a:gd name="connsiteY4" fmla="*/ 306799 h 352662"/>
                    <a:gd name="connsiteX5" fmla="*/ 215972 w 346554"/>
                    <a:gd name="connsiteY5" fmla="*/ 286019 h 352662"/>
                    <a:gd name="connsiteX6" fmla="*/ 311734 w 346554"/>
                    <a:gd name="connsiteY6" fmla="*/ 131563 h 352662"/>
                    <a:gd name="connsiteX7" fmla="*/ 321948 w 346554"/>
                    <a:gd name="connsiteY7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5972 w 346554"/>
                    <a:gd name="connsiteY4" fmla="*/ 286019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8384 w 346554"/>
                    <a:gd name="connsiteY0" fmla="*/ 74413 h 352662"/>
                    <a:gd name="connsiteX1" fmla="*/ 173327 w 346554"/>
                    <a:gd name="connsiteY1" fmla="*/ 243295 h 352662"/>
                    <a:gd name="connsiteX2" fmla="*/ 20764 w 346554"/>
                    <a:gd name="connsiteY2" fmla="*/ 250149 h 352662"/>
                    <a:gd name="connsiteX3" fmla="*/ 48745 w 346554"/>
                    <a:gd name="connsiteY3" fmla="*/ 352662 h 352662"/>
                    <a:gd name="connsiteX4" fmla="*/ 218007 w 346554"/>
                    <a:gd name="connsiteY4" fmla="*/ 302502 h 352662"/>
                    <a:gd name="connsiteX5" fmla="*/ 311734 w 346554"/>
                    <a:gd name="connsiteY5" fmla="*/ 131563 h 352662"/>
                    <a:gd name="connsiteX6" fmla="*/ 321948 w 346554"/>
                    <a:gd name="connsiteY6" fmla="*/ 0 h 352662"/>
                    <a:gd name="connsiteX0" fmla="*/ 171743 w 339913"/>
                    <a:gd name="connsiteY0" fmla="*/ 74413 h 352662"/>
                    <a:gd name="connsiteX1" fmla="*/ 126844 w 339913"/>
                    <a:gd name="connsiteY1" fmla="*/ 221270 h 352662"/>
                    <a:gd name="connsiteX2" fmla="*/ 14123 w 339913"/>
                    <a:gd name="connsiteY2" fmla="*/ 250149 h 352662"/>
                    <a:gd name="connsiteX3" fmla="*/ 42104 w 339913"/>
                    <a:gd name="connsiteY3" fmla="*/ 352662 h 352662"/>
                    <a:gd name="connsiteX4" fmla="*/ 211366 w 339913"/>
                    <a:gd name="connsiteY4" fmla="*/ 302502 h 352662"/>
                    <a:gd name="connsiteX5" fmla="*/ 305093 w 339913"/>
                    <a:gd name="connsiteY5" fmla="*/ 131563 h 352662"/>
                    <a:gd name="connsiteX6" fmla="*/ 315307 w 339913"/>
                    <a:gd name="connsiteY6" fmla="*/ 0 h 352662"/>
                    <a:gd name="connsiteX0" fmla="*/ 153604 w 321774"/>
                    <a:gd name="connsiteY0" fmla="*/ 74413 h 352662"/>
                    <a:gd name="connsiteX1" fmla="*/ 108705 w 321774"/>
                    <a:gd name="connsiteY1" fmla="*/ 221270 h 352662"/>
                    <a:gd name="connsiteX2" fmla="*/ 47345 w 321774"/>
                    <a:gd name="connsiteY2" fmla="*/ 256504 h 352662"/>
                    <a:gd name="connsiteX3" fmla="*/ 23965 w 321774"/>
                    <a:gd name="connsiteY3" fmla="*/ 352662 h 352662"/>
                    <a:gd name="connsiteX4" fmla="*/ 193227 w 321774"/>
                    <a:gd name="connsiteY4" fmla="*/ 302502 h 352662"/>
                    <a:gd name="connsiteX5" fmla="*/ 286954 w 321774"/>
                    <a:gd name="connsiteY5" fmla="*/ 131563 h 352662"/>
                    <a:gd name="connsiteX6" fmla="*/ 297168 w 321774"/>
                    <a:gd name="connsiteY6" fmla="*/ 0 h 352662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153237 w 281784"/>
                    <a:gd name="connsiteY4" fmla="*/ 302502 h 324401"/>
                    <a:gd name="connsiteX5" fmla="*/ 246964 w 281784"/>
                    <a:gd name="connsiteY5" fmla="*/ 131563 h 324401"/>
                    <a:gd name="connsiteX6" fmla="*/ 257178 w 281784"/>
                    <a:gd name="connsiteY6" fmla="*/ 0 h 324401"/>
                    <a:gd name="connsiteX0" fmla="*/ 113614 w 281784"/>
                    <a:gd name="connsiteY0" fmla="*/ 74413 h 324401"/>
                    <a:gd name="connsiteX1" fmla="*/ 68715 w 281784"/>
                    <a:gd name="connsiteY1" fmla="*/ 221270 h 324401"/>
                    <a:gd name="connsiteX2" fmla="*/ 7355 w 281784"/>
                    <a:gd name="connsiteY2" fmla="*/ 256504 h 324401"/>
                    <a:gd name="connsiteX3" fmla="*/ 112844 w 281784"/>
                    <a:gd name="connsiteY3" fmla="*/ 324401 h 324401"/>
                    <a:gd name="connsiteX4" fmla="*/ 246964 w 281784"/>
                    <a:gd name="connsiteY4" fmla="*/ 131563 h 324401"/>
                    <a:gd name="connsiteX5" fmla="*/ 257178 w 281784"/>
                    <a:gd name="connsiteY5" fmla="*/ 0 h 324401"/>
                    <a:gd name="connsiteX0" fmla="*/ 122828 w 290998"/>
                    <a:gd name="connsiteY0" fmla="*/ 74413 h 301541"/>
                    <a:gd name="connsiteX1" fmla="*/ 77929 w 290998"/>
                    <a:gd name="connsiteY1" fmla="*/ 221270 h 301541"/>
                    <a:gd name="connsiteX2" fmla="*/ 16569 w 290998"/>
                    <a:gd name="connsiteY2" fmla="*/ 256504 h 301541"/>
                    <a:gd name="connsiteX3" fmla="*/ 177343 w 290998"/>
                    <a:gd name="connsiteY3" fmla="*/ 301541 h 301541"/>
                    <a:gd name="connsiteX4" fmla="*/ 256178 w 290998"/>
                    <a:gd name="connsiteY4" fmla="*/ 131563 h 301541"/>
                    <a:gd name="connsiteX5" fmla="*/ 266392 w 290998"/>
                    <a:gd name="connsiteY5" fmla="*/ 0 h 301541"/>
                    <a:gd name="connsiteX0" fmla="*/ 125800 w 293970"/>
                    <a:gd name="connsiteY0" fmla="*/ 74413 h 341694"/>
                    <a:gd name="connsiteX1" fmla="*/ 80901 w 293970"/>
                    <a:gd name="connsiteY1" fmla="*/ 221270 h 341694"/>
                    <a:gd name="connsiteX2" fmla="*/ 16569 w 293970"/>
                    <a:gd name="connsiteY2" fmla="*/ 328317 h 341694"/>
                    <a:gd name="connsiteX3" fmla="*/ 180315 w 293970"/>
                    <a:gd name="connsiteY3" fmla="*/ 301541 h 341694"/>
                    <a:gd name="connsiteX4" fmla="*/ 259150 w 293970"/>
                    <a:gd name="connsiteY4" fmla="*/ 131563 h 341694"/>
                    <a:gd name="connsiteX5" fmla="*/ 269364 w 293970"/>
                    <a:gd name="connsiteY5" fmla="*/ 0 h 341694"/>
                    <a:gd name="connsiteX0" fmla="*/ 118416 w 286586"/>
                    <a:gd name="connsiteY0" fmla="*/ 74413 h 345070"/>
                    <a:gd name="connsiteX1" fmla="*/ 73517 w 286586"/>
                    <a:gd name="connsiteY1" fmla="*/ 221270 h 345070"/>
                    <a:gd name="connsiteX2" fmla="*/ 9185 w 286586"/>
                    <a:gd name="connsiteY2" fmla="*/ 328317 h 345070"/>
                    <a:gd name="connsiteX3" fmla="*/ 128622 w 286586"/>
                    <a:gd name="connsiteY3" fmla="*/ 321787 h 345070"/>
                    <a:gd name="connsiteX4" fmla="*/ 251766 w 286586"/>
                    <a:gd name="connsiteY4" fmla="*/ 131563 h 345070"/>
                    <a:gd name="connsiteX5" fmla="*/ 261980 w 286586"/>
                    <a:gd name="connsiteY5" fmla="*/ 0 h 345070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8415 w 286585"/>
                    <a:gd name="connsiteY0" fmla="*/ 74413 h 362619"/>
                    <a:gd name="connsiteX1" fmla="*/ 73516 w 286585"/>
                    <a:gd name="connsiteY1" fmla="*/ 221270 h 362619"/>
                    <a:gd name="connsiteX2" fmla="*/ 9184 w 286585"/>
                    <a:gd name="connsiteY2" fmla="*/ 328317 h 362619"/>
                    <a:gd name="connsiteX3" fmla="*/ 128621 w 286585"/>
                    <a:gd name="connsiteY3" fmla="*/ 321787 h 362619"/>
                    <a:gd name="connsiteX4" fmla="*/ 251765 w 286585"/>
                    <a:gd name="connsiteY4" fmla="*/ 131563 h 362619"/>
                    <a:gd name="connsiteX5" fmla="*/ 261979 w 286585"/>
                    <a:gd name="connsiteY5" fmla="*/ 0 h 362619"/>
                    <a:gd name="connsiteX0" fmla="*/ 113550 w 281720"/>
                    <a:gd name="connsiteY0" fmla="*/ 74413 h 357353"/>
                    <a:gd name="connsiteX1" fmla="*/ 68651 w 281720"/>
                    <a:gd name="connsiteY1" fmla="*/ 221270 h 357353"/>
                    <a:gd name="connsiteX2" fmla="*/ 4319 w 281720"/>
                    <a:gd name="connsiteY2" fmla="*/ 328317 h 357353"/>
                    <a:gd name="connsiteX3" fmla="*/ 42735 w 281720"/>
                    <a:gd name="connsiteY3" fmla="*/ 344958 h 357353"/>
                    <a:gd name="connsiteX4" fmla="*/ 123756 w 281720"/>
                    <a:gd name="connsiteY4" fmla="*/ 321787 h 357353"/>
                    <a:gd name="connsiteX5" fmla="*/ 246900 w 281720"/>
                    <a:gd name="connsiteY5" fmla="*/ 131563 h 357353"/>
                    <a:gd name="connsiteX6" fmla="*/ 257114 w 281720"/>
                    <a:gd name="connsiteY6" fmla="*/ 0 h 357353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90403 w 367804"/>
                    <a:gd name="connsiteY2" fmla="*/ 328317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9634 w 367804"/>
                    <a:gd name="connsiteY0" fmla="*/ 74413 h 377895"/>
                    <a:gd name="connsiteX1" fmla="*/ 154735 w 367804"/>
                    <a:gd name="connsiteY1" fmla="*/ 221270 h 377895"/>
                    <a:gd name="connsiteX2" fmla="*/ 8689 w 367804"/>
                    <a:gd name="connsiteY2" fmla="*/ 333229 h 377895"/>
                    <a:gd name="connsiteX3" fmla="*/ 128819 w 367804"/>
                    <a:gd name="connsiteY3" fmla="*/ 344958 h 377895"/>
                    <a:gd name="connsiteX4" fmla="*/ 13503 w 367804"/>
                    <a:gd name="connsiteY4" fmla="*/ 374033 h 377895"/>
                    <a:gd name="connsiteX5" fmla="*/ 209840 w 367804"/>
                    <a:gd name="connsiteY5" fmla="*/ 321787 h 377895"/>
                    <a:gd name="connsiteX6" fmla="*/ 332984 w 367804"/>
                    <a:gd name="connsiteY6" fmla="*/ 131563 h 377895"/>
                    <a:gd name="connsiteX7" fmla="*/ 343198 w 367804"/>
                    <a:gd name="connsiteY7" fmla="*/ 0 h 377895"/>
                    <a:gd name="connsiteX0" fmla="*/ 198935 w 367105"/>
                    <a:gd name="connsiteY0" fmla="*/ 74413 h 376129"/>
                    <a:gd name="connsiteX1" fmla="*/ 154036 w 367105"/>
                    <a:gd name="connsiteY1" fmla="*/ 221270 h 376129"/>
                    <a:gd name="connsiteX2" fmla="*/ 7990 w 367105"/>
                    <a:gd name="connsiteY2" fmla="*/ 333229 h 376129"/>
                    <a:gd name="connsiteX3" fmla="*/ 132315 w 367105"/>
                    <a:gd name="connsiteY3" fmla="*/ 309214 h 376129"/>
                    <a:gd name="connsiteX4" fmla="*/ 12804 w 367105"/>
                    <a:gd name="connsiteY4" fmla="*/ 374033 h 376129"/>
                    <a:gd name="connsiteX5" fmla="*/ 209141 w 367105"/>
                    <a:gd name="connsiteY5" fmla="*/ 321787 h 376129"/>
                    <a:gd name="connsiteX6" fmla="*/ 332285 w 367105"/>
                    <a:gd name="connsiteY6" fmla="*/ 131563 h 376129"/>
                    <a:gd name="connsiteX7" fmla="*/ 342499 w 367105"/>
                    <a:gd name="connsiteY7" fmla="*/ 0 h 376129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7990 w 367105"/>
                    <a:gd name="connsiteY2" fmla="*/ 333229 h 376128"/>
                    <a:gd name="connsiteX3" fmla="*/ 132315 w 367105"/>
                    <a:gd name="connsiteY3" fmla="*/ 309214 h 376128"/>
                    <a:gd name="connsiteX4" fmla="*/ 12804 w 367105"/>
                    <a:gd name="connsiteY4" fmla="*/ 374033 h 376128"/>
                    <a:gd name="connsiteX5" fmla="*/ 209141 w 367105"/>
                    <a:gd name="connsiteY5" fmla="*/ 321787 h 376128"/>
                    <a:gd name="connsiteX6" fmla="*/ 332285 w 367105"/>
                    <a:gd name="connsiteY6" fmla="*/ 131563 h 376128"/>
                    <a:gd name="connsiteX7" fmla="*/ 342499 w 367105"/>
                    <a:gd name="connsiteY7" fmla="*/ 0 h 376128"/>
                    <a:gd name="connsiteX0" fmla="*/ 198935 w 367105"/>
                    <a:gd name="connsiteY0" fmla="*/ 74413 h 376128"/>
                    <a:gd name="connsiteX1" fmla="*/ 154036 w 367105"/>
                    <a:gd name="connsiteY1" fmla="*/ 221270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198935 w 367105"/>
                    <a:gd name="connsiteY0" fmla="*/ 74413 h 376128"/>
                    <a:gd name="connsiteX1" fmla="*/ 167588 w 367105"/>
                    <a:gd name="connsiteY1" fmla="*/ 222084 h 376128"/>
                    <a:gd name="connsiteX2" fmla="*/ 132315 w 367105"/>
                    <a:gd name="connsiteY2" fmla="*/ 309214 h 376128"/>
                    <a:gd name="connsiteX3" fmla="*/ 12804 w 367105"/>
                    <a:gd name="connsiteY3" fmla="*/ 374033 h 376128"/>
                    <a:gd name="connsiteX4" fmla="*/ 209141 w 367105"/>
                    <a:gd name="connsiteY4" fmla="*/ 321787 h 376128"/>
                    <a:gd name="connsiteX5" fmla="*/ 332285 w 367105"/>
                    <a:gd name="connsiteY5" fmla="*/ 131563 h 376128"/>
                    <a:gd name="connsiteX6" fmla="*/ 342499 w 367105"/>
                    <a:gd name="connsiteY6" fmla="*/ 0 h 376128"/>
                    <a:gd name="connsiteX0" fmla="*/ 201471 w 369641"/>
                    <a:gd name="connsiteY0" fmla="*/ 74413 h 416879"/>
                    <a:gd name="connsiteX1" fmla="*/ 170124 w 369641"/>
                    <a:gd name="connsiteY1" fmla="*/ 222084 h 416879"/>
                    <a:gd name="connsiteX2" fmla="*/ 134851 w 369641"/>
                    <a:gd name="connsiteY2" fmla="*/ 309214 h 416879"/>
                    <a:gd name="connsiteX3" fmla="*/ 15340 w 369641"/>
                    <a:gd name="connsiteY3" fmla="*/ 374033 h 416879"/>
                    <a:gd name="connsiteX4" fmla="*/ 42814 w 369641"/>
                    <a:gd name="connsiteY4" fmla="*/ 408171 h 416879"/>
                    <a:gd name="connsiteX5" fmla="*/ 211677 w 369641"/>
                    <a:gd name="connsiteY5" fmla="*/ 321787 h 416879"/>
                    <a:gd name="connsiteX6" fmla="*/ 334821 w 369641"/>
                    <a:gd name="connsiteY6" fmla="*/ 131563 h 416879"/>
                    <a:gd name="connsiteX7" fmla="*/ 345035 w 369641"/>
                    <a:gd name="connsiteY7" fmla="*/ 0 h 416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9641" h="416879">
                      <a:moveTo>
                        <a:pt x="201471" y="74413"/>
                      </a:moveTo>
                      <a:cubicBezTo>
                        <a:pt x="182818" y="145453"/>
                        <a:pt x="181227" y="182951"/>
                        <a:pt x="170124" y="222084"/>
                      </a:cubicBezTo>
                      <a:cubicBezTo>
                        <a:pt x="159021" y="261217"/>
                        <a:pt x="160648" y="283889"/>
                        <a:pt x="134851" y="309214"/>
                      </a:cubicBezTo>
                      <a:cubicBezTo>
                        <a:pt x="109054" y="334539"/>
                        <a:pt x="30680" y="357540"/>
                        <a:pt x="15340" y="374033"/>
                      </a:cubicBezTo>
                      <a:cubicBezTo>
                        <a:pt x="0" y="390526"/>
                        <a:pt x="10091" y="416879"/>
                        <a:pt x="42814" y="408171"/>
                      </a:cubicBezTo>
                      <a:cubicBezTo>
                        <a:pt x="75537" y="399463"/>
                        <a:pt x="159912" y="361665"/>
                        <a:pt x="211677" y="321787"/>
                      </a:cubicBezTo>
                      <a:lnTo>
                        <a:pt x="334821" y="131563"/>
                      </a:lnTo>
                      <a:cubicBezTo>
                        <a:pt x="355258" y="71515"/>
                        <a:pt x="369641" y="16668"/>
                        <a:pt x="345035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Freeform 14"/>
                <p:cNvSpPr/>
                <p:nvPr/>
              </p:nvSpPr>
              <p:spPr bwMode="auto">
                <a:xfrm rot="516570">
                  <a:off x="3843719" y="4850795"/>
                  <a:ext cx="836298" cy="691839"/>
                </a:xfrm>
                <a:custGeom>
                  <a:avLst/>
                  <a:gdLst>
                    <a:gd name="connsiteX0" fmla="*/ 1371601 w 1564784"/>
                    <a:gd name="connsiteY0" fmla="*/ 8586 h 946597"/>
                    <a:gd name="connsiteX1" fmla="*/ 882203 w 1564784"/>
                    <a:gd name="connsiteY1" fmla="*/ 150254 h 946597"/>
                    <a:gd name="connsiteX2" fmla="*/ 70834 w 1564784"/>
                    <a:gd name="connsiteY2" fmla="*/ 214648 h 946597"/>
                    <a:gd name="connsiteX3" fmla="*/ 457201 w 1564784"/>
                    <a:gd name="connsiteY3" fmla="*/ 382074 h 946597"/>
                    <a:gd name="connsiteX4" fmla="*/ 212502 w 1564784"/>
                    <a:gd name="connsiteY4" fmla="*/ 601015 h 946597"/>
                    <a:gd name="connsiteX5" fmla="*/ 663263 w 1564784"/>
                    <a:gd name="connsiteY5" fmla="*/ 601015 h 946597"/>
                    <a:gd name="connsiteX6" fmla="*/ 689020 w 1564784"/>
                    <a:gd name="connsiteY6" fmla="*/ 922986 h 946597"/>
                    <a:gd name="connsiteX7" fmla="*/ 1049629 w 1564784"/>
                    <a:gd name="connsiteY7" fmla="*/ 459347 h 946597"/>
                    <a:gd name="connsiteX8" fmla="*/ 1513268 w 1564784"/>
                    <a:gd name="connsiteY8" fmla="*/ 201769 h 946597"/>
                    <a:gd name="connsiteX9" fmla="*/ 1371601 w 1564784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46597"/>
                    <a:gd name="connsiteX1" fmla="*/ 852152 w 1534733"/>
                    <a:gd name="connsiteY1" fmla="*/ 150254 h 946597"/>
                    <a:gd name="connsiteX2" fmla="*/ 40783 w 1534733"/>
                    <a:gd name="connsiteY2" fmla="*/ 214648 h 946597"/>
                    <a:gd name="connsiteX3" fmla="*/ 607455 w 1534733"/>
                    <a:gd name="connsiteY3" fmla="*/ 382074 h 946597"/>
                    <a:gd name="connsiteX4" fmla="*/ 182451 w 1534733"/>
                    <a:gd name="connsiteY4" fmla="*/ 601015 h 946597"/>
                    <a:gd name="connsiteX5" fmla="*/ 633212 w 1534733"/>
                    <a:gd name="connsiteY5" fmla="*/ 601015 h 946597"/>
                    <a:gd name="connsiteX6" fmla="*/ 658969 w 1534733"/>
                    <a:gd name="connsiteY6" fmla="*/ 922986 h 946597"/>
                    <a:gd name="connsiteX7" fmla="*/ 1019578 w 1534733"/>
                    <a:gd name="connsiteY7" fmla="*/ 459347 h 946597"/>
                    <a:gd name="connsiteX8" fmla="*/ 1483217 w 1534733"/>
                    <a:gd name="connsiteY8" fmla="*/ 201769 h 946597"/>
                    <a:gd name="connsiteX9" fmla="*/ 1341550 w 1534733"/>
                    <a:gd name="connsiteY9" fmla="*/ 8586 h 946597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82074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658969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936675"/>
                    <a:gd name="connsiteX1" fmla="*/ 852152 w 1534733"/>
                    <a:gd name="connsiteY1" fmla="*/ 150254 h 936675"/>
                    <a:gd name="connsiteX2" fmla="*/ 40783 w 1534733"/>
                    <a:gd name="connsiteY2" fmla="*/ 214648 h 936675"/>
                    <a:gd name="connsiteX3" fmla="*/ 607455 w 1534733"/>
                    <a:gd name="connsiteY3" fmla="*/ 346355 h 936675"/>
                    <a:gd name="connsiteX4" fmla="*/ 182451 w 1534733"/>
                    <a:gd name="connsiteY4" fmla="*/ 601015 h 936675"/>
                    <a:gd name="connsiteX5" fmla="*/ 692743 w 1534733"/>
                    <a:gd name="connsiteY5" fmla="*/ 541484 h 936675"/>
                    <a:gd name="connsiteX6" fmla="*/ 597056 w 1534733"/>
                    <a:gd name="connsiteY6" fmla="*/ 922986 h 936675"/>
                    <a:gd name="connsiteX7" fmla="*/ 1019578 w 1534733"/>
                    <a:gd name="connsiteY7" fmla="*/ 459347 h 936675"/>
                    <a:gd name="connsiteX8" fmla="*/ 1483217 w 1534733"/>
                    <a:gd name="connsiteY8" fmla="*/ 201769 h 936675"/>
                    <a:gd name="connsiteX9" fmla="*/ 1341550 w 1534733"/>
                    <a:gd name="connsiteY9" fmla="*/ 8586 h 936675"/>
                    <a:gd name="connsiteX0" fmla="*/ 1341550 w 1534733"/>
                    <a:gd name="connsiteY0" fmla="*/ 8586 h 868107"/>
                    <a:gd name="connsiteX1" fmla="*/ 852152 w 1534733"/>
                    <a:gd name="connsiteY1" fmla="*/ 150254 h 868107"/>
                    <a:gd name="connsiteX2" fmla="*/ 40783 w 1534733"/>
                    <a:gd name="connsiteY2" fmla="*/ 214648 h 868107"/>
                    <a:gd name="connsiteX3" fmla="*/ 607455 w 1534733"/>
                    <a:gd name="connsiteY3" fmla="*/ 346355 h 868107"/>
                    <a:gd name="connsiteX4" fmla="*/ 182451 w 1534733"/>
                    <a:gd name="connsiteY4" fmla="*/ 601015 h 868107"/>
                    <a:gd name="connsiteX5" fmla="*/ 692743 w 1534733"/>
                    <a:gd name="connsiteY5" fmla="*/ 541484 h 868107"/>
                    <a:gd name="connsiteX6" fmla="*/ 540915 w 1534733"/>
                    <a:gd name="connsiteY6" fmla="*/ 854418 h 868107"/>
                    <a:gd name="connsiteX7" fmla="*/ 1019578 w 1534733"/>
                    <a:gd name="connsiteY7" fmla="*/ 459347 h 868107"/>
                    <a:gd name="connsiteX8" fmla="*/ 1483217 w 1534733"/>
                    <a:gd name="connsiteY8" fmla="*/ 201769 h 868107"/>
                    <a:gd name="connsiteX9" fmla="*/ 1341550 w 1534733"/>
                    <a:gd name="connsiteY9" fmla="*/ 8586 h 868107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866110"/>
                    <a:gd name="connsiteX1" fmla="*/ 852152 w 1534733"/>
                    <a:gd name="connsiteY1" fmla="*/ 150254 h 866110"/>
                    <a:gd name="connsiteX2" fmla="*/ 40783 w 1534733"/>
                    <a:gd name="connsiteY2" fmla="*/ 214648 h 866110"/>
                    <a:gd name="connsiteX3" fmla="*/ 607455 w 1534733"/>
                    <a:gd name="connsiteY3" fmla="*/ 346355 h 866110"/>
                    <a:gd name="connsiteX4" fmla="*/ 182451 w 1534733"/>
                    <a:gd name="connsiteY4" fmla="*/ 601015 h 866110"/>
                    <a:gd name="connsiteX5" fmla="*/ 676476 w 1534733"/>
                    <a:gd name="connsiteY5" fmla="*/ 529497 h 866110"/>
                    <a:gd name="connsiteX6" fmla="*/ 540915 w 1534733"/>
                    <a:gd name="connsiteY6" fmla="*/ 854418 h 866110"/>
                    <a:gd name="connsiteX7" fmla="*/ 1019578 w 1534733"/>
                    <a:gd name="connsiteY7" fmla="*/ 459347 h 866110"/>
                    <a:gd name="connsiteX8" fmla="*/ 1483217 w 1534733"/>
                    <a:gd name="connsiteY8" fmla="*/ 201769 h 866110"/>
                    <a:gd name="connsiteX9" fmla="*/ 1341550 w 1534733"/>
                    <a:gd name="connsiteY9" fmla="*/ 8586 h 866110"/>
                    <a:gd name="connsiteX0" fmla="*/ 1341550 w 1534733"/>
                    <a:gd name="connsiteY0" fmla="*/ 8586 h 938441"/>
                    <a:gd name="connsiteX1" fmla="*/ 852152 w 1534733"/>
                    <a:gd name="connsiteY1" fmla="*/ 150254 h 938441"/>
                    <a:gd name="connsiteX2" fmla="*/ 40783 w 1534733"/>
                    <a:gd name="connsiteY2" fmla="*/ 214648 h 938441"/>
                    <a:gd name="connsiteX3" fmla="*/ 607455 w 1534733"/>
                    <a:gd name="connsiteY3" fmla="*/ 346355 h 938441"/>
                    <a:gd name="connsiteX4" fmla="*/ 182451 w 1534733"/>
                    <a:gd name="connsiteY4" fmla="*/ 601015 h 938441"/>
                    <a:gd name="connsiteX5" fmla="*/ 676476 w 1534733"/>
                    <a:gd name="connsiteY5" fmla="*/ 529497 h 938441"/>
                    <a:gd name="connsiteX6" fmla="*/ 429039 w 1534733"/>
                    <a:gd name="connsiteY6" fmla="*/ 926749 h 938441"/>
                    <a:gd name="connsiteX7" fmla="*/ 1019578 w 1534733"/>
                    <a:gd name="connsiteY7" fmla="*/ 459347 h 938441"/>
                    <a:gd name="connsiteX8" fmla="*/ 1483217 w 1534733"/>
                    <a:gd name="connsiteY8" fmla="*/ 201769 h 938441"/>
                    <a:gd name="connsiteX9" fmla="*/ 1341550 w 1534733"/>
                    <a:gd name="connsiteY9" fmla="*/ 8586 h 938441"/>
                    <a:gd name="connsiteX0" fmla="*/ 1244239 w 1437422"/>
                    <a:gd name="connsiteY0" fmla="*/ 8586 h 938441"/>
                    <a:gd name="connsiteX1" fmla="*/ 754841 w 1437422"/>
                    <a:gd name="connsiteY1" fmla="*/ 150254 h 938441"/>
                    <a:gd name="connsiteX2" fmla="*/ 40783 w 1437422"/>
                    <a:gd name="connsiteY2" fmla="*/ 252899 h 938441"/>
                    <a:gd name="connsiteX3" fmla="*/ 510144 w 1437422"/>
                    <a:gd name="connsiteY3" fmla="*/ 346355 h 938441"/>
                    <a:gd name="connsiteX4" fmla="*/ 85140 w 1437422"/>
                    <a:gd name="connsiteY4" fmla="*/ 601015 h 938441"/>
                    <a:gd name="connsiteX5" fmla="*/ 579165 w 1437422"/>
                    <a:gd name="connsiteY5" fmla="*/ 529497 h 938441"/>
                    <a:gd name="connsiteX6" fmla="*/ 331728 w 1437422"/>
                    <a:gd name="connsiteY6" fmla="*/ 926749 h 938441"/>
                    <a:gd name="connsiteX7" fmla="*/ 922267 w 1437422"/>
                    <a:gd name="connsiteY7" fmla="*/ 459347 h 938441"/>
                    <a:gd name="connsiteX8" fmla="*/ 1385906 w 1437422"/>
                    <a:gd name="connsiteY8" fmla="*/ 201769 h 938441"/>
                    <a:gd name="connsiteX9" fmla="*/ 1244239 w 1437422"/>
                    <a:gd name="connsiteY9" fmla="*/ 8586 h 938441"/>
                    <a:gd name="connsiteX0" fmla="*/ 1244239 w 1443075"/>
                    <a:gd name="connsiteY0" fmla="*/ 8586 h 948346"/>
                    <a:gd name="connsiteX1" fmla="*/ 754841 w 1443075"/>
                    <a:gd name="connsiteY1" fmla="*/ 150254 h 948346"/>
                    <a:gd name="connsiteX2" fmla="*/ 40783 w 1443075"/>
                    <a:gd name="connsiteY2" fmla="*/ 252899 h 948346"/>
                    <a:gd name="connsiteX3" fmla="*/ 510144 w 1443075"/>
                    <a:gd name="connsiteY3" fmla="*/ 346355 h 948346"/>
                    <a:gd name="connsiteX4" fmla="*/ 85140 w 1443075"/>
                    <a:gd name="connsiteY4" fmla="*/ 601015 h 948346"/>
                    <a:gd name="connsiteX5" fmla="*/ 579165 w 1443075"/>
                    <a:gd name="connsiteY5" fmla="*/ 529497 h 948346"/>
                    <a:gd name="connsiteX6" fmla="*/ 331728 w 1443075"/>
                    <a:gd name="connsiteY6" fmla="*/ 926749 h 948346"/>
                    <a:gd name="connsiteX7" fmla="*/ 901227 w 1443075"/>
                    <a:gd name="connsiteY7" fmla="*/ 399915 h 948346"/>
                    <a:gd name="connsiteX8" fmla="*/ 1385906 w 1443075"/>
                    <a:gd name="connsiteY8" fmla="*/ 201769 h 948346"/>
                    <a:gd name="connsiteX9" fmla="*/ 1244239 w 1443075"/>
                    <a:gd name="connsiteY9" fmla="*/ 8586 h 948346"/>
                    <a:gd name="connsiteX0" fmla="*/ 1244239 w 1395207"/>
                    <a:gd name="connsiteY0" fmla="*/ 963 h 940723"/>
                    <a:gd name="connsiteX1" fmla="*/ 754841 w 1395207"/>
                    <a:gd name="connsiteY1" fmla="*/ 142631 h 940723"/>
                    <a:gd name="connsiteX2" fmla="*/ 40783 w 1395207"/>
                    <a:gd name="connsiteY2" fmla="*/ 245276 h 940723"/>
                    <a:gd name="connsiteX3" fmla="*/ 510144 w 1395207"/>
                    <a:gd name="connsiteY3" fmla="*/ 338732 h 940723"/>
                    <a:gd name="connsiteX4" fmla="*/ 85140 w 1395207"/>
                    <a:gd name="connsiteY4" fmla="*/ 593392 h 940723"/>
                    <a:gd name="connsiteX5" fmla="*/ 579165 w 1395207"/>
                    <a:gd name="connsiteY5" fmla="*/ 521874 h 940723"/>
                    <a:gd name="connsiteX6" fmla="*/ 331728 w 1395207"/>
                    <a:gd name="connsiteY6" fmla="*/ 919126 h 940723"/>
                    <a:gd name="connsiteX7" fmla="*/ 901227 w 1395207"/>
                    <a:gd name="connsiteY7" fmla="*/ 392292 h 940723"/>
                    <a:gd name="connsiteX8" fmla="*/ 1338038 w 1395207"/>
                    <a:gd name="connsiteY8" fmla="*/ 148409 h 940723"/>
                    <a:gd name="connsiteX9" fmla="*/ 1244239 w 1395207"/>
                    <a:gd name="connsiteY9" fmla="*/ 963 h 940723"/>
                    <a:gd name="connsiteX0" fmla="*/ 1244239 w 1336636"/>
                    <a:gd name="connsiteY0" fmla="*/ 5186 h 944946"/>
                    <a:gd name="connsiteX1" fmla="*/ 754841 w 1336636"/>
                    <a:gd name="connsiteY1" fmla="*/ 146854 h 944946"/>
                    <a:gd name="connsiteX2" fmla="*/ 40783 w 1336636"/>
                    <a:gd name="connsiteY2" fmla="*/ 249499 h 944946"/>
                    <a:gd name="connsiteX3" fmla="*/ 510144 w 1336636"/>
                    <a:gd name="connsiteY3" fmla="*/ 342955 h 944946"/>
                    <a:gd name="connsiteX4" fmla="*/ 85140 w 1336636"/>
                    <a:gd name="connsiteY4" fmla="*/ 597615 h 944946"/>
                    <a:gd name="connsiteX5" fmla="*/ 579165 w 1336636"/>
                    <a:gd name="connsiteY5" fmla="*/ 526097 h 944946"/>
                    <a:gd name="connsiteX6" fmla="*/ 331728 w 1336636"/>
                    <a:gd name="connsiteY6" fmla="*/ 923349 h 944946"/>
                    <a:gd name="connsiteX7" fmla="*/ 901227 w 1336636"/>
                    <a:gd name="connsiteY7" fmla="*/ 396515 h 944946"/>
                    <a:gd name="connsiteX8" fmla="*/ 1279467 w 1336636"/>
                    <a:gd name="connsiteY8" fmla="*/ 115741 h 944946"/>
                    <a:gd name="connsiteX9" fmla="*/ 1244239 w 1336636"/>
                    <a:gd name="connsiteY9" fmla="*/ 5186 h 944946"/>
                    <a:gd name="connsiteX0" fmla="*/ 1181665 w 1326207"/>
                    <a:gd name="connsiteY0" fmla="*/ 5186 h 896938"/>
                    <a:gd name="connsiteX1" fmla="*/ 754841 w 1326207"/>
                    <a:gd name="connsiteY1" fmla="*/ 98846 h 896938"/>
                    <a:gd name="connsiteX2" fmla="*/ 40783 w 1326207"/>
                    <a:gd name="connsiteY2" fmla="*/ 201491 h 896938"/>
                    <a:gd name="connsiteX3" fmla="*/ 510144 w 1326207"/>
                    <a:gd name="connsiteY3" fmla="*/ 294947 h 896938"/>
                    <a:gd name="connsiteX4" fmla="*/ 85140 w 1326207"/>
                    <a:gd name="connsiteY4" fmla="*/ 549607 h 896938"/>
                    <a:gd name="connsiteX5" fmla="*/ 579165 w 1326207"/>
                    <a:gd name="connsiteY5" fmla="*/ 478089 h 896938"/>
                    <a:gd name="connsiteX6" fmla="*/ 331728 w 1326207"/>
                    <a:gd name="connsiteY6" fmla="*/ 875341 h 896938"/>
                    <a:gd name="connsiteX7" fmla="*/ 901227 w 1326207"/>
                    <a:gd name="connsiteY7" fmla="*/ 348507 h 896938"/>
                    <a:gd name="connsiteX8" fmla="*/ 1279467 w 1326207"/>
                    <a:gd name="connsiteY8" fmla="*/ 67733 h 896938"/>
                    <a:gd name="connsiteX9" fmla="*/ 1181665 w 1326207"/>
                    <a:gd name="connsiteY9" fmla="*/ 5186 h 896938"/>
                    <a:gd name="connsiteX0" fmla="*/ 1181665 w 1326207"/>
                    <a:gd name="connsiteY0" fmla="*/ 0 h 891752"/>
                    <a:gd name="connsiteX1" fmla="*/ 754841 w 1326207"/>
                    <a:gd name="connsiteY1" fmla="*/ 93660 h 891752"/>
                    <a:gd name="connsiteX2" fmla="*/ 40783 w 1326207"/>
                    <a:gd name="connsiteY2" fmla="*/ 196305 h 891752"/>
                    <a:gd name="connsiteX3" fmla="*/ 510144 w 1326207"/>
                    <a:gd name="connsiteY3" fmla="*/ 289761 h 891752"/>
                    <a:gd name="connsiteX4" fmla="*/ 85140 w 1326207"/>
                    <a:gd name="connsiteY4" fmla="*/ 544421 h 891752"/>
                    <a:gd name="connsiteX5" fmla="*/ 579165 w 1326207"/>
                    <a:gd name="connsiteY5" fmla="*/ 472903 h 891752"/>
                    <a:gd name="connsiteX6" fmla="*/ 331728 w 1326207"/>
                    <a:gd name="connsiteY6" fmla="*/ 870155 h 891752"/>
                    <a:gd name="connsiteX7" fmla="*/ 901227 w 1326207"/>
                    <a:gd name="connsiteY7" fmla="*/ 343321 h 891752"/>
                    <a:gd name="connsiteX8" fmla="*/ 1279467 w 1326207"/>
                    <a:gd name="connsiteY8" fmla="*/ 62547 h 891752"/>
                    <a:gd name="connsiteX9" fmla="*/ 1181665 w 1326207"/>
                    <a:gd name="connsiteY9" fmla="*/ 0 h 891752"/>
                    <a:gd name="connsiteX0" fmla="*/ 1181665 w 1279467"/>
                    <a:gd name="connsiteY0" fmla="*/ 16800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181665 w 1279467"/>
                    <a:gd name="connsiteY9" fmla="*/ 16800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5674 h 908552"/>
                    <a:gd name="connsiteX1" fmla="*/ 754841 w 1279467"/>
                    <a:gd name="connsiteY1" fmla="*/ 110460 h 908552"/>
                    <a:gd name="connsiteX2" fmla="*/ 40783 w 1279467"/>
                    <a:gd name="connsiteY2" fmla="*/ 213105 h 908552"/>
                    <a:gd name="connsiteX3" fmla="*/ 510144 w 1279467"/>
                    <a:gd name="connsiteY3" fmla="*/ 306561 h 908552"/>
                    <a:gd name="connsiteX4" fmla="*/ 85140 w 1279467"/>
                    <a:gd name="connsiteY4" fmla="*/ 561221 h 908552"/>
                    <a:gd name="connsiteX5" fmla="*/ 579165 w 1279467"/>
                    <a:gd name="connsiteY5" fmla="*/ 489703 h 908552"/>
                    <a:gd name="connsiteX6" fmla="*/ 331728 w 1279467"/>
                    <a:gd name="connsiteY6" fmla="*/ 886955 h 908552"/>
                    <a:gd name="connsiteX7" fmla="*/ 901227 w 1279467"/>
                    <a:gd name="connsiteY7" fmla="*/ 360121 h 908552"/>
                    <a:gd name="connsiteX8" fmla="*/ 1279467 w 1279467"/>
                    <a:gd name="connsiteY8" fmla="*/ 79347 h 908552"/>
                    <a:gd name="connsiteX9" fmla="*/ 1223332 w 1279467"/>
                    <a:gd name="connsiteY9" fmla="*/ 5674 h 908552"/>
                    <a:gd name="connsiteX0" fmla="*/ 1223332 w 1279467"/>
                    <a:gd name="connsiteY0" fmla="*/ 8526 h 911404"/>
                    <a:gd name="connsiteX1" fmla="*/ 754841 w 1279467"/>
                    <a:gd name="connsiteY1" fmla="*/ 113312 h 911404"/>
                    <a:gd name="connsiteX2" fmla="*/ 40783 w 1279467"/>
                    <a:gd name="connsiteY2" fmla="*/ 215957 h 911404"/>
                    <a:gd name="connsiteX3" fmla="*/ 510144 w 1279467"/>
                    <a:gd name="connsiteY3" fmla="*/ 309413 h 911404"/>
                    <a:gd name="connsiteX4" fmla="*/ 85140 w 1279467"/>
                    <a:gd name="connsiteY4" fmla="*/ 564073 h 911404"/>
                    <a:gd name="connsiteX5" fmla="*/ 579165 w 1279467"/>
                    <a:gd name="connsiteY5" fmla="*/ 492555 h 911404"/>
                    <a:gd name="connsiteX6" fmla="*/ 331728 w 1279467"/>
                    <a:gd name="connsiteY6" fmla="*/ 889807 h 911404"/>
                    <a:gd name="connsiteX7" fmla="*/ 901227 w 1279467"/>
                    <a:gd name="connsiteY7" fmla="*/ 362973 h 911404"/>
                    <a:gd name="connsiteX8" fmla="*/ 1279467 w 1279467"/>
                    <a:gd name="connsiteY8" fmla="*/ 82199 h 911404"/>
                    <a:gd name="connsiteX9" fmla="*/ 1223332 w 1279467"/>
                    <a:gd name="connsiteY9" fmla="*/ 8526 h 911404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223332 w 1279467"/>
                    <a:gd name="connsiteY0" fmla="*/ 8526 h 949327"/>
                    <a:gd name="connsiteX1" fmla="*/ 754841 w 1279467"/>
                    <a:gd name="connsiteY1" fmla="*/ 113312 h 949327"/>
                    <a:gd name="connsiteX2" fmla="*/ 40783 w 1279467"/>
                    <a:gd name="connsiteY2" fmla="*/ 215957 h 949327"/>
                    <a:gd name="connsiteX3" fmla="*/ 510144 w 1279467"/>
                    <a:gd name="connsiteY3" fmla="*/ 309413 h 949327"/>
                    <a:gd name="connsiteX4" fmla="*/ 85140 w 1279467"/>
                    <a:gd name="connsiteY4" fmla="*/ 564073 h 949327"/>
                    <a:gd name="connsiteX5" fmla="*/ 579165 w 1279467"/>
                    <a:gd name="connsiteY5" fmla="*/ 492555 h 949327"/>
                    <a:gd name="connsiteX6" fmla="*/ 331728 w 1279467"/>
                    <a:gd name="connsiteY6" fmla="*/ 889807 h 949327"/>
                    <a:gd name="connsiteX7" fmla="*/ 901227 w 1279467"/>
                    <a:gd name="connsiteY7" fmla="*/ 362973 h 949327"/>
                    <a:gd name="connsiteX8" fmla="*/ 1279467 w 1279467"/>
                    <a:gd name="connsiteY8" fmla="*/ 82199 h 949327"/>
                    <a:gd name="connsiteX9" fmla="*/ 1223332 w 1279467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238685"/>
                    <a:gd name="connsiteY0" fmla="*/ 8526 h 949327"/>
                    <a:gd name="connsiteX1" fmla="*/ 714059 w 1238685"/>
                    <a:gd name="connsiteY1" fmla="*/ 113312 h 949327"/>
                    <a:gd name="connsiteX2" fmla="*/ 1 w 1238685"/>
                    <a:gd name="connsiteY2" fmla="*/ 215957 h 949327"/>
                    <a:gd name="connsiteX3" fmla="*/ 469362 w 1238685"/>
                    <a:gd name="connsiteY3" fmla="*/ 309413 h 949327"/>
                    <a:gd name="connsiteX4" fmla="*/ 44358 w 1238685"/>
                    <a:gd name="connsiteY4" fmla="*/ 564073 h 949327"/>
                    <a:gd name="connsiteX5" fmla="*/ 538383 w 1238685"/>
                    <a:gd name="connsiteY5" fmla="*/ 492555 h 949327"/>
                    <a:gd name="connsiteX6" fmla="*/ 290946 w 1238685"/>
                    <a:gd name="connsiteY6" fmla="*/ 889807 h 949327"/>
                    <a:gd name="connsiteX7" fmla="*/ 860445 w 1238685"/>
                    <a:gd name="connsiteY7" fmla="*/ 362973 h 949327"/>
                    <a:gd name="connsiteX8" fmla="*/ 1238685 w 1238685"/>
                    <a:gd name="connsiteY8" fmla="*/ 82199 h 949327"/>
                    <a:gd name="connsiteX9" fmla="*/ 1182550 w 1238685"/>
                    <a:gd name="connsiteY9" fmla="*/ 8526 h 949327"/>
                    <a:gd name="connsiteX0" fmla="*/ 1182550 w 1408544"/>
                    <a:gd name="connsiteY0" fmla="*/ 8526 h 949327"/>
                    <a:gd name="connsiteX1" fmla="*/ 714059 w 1408544"/>
                    <a:gd name="connsiteY1" fmla="*/ 113312 h 949327"/>
                    <a:gd name="connsiteX2" fmla="*/ 1 w 1408544"/>
                    <a:gd name="connsiteY2" fmla="*/ 215957 h 949327"/>
                    <a:gd name="connsiteX3" fmla="*/ 469362 w 1408544"/>
                    <a:gd name="connsiteY3" fmla="*/ 309413 h 949327"/>
                    <a:gd name="connsiteX4" fmla="*/ 44358 w 1408544"/>
                    <a:gd name="connsiteY4" fmla="*/ 564073 h 949327"/>
                    <a:gd name="connsiteX5" fmla="*/ 538383 w 1408544"/>
                    <a:gd name="connsiteY5" fmla="*/ 492555 h 949327"/>
                    <a:gd name="connsiteX6" fmla="*/ 290946 w 1408544"/>
                    <a:gd name="connsiteY6" fmla="*/ 889807 h 949327"/>
                    <a:gd name="connsiteX7" fmla="*/ 860445 w 1408544"/>
                    <a:gd name="connsiteY7" fmla="*/ 362973 h 949327"/>
                    <a:gd name="connsiteX8" fmla="*/ 1238685 w 1408544"/>
                    <a:gd name="connsiteY8" fmla="*/ 82199 h 949327"/>
                    <a:gd name="connsiteX9" fmla="*/ 1408544 w 1408544"/>
                    <a:gd name="connsiteY9" fmla="*/ 234520 h 949327"/>
                    <a:gd name="connsiteX0" fmla="*/ 1182550 w 1582827"/>
                    <a:gd name="connsiteY0" fmla="*/ 631850 h 1572651"/>
                    <a:gd name="connsiteX1" fmla="*/ 714059 w 1582827"/>
                    <a:gd name="connsiteY1" fmla="*/ 736636 h 1572651"/>
                    <a:gd name="connsiteX2" fmla="*/ 1 w 1582827"/>
                    <a:gd name="connsiteY2" fmla="*/ 839281 h 1572651"/>
                    <a:gd name="connsiteX3" fmla="*/ 469362 w 1582827"/>
                    <a:gd name="connsiteY3" fmla="*/ 932737 h 1572651"/>
                    <a:gd name="connsiteX4" fmla="*/ 44358 w 1582827"/>
                    <a:gd name="connsiteY4" fmla="*/ 1187397 h 1572651"/>
                    <a:gd name="connsiteX5" fmla="*/ 538383 w 1582827"/>
                    <a:gd name="connsiteY5" fmla="*/ 1115879 h 1572651"/>
                    <a:gd name="connsiteX6" fmla="*/ 290946 w 1582827"/>
                    <a:gd name="connsiteY6" fmla="*/ 1513131 h 1572651"/>
                    <a:gd name="connsiteX7" fmla="*/ 860445 w 1582827"/>
                    <a:gd name="connsiteY7" fmla="*/ 986297 h 1572651"/>
                    <a:gd name="connsiteX8" fmla="*/ 1238685 w 1582827"/>
                    <a:gd name="connsiteY8" fmla="*/ 705523 h 1572651"/>
                    <a:gd name="connsiteX9" fmla="*/ 1582827 w 1582827"/>
                    <a:gd name="connsiteY9" fmla="*/ 200508 h 1572651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238685 w 1824587"/>
                    <a:gd name="connsiteY8" fmla="*/ 505015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824587"/>
                    <a:gd name="connsiteY0" fmla="*/ 431342 h 1372143"/>
                    <a:gd name="connsiteX1" fmla="*/ 714059 w 1824587"/>
                    <a:gd name="connsiteY1" fmla="*/ 536128 h 1372143"/>
                    <a:gd name="connsiteX2" fmla="*/ 1 w 1824587"/>
                    <a:gd name="connsiteY2" fmla="*/ 638773 h 1372143"/>
                    <a:gd name="connsiteX3" fmla="*/ 469362 w 1824587"/>
                    <a:gd name="connsiteY3" fmla="*/ 732229 h 1372143"/>
                    <a:gd name="connsiteX4" fmla="*/ 44358 w 1824587"/>
                    <a:gd name="connsiteY4" fmla="*/ 986889 h 1372143"/>
                    <a:gd name="connsiteX5" fmla="*/ 538383 w 1824587"/>
                    <a:gd name="connsiteY5" fmla="*/ 915371 h 1372143"/>
                    <a:gd name="connsiteX6" fmla="*/ 290946 w 1824587"/>
                    <a:gd name="connsiteY6" fmla="*/ 1312623 h 1372143"/>
                    <a:gd name="connsiteX7" fmla="*/ 860445 w 1824587"/>
                    <a:gd name="connsiteY7" fmla="*/ 785789 h 1372143"/>
                    <a:gd name="connsiteX8" fmla="*/ 1332136 w 1824587"/>
                    <a:gd name="connsiteY8" fmla="*/ 532533 h 1372143"/>
                    <a:gd name="connsiteX9" fmla="*/ 1582827 w 1824587"/>
                    <a:gd name="connsiteY9" fmla="*/ 0 h 1372143"/>
                    <a:gd name="connsiteX0" fmla="*/ 1182550 w 1940965"/>
                    <a:gd name="connsiteY0" fmla="*/ 448961 h 1389762"/>
                    <a:gd name="connsiteX1" fmla="*/ 714059 w 1940965"/>
                    <a:gd name="connsiteY1" fmla="*/ 553747 h 1389762"/>
                    <a:gd name="connsiteX2" fmla="*/ 1 w 1940965"/>
                    <a:gd name="connsiteY2" fmla="*/ 656392 h 1389762"/>
                    <a:gd name="connsiteX3" fmla="*/ 469362 w 1940965"/>
                    <a:gd name="connsiteY3" fmla="*/ 749848 h 1389762"/>
                    <a:gd name="connsiteX4" fmla="*/ 44358 w 1940965"/>
                    <a:gd name="connsiteY4" fmla="*/ 1004508 h 1389762"/>
                    <a:gd name="connsiteX5" fmla="*/ 538383 w 1940965"/>
                    <a:gd name="connsiteY5" fmla="*/ 932990 h 1389762"/>
                    <a:gd name="connsiteX6" fmla="*/ 290946 w 1940965"/>
                    <a:gd name="connsiteY6" fmla="*/ 1330242 h 1389762"/>
                    <a:gd name="connsiteX7" fmla="*/ 860445 w 1940965"/>
                    <a:gd name="connsiteY7" fmla="*/ 803408 h 1389762"/>
                    <a:gd name="connsiteX8" fmla="*/ 1332136 w 1940965"/>
                    <a:gd name="connsiteY8" fmla="*/ 550152 h 1389762"/>
                    <a:gd name="connsiteX9" fmla="*/ 1699205 w 1940965"/>
                    <a:gd name="connsiteY9" fmla="*/ 0 h 1389762"/>
                    <a:gd name="connsiteX0" fmla="*/ 1182550 w 1699205"/>
                    <a:gd name="connsiteY0" fmla="*/ 448961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714059 w 1699205"/>
                    <a:gd name="connsiteY1" fmla="*/ 553747 h 1389762"/>
                    <a:gd name="connsiteX2" fmla="*/ 1 w 1699205"/>
                    <a:gd name="connsiteY2" fmla="*/ 656392 h 1389762"/>
                    <a:gd name="connsiteX3" fmla="*/ 469362 w 1699205"/>
                    <a:gd name="connsiteY3" fmla="*/ 749848 h 1389762"/>
                    <a:gd name="connsiteX4" fmla="*/ 44358 w 1699205"/>
                    <a:gd name="connsiteY4" fmla="*/ 1004508 h 1389762"/>
                    <a:gd name="connsiteX5" fmla="*/ 538383 w 1699205"/>
                    <a:gd name="connsiteY5" fmla="*/ 932990 h 1389762"/>
                    <a:gd name="connsiteX6" fmla="*/ 290946 w 1699205"/>
                    <a:gd name="connsiteY6" fmla="*/ 1330242 h 1389762"/>
                    <a:gd name="connsiteX7" fmla="*/ 860445 w 1699205"/>
                    <a:gd name="connsiteY7" fmla="*/ 803408 h 1389762"/>
                    <a:gd name="connsiteX8" fmla="*/ 1332136 w 1699205"/>
                    <a:gd name="connsiteY8" fmla="*/ 550152 h 1389762"/>
                    <a:gd name="connsiteX9" fmla="*/ 1699205 w 1699205"/>
                    <a:gd name="connsiteY9" fmla="*/ 0 h 1389762"/>
                    <a:gd name="connsiteX0" fmla="*/ 1182550 w 1699205"/>
                    <a:gd name="connsiteY0" fmla="*/ 448962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107143 w 1699205"/>
                    <a:gd name="connsiteY1" fmla="*/ 458104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1699205"/>
                    <a:gd name="connsiteY0" fmla="*/ 33911 h 1389762"/>
                    <a:gd name="connsiteX1" fmla="*/ 1087924 w 1699205"/>
                    <a:gd name="connsiteY1" fmla="*/ 449113 h 1389762"/>
                    <a:gd name="connsiteX2" fmla="*/ 714059 w 1699205"/>
                    <a:gd name="connsiteY2" fmla="*/ 553747 h 1389762"/>
                    <a:gd name="connsiteX3" fmla="*/ 1 w 1699205"/>
                    <a:gd name="connsiteY3" fmla="*/ 656392 h 1389762"/>
                    <a:gd name="connsiteX4" fmla="*/ 469362 w 1699205"/>
                    <a:gd name="connsiteY4" fmla="*/ 749848 h 1389762"/>
                    <a:gd name="connsiteX5" fmla="*/ 44358 w 1699205"/>
                    <a:gd name="connsiteY5" fmla="*/ 1004508 h 1389762"/>
                    <a:gd name="connsiteX6" fmla="*/ 538383 w 1699205"/>
                    <a:gd name="connsiteY6" fmla="*/ 932990 h 1389762"/>
                    <a:gd name="connsiteX7" fmla="*/ 290946 w 1699205"/>
                    <a:gd name="connsiteY7" fmla="*/ 1330242 h 1389762"/>
                    <a:gd name="connsiteX8" fmla="*/ 860445 w 1699205"/>
                    <a:gd name="connsiteY8" fmla="*/ 803408 h 1389762"/>
                    <a:gd name="connsiteX9" fmla="*/ 1332136 w 1699205"/>
                    <a:gd name="connsiteY9" fmla="*/ 550152 h 1389762"/>
                    <a:gd name="connsiteX10" fmla="*/ 1699205 w 1699205"/>
                    <a:gd name="connsiteY10" fmla="*/ 0 h 1389762"/>
                    <a:gd name="connsiteX0" fmla="*/ 1447085 w 2579422"/>
                    <a:gd name="connsiteY0" fmla="*/ 0 h 1355851"/>
                    <a:gd name="connsiteX1" fmla="*/ 1087924 w 2579422"/>
                    <a:gd name="connsiteY1" fmla="*/ 415202 h 1355851"/>
                    <a:gd name="connsiteX2" fmla="*/ 714059 w 2579422"/>
                    <a:gd name="connsiteY2" fmla="*/ 519836 h 1355851"/>
                    <a:gd name="connsiteX3" fmla="*/ 1 w 2579422"/>
                    <a:gd name="connsiteY3" fmla="*/ 622481 h 1355851"/>
                    <a:gd name="connsiteX4" fmla="*/ 469362 w 2579422"/>
                    <a:gd name="connsiteY4" fmla="*/ 715937 h 1355851"/>
                    <a:gd name="connsiteX5" fmla="*/ 44358 w 2579422"/>
                    <a:gd name="connsiteY5" fmla="*/ 970597 h 1355851"/>
                    <a:gd name="connsiteX6" fmla="*/ 538383 w 2579422"/>
                    <a:gd name="connsiteY6" fmla="*/ 899079 h 1355851"/>
                    <a:gd name="connsiteX7" fmla="*/ 290946 w 2579422"/>
                    <a:gd name="connsiteY7" fmla="*/ 1296331 h 1355851"/>
                    <a:gd name="connsiteX8" fmla="*/ 860445 w 2579422"/>
                    <a:gd name="connsiteY8" fmla="*/ 769497 h 1355851"/>
                    <a:gd name="connsiteX9" fmla="*/ 1332136 w 2579422"/>
                    <a:gd name="connsiteY9" fmla="*/ 516241 h 1355851"/>
                    <a:gd name="connsiteX10" fmla="*/ 2579422 w 2579422"/>
                    <a:gd name="connsiteY10" fmla="*/ 118531 h 1355851"/>
                    <a:gd name="connsiteX0" fmla="*/ 1447085 w 2266817"/>
                    <a:gd name="connsiteY0" fmla="*/ 137709 h 1493560"/>
                    <a:gd name="connsiteX1" fmla="*/ 1087924 w 2266817"/>
                    <a:gd name="connsiteY1" fmla="*/ 552911 h 1493560"/>
                    <a:gd name="connsiteX2" fmla="*/ 714059 w 2266817"/>
                    <a:gd name="connsiteY2" fmla="*/ 657545 h 1493560"/>
                    <a:gd name="connsiteX3" fmla="*/ 1 w 2266817"/>
                    <a:gd name="connsiteY3" fmla="*/ 760190 h 1493560"/>
                    <a:gd name="connsiteX4" fmla="*/ 469362 w 2266817"/>
                    <a:gd name="connsiteY4" fmla="*/ 853646 h 1493560"/>
                    <a:gd name="connsiteX5" fmla="*/ 44358 w 2266817"/>
                    <a:gd name="connsiteY5" fmla="*/ 1108306 h 1493560"/>
                    <a:gd name="connsiteX6" fmla="*/ 538383 w 2266817"/>
                    <a:gd name="connsiteY6" fmla="*/ 1036788 h 1493560"/>
                    <a:gd name="connsiteX7" fmla="*/ 290946 w 2266817"/>
                    <a:gd name="connsiteY7" fmla="*/ 1434040 h 1493560"/>
                    <a:gd name="connsiteX8" fmla="*/ 860445 w 2266817"/>
                    <a:gd name="connsiteY8" fmla="*/ 907206 h 1493560"/>
                    <a:gd name="connsiteX9" fmla="*/ 1332136 w 2266817"/>
                    <a:gd name="connsiteY9" fmla="*/ 653950 h 1493560"/>
                    <a:gd name="connsiteX10" fmla="*/ 2266817 w 2266817"/>
                    <a:gd name="connsiteY10" fmla="*/ 0 h 1493560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47085 w 2093664"/>
                    <a:gd name="connsiteY0" fmla="*/ 1412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7924 w 2093664"/>
                    <a:gd name="connsiteY1" fmla="*/ 556458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501404 w 2093664"/>
                    <a:gd name="connsiteY0" fmla="*/ 67556 h 1497107"/>
                    <a:gd name="connsiteX1" fmla="*/ 1084052 w 2093664"/>
                    <a:gd name="connsiteY1" fmla="*/ 491566 h 1497107"/>
                    <a:gd name="connsiteX2" fmla="*/ 714059 w 2093664"/>
                    <a:gd name="connsiteY2" fmla="*/ 661092 h 1497107"/>
                    <a:gd name="connsiteX3" fmla="*/ 1 w 2093664"/>
                    <a:gd name="connsiteY3" fmla="*/ 763737 h 1497107"/>
                    <a:gd name="connsiteX4" fmla="*/ 469362 w 2093664"/>
                    <a:gd name="connsiteY4" fmla="*/ 857193 h 1497107"/>
                    <a:gd name="connsiteX5" fmla="*/ 44358 w 2093664"/>
                    <a:gd name="connsiteY5" fmla="*/ 1111853 h 1497107"/>
                    <a:gd name="connsiteX6" fmla="*/ 538383 w 2093664"/>
                    <a:gd name="connsiteY6" fmla="*/ 1040335 h 1497107"/>
                    <a:gd name="connsiteX7" fmla="*/ 290946 w 2093664"/>
                    <a:gd name="connsiteY7" fmla="*/ 1437587 h 1497107"/>
                    <a:gd name="connsiteX8" fmla="*/ 860445 w 2093664"/>
                    <a:gd name="connsiteY8" fmla="*/ 910753 h 1497107"/>
                    <a:gd name="connsiteX9" fmla="*/ 1332136 w 2093664"/>
                    <a:gd name="connsiteY9" fmla="*/ 657497 h 1497107"/>
                    <a:gd name="connsiteX10" fmla="*/ 2093664 w 2093664"/>
                    <a:gd name="connsiteY10" fmla="*/ 0 h 1497107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480791 w 2093664"/>
                    <a:gd name="connsiteY0" fmla="*/ 0 h 1605003"/>
                    <a:gd name="connsiteX1" fmla="*/ 1084052 w 2093664"/>
                    <a:gd name="connsiteY1" fmla="*/ 599462 h 1605003"/>
                    <a:gd name="connsiteX2" fmla="*/ 714059 w 2093664"/>
                    <a:gd name="connsiteY2" fmla="*/ 768988 h 1605003"/>
                    <a:gd name="connsiteX3" fmla="*/ 1 w 2093664"/>
                    <a:gd name="connsiteY3" fmla="*/ 871633 h 1605003"/>
                    <a:gd name="connsiteX4" fmla="*/ 469362 w 2093664"/>
                    <a:gd name="connsiteY4" fmla="*/ 965089 h 1605003"/>
                    <a:gd name="connsiteX5" fmla="*/ 44358 w 2093664"/>
                    <a:gd name="connsiteY5" fmla="*/ 1219749 h 1605003"/>
                    <a:gd name="connsiteX6" fmla="*/ 538383 w 2093664"/>
                    <a:gd name="connsiteY6" fmla="*/ 1148231 h 1605003"/>
                    <a:gd name="connsiteX7" fmla="*/ 290946 w 2093664"/>
                    <a:gd name="connsiteY7" fmla="*/ 1545483 h 1605003"/>
                    <a:gd name="connsiteX8" fmla="*/ 860445 w 2093664"/>
                    <a:gd name="connsiteY8" fmla="*/ 1018649 h 1605003"/>
                    <a:gd name="connsiteX9" fmla="*/ 1332136 w 2093664"/>
                    <a:gd name="connsiteY9" fmla="*/ 765393 h 1605003"/>
                    <a:gd name="connsiteX10" fmla="*/ 2093664 w 2093664"/>
                    <a:gd name="connsiteY10" fmla="*/ 107896 h 1605003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93664"/>
                    <a:gd name="connsiteY0" fmla="*/ 0 h 1627029"/>
                    <a:gd name="connsiteX1" fmla="*/ 1084052 w 2093664"/>
                    <a:gd name="connsiteY1" fmla="*/ 621488 h 1627029"/>
                    <a:gd name="connsiteX2" fmla="*/ 714059 w 2093664"/>
                    <a:gd name="connsiteY2" fmla="*/ 791014 h 1627029"/>
                    <a:gd name="connsiteX3" fmla="*/ 1 w 2093664"/>
                    <a:gd name="connsiteY3" fmla="*/ 893659 h 1627029"/>
                    <a:gd name="connsiteX4" fmla="*/ 469362 w 2093664"/>
                    <a:gd name="connsiteY4" fmla="*/ 987115 h 1627029"/>
                    <a:gd name="connsiteX5" fmla="*/ 44358 w 2093664"/>
                    <a:gd name="connsiteY5" fmla="*/ 1241775 h 1627029"/>
                    <a:gd name="connsiteX6" fmla="*/ 538383 w 2093664"/>
                    <a:gd name="connsiteY6" fmla="*/ 1170257 h 1627029"/>
                    <a:gd name="connsiteX7" fmla="*/ 290946 w 2093664"/>
                    <a:gd name="connsiteY7" fmla="*/ 1567509 h 1627029"/>
                    <a:gd name="connsiteX8" fmla="*/ 860445 w 2093664"/>
                    <a:gd name="connsiteY8" fmla="*/ 1040675 h 1627029"/>
                    <a:gd name="connsiteX9" fmla="*/ 1332136 w 2093664"/>
                    <a:gd name="connsiteY9" fmla="*/ 787419 h 1627029"/>
                    <a:gd name="connsiteX10" fmla="*/ 2093664 w 2093664"/>
                    <a:gd name="connsiteY10" fmla="*/ 129922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4052 w 2030191"/>
                    <a:gd name="connsiteY1" fmla="*/ 621488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26266 w 2030191"/>
                    <a:gd name="connsiteY0" fmla="*/ 0 h 1627029"/>
                    <a:gd name="connsiteX1" fmla="*/ 1082823 w 2030191"/>
                    <a:gd name="connsiteY1" fmla="*/ 574055 h 1627029"/>
                    <a:gd name="connsiteX2" fmla="*/ 714059 w 2030191"/>
                    <a:gd name="connsiteY2" fmla="*/ 791014 h 1627029"/>
                    <a:gd name="connsiteX3" fmla="*/ 1 w 2030191"/>
                    <a:gd name="connsiteY3" fmla="*/ 893659 h 1627029"/>
                    <a:gd name="connsiteX4" fmla="*/ 469362 w 2030191"/>
                    <a:gd name="connsiteY4" fmla="*/ 987115 h 1627029"/>
                    <a:gd name="connsiteX5" fmla="*/ 44358 w 2030191"/>
                    <a:gd name="connsiteY5" fmla="*/ 1241775 h 1627029"/>
                    <a:gd name="connsiteX6" fmla="*/ 538383 w 2030191"/>
                    <a:gd name="connsiteY6" fmla="*/ 1170257 h 1627029"/>
                    <a:gd name="connsiteX7" fmla="*/ 290946 w 2030191"/>
                    <a:gd name="connsiteY7" fmla="*/ 1567509 h 1627029"/>
                    <a:gd name="connsiteX8" fmla="*/ 860445 w 2030191"/>
                    <a:gd name="connsiteY8" fmla="*/ 1040675 h 1627029"/>
                    <a:gd name="connsiteX9" fmla="*/ 1332136 w 2030191"/>
                    <a:gd name="connsiteY9" fmla="*/ 787419 h 1627029"/>
                    <a:gd name="connsiteX10" fmla="*/ 2030191 w 2030191"/>
                    <a:gd name="connsiteY10" fmla="*/ 103820 h 1627029"/>
                    <a:gd name="connsiteX0" fmla="*/ 1606534 w 2030191"/>
                    <a:gd name="connsiteY0" fmla="*/ 0 h 1796658"/>
                    <a:gd name="connsiteX1" fmla="*/ 1082823 w 2030191"/>
                    <a:gd name="connsiteY1" fmla="*/ 743684 h 1796658"/>
                    <a:gd name="connsiteX2" fmla="*/ 714059 w 2030191"/>
                    <a:gd name="connsiteY2" fmla="*/ 960643 h 1796658"/>
                    <a:gd name="connsiteX3" fmla="*/ 1 w 2030191"/>
                    <a:gd name="connsiteY3" fmla="*/ 1063288 h 1796658"/>
                    <a:gd name="connsiteX4" fmla="*/ 469362 w 2030191"/>
                    <a:gd name="connsiteY4" fmla="*/ 1156744 h 1796658"/>
                    <a:gd name="connsiteX5" fmla="*/ 44358 w 2030191"/>
                    <a:gd name="connsiteY5" fmla="*/ 1411404 h 1796658"/>
                    <a:gd name="connsiteX6" fmla="*/ 538383 w 2030191"/>
                    <a:gd name="connsiteY6" fmla="*/ 1339886 h 1796658"/>
                    <a:gd name="connsiteX7" fmla="*/ 290946 w 2030191"/>
                    <a:gd name="connsiteY7" fmla="*/ 1737138 h 1796658"/>
                    <a:gd name="connsiteX8" fmla="*/ 860445 w 2030191"/>
                    <a:gd name="connsiteY8" fmla="*/ 1210304 h 1796658"/>
                    <a:gd name="connsiteX9" fmla="*/ 1332136 w 2030191"/>
                    <a:gd name="connsiteY9" fmla="*/ 957048 h 1796658"/>
                    <a:gd name="connsiteX10" fmla="*/ 2030191 w 2030191"/>
                    <a:gd name="connsiteY10" fmla="*/ 273449 h 1796658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32136 w 2030191"/>
                    <a:gd name="connsiteY9" fmla="*/ 973787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82823 w 2030191"/>
                    <a:gd name="connsiteY1" fmla="*/ 760423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076654 w 2030191"/>
                    <a:gd name="connsiteY1" fmla="*/ 719690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813397"/>
                    <a:gd name="connsiteX1" fmla="*/ 1200264 w 2030191"/>
                    <a:gd name="connsiteY1" fmla="*/ 671214 h 1813397"/>
                    <a:gd name="connsiteX2" fmla="*/ 714059 w 2030191"/>
                    <a:gd name="connsiteY2" fmla="*/ 977382 h 1813397"/>
                    <a:gd name="connsiteX3" fmla="*/ 1 w 2030191"/>
                    <a:gd name="connsiteY3" fmla="*/ 1080027 h 1813397"/>
                    <a:gd name="connsiteX4" fmla="*/ 469362 w 2030191"/>
                    <a:gd name="connsiteY4" fmla="*/ 1173483 h 1813397"/>
                    <a:gd name="connsiteX5" fmla="*/ 44358 w 2030191"/>
                    <a:gd name="connsiteY5" fmla="*/ 1428143 h 1813397"/>
                    <a:gd name="connsiteX6" fmla="*/ 538383 w 2030191"/>
                    <a:gd name="connsiteY6" fmla="*/ 1356625 h 1813397"/>
                    <a:gd name="connsiteX7" fmla="*/ 290946 w 2030191"/>
                    <a:gd name="connsiteY7" fmla="*/ 1753877 h 1813397"/>
                    <a:gd name="connsiteX8" fmla="*/ 860445 w 2030191"/>
                    <a:gd name="connsiteY8" fmla="*/ 1227043 h 1813397"/>
                    <a:gd name="connsiteX9" fmla="*/ 1324207 w 2030191"/>
                    <a:gd name="connsiteY9" fmla="*/ 921419 h 1813397"/>
                    <a:gd name="connsiteX10" fmla="*/ 2030191 w 2030191"/>
                    <a:gd name="connsiteY10" fmla="*/ 290188 h 1813397"/>
                    <a:gd name="connsiteX0" fmla="*/ 1717094 w 2030191"/>
                    <a:gd name="connsiteY0" fmla="*/ 0 h 1753876"/>
                    <a:gd name="connsiteX1" fmla="*/ 1200264 w 2030191"/>
                    <a:gd name="connsiteY1" fmla="*/ 671214 h 1753876"/>
                    <a:gd name="connsiteX2" fmla="*/ 714059 w 2030191"/>
                    <a:gd name="connsiteY2" fmla="*/ 977382 h 1753876"/>
                    <a:gd name="connsiteX3" fmla="*/ 1 w 2030191"/>
                    <a:gd name="connsiteY3" fmla="*/ 1080027 h 1753876"/>
                    <a:gd name="connsiteX4" fmla="*/ 469362 w 2030191"/>
                    <a:gd name="connsiteY4" fmla="*/ 1173483 h 1753876"/>
                    <a:gd name="connsiteX5" fmla="*/ 44358 w 2030191"/>
                    <a:gd name="connsiteY5" fmla="*/ 1428143 h 1753876"/>
                    <a:gd name="connsiteX6" fmla="*/ 538383 w 2030191"/>
                    <a:gd name="connsiteY6" fmla="*/ 1356625 h 1753876"/>
                    <a:gd name="connsiteX7" fmla="*/ 290946 w 2030191"/>
                    <a:gd name="connsiteY7" fmla="*/ 1753877 h 1753876"/>
                    <a:gd name="connsiteX8" fmla="*/ 860445 w 2030191"/>
                    <a:gd name="connsiteY8" fmla="*/ 1227043 h 1753876"/>
                    <a:gd name="connsiteX9" fmla="*/ 1324207 w 2030191"/>
                    <a:gd name="connsiteY9" fmla="*/ 921419 h 1753876"/>
                    <a:gd name="connsiteX10" fmla="*/ 2030191 w 2030191"/>
                    <a:gd name="connsiteY10" fmla="*/ 290188 h 1753876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717094 w 2030191"/>
                    <a:gd name="connsiteY0" fmla="*/ 0 h 1709967"/>
                    <a:gd name="connsiteX1" fmla="*/ 1200264 w 2030191"/>
                    <a:gd name="connsiteY1" fmla="*/ 671214 h 1709967"/>
                    <a:gd name="connsiteX2" fmla="*/ 714059 w 2030191"/>
                    <a:gd name="connsiteY2" fmla="*/ 977382 h 1709967"/>
                    <a:gd name="connsiteX3" fmla="*/ 1 w 2030191"/>
                    <a:gd name="connsiteY3" fmla="*/ 1080027 h 1709967"/>
                    <a:gd name="connsiteX4" fmla="*/ 469362 w 2030191"/>
                    <a:gd name="connsiteY4" fmla="*/ 1173483 h 1709967"/>
                    <a:gd name="connsiteX5" fmla="*/ 44358 w 2030191"/>
                    <a:gd name="connsiteY5" fmla="*/ 1428143 h 1709967"/>
                    <a:gd name="connsiteX6" fmla="*/ 538383 w 2030191"/>
                    <a:gd name="connsiteY6" fmla="*/ 1356625 h 1709967"/>
                    <a:gd name="connsiteX7" fmla="*/ 266440 w 2030191"/>
                    <a:gd name="connsiteY7" fmla="*/ 1709967 h 1709967"/>
                    <a:gd name="connsiteX8" fmla="*/ 860445 w 2030191"/>
                    <a:gd name="connsiteY8" fmla="*/ 1227043 h 1709967"/>
                    <a:gd name="connsiteX9" fmla="*/ 1324207 w 2030191"/>
                    <a:gd name="connsiteY9" fmla="*/ 921419 h 1709967"/>
                    <a:gd name="connsiteX10" fmla="*/ 2030191 w 2030191"/>
                    <a:gd name="connsiteY10" fmla="*/ 290188 h 1709967"/>
                    <a:gd name="connsiteX0" fmla="*/ 1672736 w 1985833"/>
                    <a:gd name="connsiteY0" fmla="*/ 0 h 1709967"/>
                    <a:gd name="connsiteX1" fmla="*/ 1155906 w 1985833"/>
                    <a:gd name="connsiteY1" fmla="*/ 671214 h 1709967"/>
                    <a:gd name="connsiteX2" fmla="*/ 669701 w 1985833"/>
                    <a:gd name="connsiteY2" fmla="*/ 977382 h 1709967"/>
                    <a:gd name="connsiteX3" fmla="*/ 58088 w 1985833"/>
                    <a:gd name="connsiteY3" fmla="*/ 1088326 h 1709967"/>
                    <a:gd name="connsiteX4" fmla="*/ 425004 w 1985833"/>
                    <a:gd name="connsiteY4" fmla="*/ 1173483 h 1709967"/>
                    <a:gd name="connsiteX5" fmla="*/ 0 w 1985833"/>
                    <a:gd name="connsiteY5" fmla="*/ 1428143 h 1709967"/>
                    <a:gd name="connsiteX6" fmla="*/ 494025 w 1985833"/>
                    <a:gd name="connsiteY6" fmla="*/ 1356625 h 1709967"/>
                    <a:gd name="connsiteX7" fmla="*/ 222082 w 1985833"/>
                    <a:gd name="connsiteY7" fmla="*/ 1709967 h 1709967"/>
                    <a:gd name="connsiteX8" fmla="*/ 816087 w 1985833"/>
                    <a:gd name="connsiteY8" fmla="*/ 1227043 h 1709967"/>
                    <a:gd name="connsiteX9" fmla="*/ 1279849 w 1985833"/>
                    <a:gd name="connsiteY9" fmla="*/ 921419 h 1709967"/>
                    <a:gd name="connsiteX10" fmla="*/ 1985833 w 1985833"/>
                    <a:gd name="connsiteY10" fmla="*/ 290188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  <a:gd name="connsiteX0" fmla="*/ 1672736 w 2067301"/>
                    <a:gd name="connsiteY0" fmla="*/ 0 h 1709967"/>
                    <a:gd name="connsiteX1" fmla="*/ 1155906 w 2067301"/>
                    <a:gd name="connsiteY1" fmla="*/ 671214 h 1709967"/>
                    <a:gd name="connsiteX2" fmla="*/ 669701 w 2067301"/>
                    <a:gd name="connsiteY2" fmla="*/ 977382 h 1709967"/>
                    <a:gd name="connsiteX3" fmla="*/ 58088 w 2067301"/>
                    <a:gd name="connsiteY3" fmla="*/ 1088326 h 1709967"/>
                    <a:gd name="connsiteX4" fmla="*/ 425004 w 2067301"/>
                    <a:gd name="connsiteY4" fmla="*/ 1173483 h 1709967"/>
                    <a:gd name="connsiteX5" fmla="*/ 0 w 2067301"/>
                    <a:gd name="connsiteY5" fmla="*/ 1428143 h 1709967"/>
                    <a:gd name="connsiteX6" fmla="*/ 494025 w 2067301"/>
                    <a:gd name="connsiteY6" fmla="*/ 1356625 h 1709967"/>
                    <a:gd name="connsiteX7" fmla="*/ 222082 w 2067301"/>
                    <a:gd name="connsiteY7" fmla="*/ 1709967 h 1709967"/>
                    <a:gd name="connsiteX8" fmla="*/ 816087 w 2067301"/>
                    <a:gd name="connsiteY8" fmla="*/ 1227043 h 1709967"/>
                    <a:gd name="connsiteX9" fmla="*/ 1279849 w 2067301"/>
                    <a:gd name="connsiteY9" fmla="*/ 921419 h 1709967"/>
                    <a:gd name="connsiteX10" fmla="*/ 2067301 w 2067301"/>
                    <a:gd name="connsiteY10" fmla="*/ 277853 h 1709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7301" h="1709967">
                      <a:moveTo>
                        <a:pt x="1672736" y="0"/>
                      </a:moveTo>
                      <a:cubicBezTo>
                        <a:pt x="1496803" y="317541"/>
                        <a:pt x="1271377" y="546898"/>
                        <a:pt x="1155906" y="671214"/>
                      </a:cubicBezTo>
                      <a:cubicBezTo>
                        <a:pt x="970608" y="806101"/>
                        <a:pt x="852671" y="907863"/>
                        <a:pt x="669701" y="977382"/>
                      </a:cubicBezTo>
                      <a:cubicBezTo>
                        <a:pt x="486731" y="1046901"/>
                        <a:pt x="260923" y="1025155"/>
                        <a:pt x="58088" y="1088326"/>
                      </a:cubicBezTo>
                      <a:cubicBezTo>
                        <a:pt x="68077" y="1220462"/>
                        <a:pt x="370786" y="1113723"/>
                        <a:pt x="425004" y="1173483"/>
                      </a:cubicBezTo>
                      <a:cubicBezTo>
                        <a:pt x="388544" y="1222889"/>
                        <a:pt x="48635" y="1323037"/>
                        <a:pt x="0" y="1428143"/>
                      </a:cubicBezTo>
                      <a:cubicBezTo>
                        <a:pt x="134050" y="1481779"/>
                        <a:pt x="434281" y="1314391"/>
                        <a:pt x="494025" y="1356625"/>
                      </a:cubicBezTo>
                      <a:cubicBezTo>
                        <a:pt x="392111" y="1475768"/>
                        <a:pt x="258353" y="1539376"/>
                        <a:pt x="222082" y="1709967"/>
                      </a:cubicBezTo>
                      <a:cubicBezTo>
                        <a:pt x="455794" y="1619448"/>
                        <a:pt x="639793" y="1358468"/>
                        <a:pt x="816087" y="1227043"/>
                      </a:cubicBezTo>
                      <a:cubicBezTo>
                        <a:pt x="992381" y="1095618"/>
                        <a:pt x="1084808" y="1060613"/>
                        <a:pt x="1279849" y="921419"/>
                      </a:cubicBezTo>
                      <a:cubicBezTo>
                        <a:pt x="1433354" y="811907"/>
                        <a:pt x="1715720" y="608957"/>
                        <a:pt x="2067301" y="27785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rgbClr val="000000"/>
                  </a:solidFill>
                  <a:prstDash val="solid"/>
                </a:ln>
                <a:effectLst/>
                <a:scene3d>
                  <a:camera prst="isometricOffAxis1Top"/>
                  <a:lightRig rig="threePt" dir="t"/>
                </a:scene3d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4" name="Group 40"/>
                <p:cNvGrpSpPr>
                  <a:grpSpLocks/>
                </p:cNvGrpSpPr>
                <p:nvPr/>
              </p:nvGrpSpPr>
              <p:grpSpPr bwMode="auto">
                <a:xfrm>
                  <a:off x="3695848" y="5099721"/>
                  <a:ext cx="147660" cy="125413"/>
                  <a:chOff x="3631454" y="3451225"/>
                  <a:chExt cx="147660" cy="125413"/>
                </a:xfrm>
                <a:grpFill/>
              </p:grpSpPr>
              <p:cxnSp>
                <p:nvCxnSpPr>
                  <p:cNvPr id="116" name="Straight Connector 17"/>
                  <p:cNvCxnSpPr/>
                  <p:nvPr/>
                </p:nvCxnSpPr>
                <p:spPr>
                  <a:xfrm>
                    <a:off x="3630887" y="3503613"/>
                    <a:ext cx="82585" cy="73025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7" name="Straight Connector 18"/>
                  <p:cNvCxnSpPr/>
                  <p:nvPr/>
                </p:nvCxnSpPr>
                <p:spPr>
                  <a:xfrm>
                    <a:off x="3649945" y="3451226"/>
                    <a:ext cx="128642" cy="42862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8" name="Straight Connector 19"/>
                  <p:cNvCxnSpPr/>
                  <p:nvPr/>
                </p:nvCxnSpPr>
                <p:spPr>
                  <a:xfrm>
                    <a:off x="3642004" y="3478213"/>
                    <a:ext cx="107995" cy="60325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00823B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5" name="Freeform 16"/>
                <p:cNvSpPr/>
                <p:nvPr/>
              </p:nvSpPr>
              <p:spPr>
                <a:xfrm>
                  <a:off x="5262805" y="4869534"/>
                  <a:ext cx="444688" cy="307975"/>
                </a:xfrm>
                <a:custGeom>
                  <a:avLst/>
                  <a:gdLst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47662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45306"/>
                    <a:gd name="connsiteX1" fmla="*/ 881062 w 1041796"/>
                    <a:gd name="connsiteY1" fmla="*/ 97631 h 545306"/>
                    <a:gd name="connsiteX2" fmla="*/ 1021556 w 1041796"/>
                    <a:gd name="connsiteY2" fmla="*/ 245268 h 545306"/>
                    <a:gd name="connsiteX3" fmla="*/ 871537 w 1041796"/>
                    <a:gd name="connsiteY3" fmla="*/ 319087 h 545306"/>
                    <a:gd name="connsiteX4" fmla="*/ 0 w 1041796"/>
                    <a:gd name="connsiteY4" fmla="*/ 545306 h 545306"/>
                    <a:gd name="connsiteX0" fmla="*/ 488156 w 1041796"/>
                    <a:gd name="connsiteY0" fmla="*/ 0 h 514349"/>
                    <a:gd name="connsiteX1" fmla="*/ 881062 w 1041796"/>
                    <a:gd name="connsiteY1" fmla="*/ 97631 h 514349"/>
                    <a:gd name="connsiteX2" fmla="*/ 1021556 w 1041796"/>
                    <a:gd name="connsiteY2" fmla="*/ 245268 h 514349"/>
                    <a:gd name="connsiteX3" fmla="*/ 871537 w 1041796"/>
                    <a:gd name="connsiteY3" fmla="*/ 319087 h 514349"/>
                    <a:gd name="connsiteX4" fmla="*/ 0 w 1041796"/>
                    <a:gd name="connsiteY4" fmla="*/ 514349 h 514349"/>
                    <a:gd name="connsiteX0" fmla="*/ 488156 w 1036240"/>
                    <a:gd name="connsiteY0" fmla="*/ 0 h 514349"/>
                    <a:gd name="connsiteX1" fmla="*/ 881062 w 1036240"/>
                    <a:gd name="connsiteY1" fmla="*/ 97631 h 514349"/>
                    <a:gd name="connsiteX2" fmla="*/ 988219 w 1036240"/>
                    <a:gd name="connsiteY2" fmla="*/ 245268 h 514349"/>
                    <a:gd name="connsiteX3" fmla="*/ 871537 w 1036240"/>
                    <a:gd name="connsiteY3" fmla="*/ 319087 h 514349"/>
                    <a:gd name="connsiteX4" fmla="*/ 0 w 1036240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19087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814388 w 989806"/>
                    <a:gd name="connsiteY4" fmla="*/ 350036 h 514349"/>
                    <a:gd name="connsiteX5" fmla="*/ 0 w 989806"/>
                    <a:gd name="connsiteY5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71537 w 989806"/>
                    <a:gd name="connsiteY3" fmla="*/ 347662 h 514349"/>
                    <a:gd name="connsiteX4" fmla="*/ 814388 w 989806"/>
                    <a:gd name="connsiteY4" fmla="*/ 350036 h 514349"/>
                    <a:gd name="connsiteX5" fmla="*/ 0 w 989806"/>
                    <a:gd name="connsiteY5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81062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14388 w 989806"/>
                    <a:gd name="connsiteY3" fmla="*/ 350036 h 514349"/>
                    <a:gd name="connsiteX4" fmla="*/ 0 w 989806"/>
                    <a:gd name="connsiteY4" fmla="*/ 514349 h 514349"/>
                    <a:gd name="connsiteX0" fmla="*/ 488156 w 1045766"/>
                    <a:gd name="connsiteY0" fmla="*/ 0 h 514349"/>
                    <a:gd name="connsiteX1" fmla="*/ 850105 w 1045766"/>
                    <a:gd name="connsiteY1" fmla="*/ 97631 h 514349"/>
                    <a:gd name="connsiteX2" fmla="*/ 988219 w 1045766"/>
                    <a:gd name="connsiteY2" fmla="*/ 245268 h 514349"/>
                    <a:gd name="connsiteX3" fmla="*/ 881063 w 1045766"/>
                    <a:gd name="connsiteY3" fmla="*/ 307173 h 514349"/>
                    <a:gd name="connsiteX4" fmla="*/ 0 w 104576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488156 w 989806"/>
                    <a:gd name="connsiteY0" fmla="*/ 0 h 514349"/>
                    <a:gd name="connsiteX1" fmla="*/ 850105 w 989806"/>
                    <a:gd name="connsiteY1" fmla="*/ 97631 h 514349"/>
                    <a:gd name="connsiteX2" fmla="*/ 988219 w 989806"/>
                    <a:gd name="connsiteY2" fmla="*/ 245268 h 514349"/>
                    <a:gd name="connsiteX3" fmla="*/ 881063 w 989806"/>
                    <a:gd name="connsiteY3" fmla="*/ 307173 h 514349"/>
                    <a:gd name="connsiteX4" fmla="*/ 0 w 989806"/>
                    <a:gd name="connsiteY4" fmla="*/ 514349 h 514349"/>
                    <a:gd name="connsiteX0" fmla="*/ 0 w 501650"/>
                    <a:gd name="connsiteY0" fmla="*/ 0 h 307173"/>
                    <a:gd name="connsiteX1" fmla="*/ 361949 w 501650"/>
                    <a:gd name="connsiteY1" fmla="*/ 97631 h 307173"/>
                    <a:gd name="connsiteX2" fmla="*/ 500063 w 501650"/>
                    <a:gd name="connsiteY2" fmla="*/ 245268 h 307173"/>
                    <a:gd name="connsiteX3" fmla="*/ 392907 w 501650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73075"/>
                    <a:gd name="connsiteY0" fmla="*/ 0 h 307173"/>
                    <a:gd name="connsiteX1" fmla="*/ 361949 w 473075"/>
                    <a:gd name="connsiteY1" fmla="*/ 97631 h 307173"/>
                    <a:gd name="connsiteX2" fmla="*/ 471488 w 473075"/>
                    <a:gd name="connsiteY2" fmla="*/ 245268 h 307173"/>
                    <a:gd name="connsiteX3" fmla="*/ 392907 w 473075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  <a:gd name="connsiteX0" fmla="*/ 0 w 444500"/>
                    <a:gd name="connsiteY0" fmla="*/ 0 h 307173"/>
                    <a:gd name="connsiteX1" fmla="*/ 333374 w 444500"/>
                    <a:gd name="connsiteY1" fmla="*/ 97631 h 307173"/>
                    <a:gd name="connsiteX2" fmla="*/ 442913 w 444500"/>
                    <a:gd name="connsiteY2" fmla="*/ 245268 h 307173"/>
                    <a:gd name="connsiteX3" fmla="*/ 364332 w 444500"/>
                    <a:gd name="connsiteY3" fmla="*/ 307173 h 30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4500" h="307173">
                      <a:moveTo>
                        <a:pt x="0" y="0"/>
                      </a:moveTo>
                      <a:cubicBezTo>
                        <a:pt x="175816" y="45045"/>
                        <a:pt x="207167" y="44848"/>
                        <a:pt x="333374" y="97631"/>
                      </a:cubicBezTo>
                      <a:cubicBezTo>
                        <a:pt x="411956" y="140890"/>
                        <a:pt x="444500" y="203596"/>
                        <a:pt x="442913" y="245268"/>
                      </a:cubicBezTo>
                      <a:cubicBezTo>
                        <a:pt x="436563" y="284954"/>
                        <a:pt x="407591" y="288520"/>
                        <a:pt x="364332" y="307173"/>
                      </a:cubicBezTo>
                    </a:path>
                  </a:pathLst>
                </a:custGeom>
                <a:grpFill/>
                <a:ln w="3175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000" kern="0">
                    <a:solidFill>
                      <a:srgbClr val="000000"/>
                    </a:solidFill>
                  </a:endParaRPr>
                </a:p>
              </p:txBody>
            </p:sp>
          </p:grpSp>
          <p:graphicFrame>
            <p:nvGraphicFramePr>
              <p:cNvPr id="99" name="Object 9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474433" y="5073235"/>
              <a:ext cx="372743" cy="332532"/>
            </p:xfrm>
            <a:graphic>
              <a:graphicData uri="http://schemas.openxmlformats.org/presentationml/2006/ole">
                <p:oleObj spid="_x0000_s1109" name="CorelDRAW" r:id="rId18" imgW="2093400" imgH="1864800" progId="">
                  <p:embed/>
                </p:oleObj>
              </a:graphicData>
            </a:graphic>
          </p:graphicFrame>
          <p:sp>
            <p:nvSpPr>
              <p:cNvPr id="100" name="Rounded Rectangle 99"/>
              <p:cNvSpPr/>
              <p:nvPr/>
            </p:nvSpPr>
            <p:spPr bwMode="auto">
              <a:xfrm>
                <a:off x="4086153" y="4752917"/>
                <a:ext cx="2314647" cy="1114483"/>
              </a:xfrm>
              <a:prstGeom prst="roundRect">
                <a:avLst>
                  <a:gd name="adj" fmla="val 18926"/>
                </a:avLst>
              </a:prstGeom>
              <a:noFill/>
              <a:ln w="190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89" name="Picture 5" descr="D:\Home Office\IgG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82290">
              <a:off x="4938867" y="1644928"/>
              <a:ext cx="676542" cy="91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5473313" y="2238353"/>
              <a:ext cx="15370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FFFFFF"/>
                  </a:solidFill>
                </a:rPr>
                <a:t>highly effective</a:t>
              </a:r>
            </a:p>
          </p:txBody>
        </p:sp>
        <p:pic>
          <p:nvPicPr>
            <p:cNvPr id="91" name="Picture 5" descr="D:\Home Office\IgG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82290">
              <a:off x="4903019" y="3211381"/>
              <a:ext cx="676542" cy="91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5" descr="D:\Home Office\IgG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82290">
              <a:off x="4905651" y="4430581"/>
              <a:ext cx="676542" cy="91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/>
            <p:cNvSpPr txBox="1"/>
            <p:nvPr/>
          </p:nvSpPr>
          <p:spPr>
            <a:xfrm>
              <a:off x="5473313" y="3437700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92D050"/>
                  </a:solidFill>
                </a:rPr>
                <a:t>loss of efficacy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473312" y="4697176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dirty="0">
                  <a:solidFill>
                    <a:srgbClr val="FFC000"/>
                  </a:solidFill>
                </a:rPr>
                <a:t>loss of efficacy</a:t>
              </a:r>
            </a:p>
          </p:txBody>
        </p:sp>
        <p:pic>
          <p:nvPicPr>
            <p:cNvPr id="95" name="Picture 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616" y="4261017"/>
              <a:ext cx="1539984" cy="134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9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616" y="2708958"/>
              <a:ext cx="1539984" cy="131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2" name="Group 261"/>
          <p:cNvGrpSpPr/>
          <p:nvPr/>
        </p:nvGrpSpPr>
        <p:grpSpPr>
          <a:xfrm>
            <a:off x="2819400" y="1295400"/>
            <a:ext cx="6324600" cy="4800600"/>
            <a:chOff x="1676400" y="1295400"/>
            <a:chExt cx="6324600" cy="4800600"/>
          </a:xfrm>
        </p:grpSpPr>
        <p:sp>
          <p:nvSpPr>
            <p:cNvPr id="263" name="Rounded Rectangle 262"/>
            <p:cNvSpPr/>
            <p:nvPr/>
          </p:nvSpPr>
          <p:spPr bwMode="auto">
            <a:xfrm>
              <a:off x="1676400" y="1295400"/>
              <a:ext cx="6324600" cy="4800600"/>
            </a:xfrm>
            <a:prstGeom prst="roundRect">
              <a:avLst>
                <a:gd name="adj" fmla="val 8282"/>
              </a:avLst>
            </a:prstGeom>
            <a:solidFill>
              <a:srgbClr val="00001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pic>
          <p:nvPicPr>
            <p:cNvPr id="264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635" y="2410600"/>
              <a:ext cx="1300012" cy="1443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5" name="Picture 3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438400"/>
              <a:ext cx="1232798" cy="1443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" name="Picture 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438400"/>
              <a:ext cx="1380184" cy="1443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7" name="TextBox 266"/>
            <p:cNvSpPr txBox="1"/>
            <p:nvPr/>
          </p:nvSpPr>
          <p:spPr>
            <a:xfrm>
              <a:off x="2244060" y="2101972"/>
              <a:ext cx="1184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CD8+ required</a:t>
              </a: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5334000" y="2133600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IFN</a:t>
              </a:r>
              <a:r>
                <a:rPr lang="el-GR" sz="1200" dirty="0">
                  <a:solidFill>
                    <a:srgbClr val="FFFFFF"/>
                  </a:solidFill>
                </a:rPr>
                <a:t>γ</a:t>
              </a:r>
              <a:r>
                <a:rPr lang="en-US" sz="1200" dirty="0">
                  <a:solidFill>
                    <a:srgbClr val="FFFFFF"/>
                  </a:solidFill>
                </a:rPr>
                <a:t> required</a:t>
              </a: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3657600" y="2133600"/>
              <a:ext cx="12747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MyD88 required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1676400" y="1396425"/>
              <a:ext cx="632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93"/>
              <a:r>
                <a:rPr lang="en-US" sz="1600" dirty="0">
                  <a:solidFill>
                    <a:srgbClr val="FFFFFF"/>
                  </a:solidFill>
                </a:rPr>
                <a:t>anti-ErbB2 </a:t>
              </a:r>
              <a:r>
                <a:rPr lang="en-US" sz="1600" dirty="0" err="1">
                  <a:solidFill>
                    <a:srgbClr val="FFFFFF"/>
                  </a:solidFill>
                </a:rPr>
                <a:t>mAb</a:t>
              </a:r>
              <a:r>
                <a:rPr lang="en-US" sz="1600" dirty="0">
                  <a:solidFill>
                    <a:srgbClr val="FFFFFF"/>
                  </a:solidFill>
                </a:rPr>
                <a:t> treatment triggers MyD88-dependent signaling,</a:t>
              </a:r>
            </a:p>
            <a:p>
              <a:pPr algn="ctr" defTabSz="914293"/>
              <a:r>
                <a:rPr lang="en-US" sz="1600" dirty="0">
                  <a:solidFill>
                    <a:srgbClr val="FFFFFF"/>
                  </a:solidFill>
                </a:rPr>
                <a:t>primes IFN</a:t>
              </a:r>
              <a:r>
                <a:rPr lang="el-GR" sz="1600" dirty="0">
                  <a:solidFill>
                    <a:srgbClr val="FFFFFF"/>
                  </a:solidFill>
                </a:rPr>
                <a:t>γ</a:t>
              </a:r>
              <a:r>
                <a:rPr lang="en-US" sz="1600" dirty="0">
                  <a:solidFill>
                    <a:srgbClr val="FFFFFF"/>
                  </a:solidFill>
                </a:rPr>
                <a:t>-producing CD8+ T-cells</a:t>
              </a: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4393656" y="3886200"/>
              <a:ext cx="2997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Stagg et al, PNAS 2011; 108: 7142-7147.</a:t>
              </a:r>
            </a:p>
          </p:txBody>
        </p:sp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33800" y="4267200"/>
              <a:ext cx="1371600" cy="1458281"/>
            </a:xfrm>
            <a:prstGeom prst="rect">
              <a:avLst/>
            </a:prstGeom>
          </p:spPr>
        </p:pic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81200" y="4267200"/>
              <a:ext cx="1596044" cy="1371600"/>
            </a:xfrm>
            <a:prstGeom prst="rect">
              <a:avLst/>
            </a:prstGeom>
          </p:spPr>
        </p:pic>
        <p:sp>
          <p:nvSpPr>
            <p:cNvPr id="274" name="TextBox 273"/>
            <p:cNvSpPr txBox="1"/>
            <p:nvPr/>
          </p:nvSpPr>
          <p:spPr>
            <a:xfrm>
              <a:off x="4343400" y="5715000"/>
              <a:ext cx="30508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FFFF"/>
                  </a:solidFill>
                </a:rPr>
                <a:t>Park et al, Cancer Cell 2010; 18: 160-170.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514600" y="1828801"/>
            <a:ext cx="7086600" cy="3259723"/>
            <a:chOff x="990600" y="1464677"/>
            <a:chExt cx="7086600" cy="3259723"/>
          </a:xfrm>
        </p:grpSpPr>
        <p:sp>
          <p:nvSpPr>
            <p:cNvPr id="191" name="Rounded Rectangle 190"/>
            <p:cNvSpPr/>
            <p:nvPr/>
          </p:nvSpPr>
          <p:spPr bwMode="auto">
            <a:xfrm>
              <a:off x="990600" y="1464677"/>
              <a:ext cx="7086600" cy="3259723"/>
            </a:xfrm>
            <a:prstGeom prst="roundRect">
              <a:avLst>
                <a:gd name="adj" fmla="val 9426"/>
              </a:avLst>
            </a:prstGeom>
            <a:solidFill>
              <a:srgbClr val="000019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pic>
          <p:nvPicPr>
            <p:cNvPr id="192" name="Picture 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652" y="2861819"/>
              <a:ext cx="1540237" cy="1443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" name="TextBox 192"/>
            <p:cNvSpPr txBox="1"/>
            <p:nvPr/>
          </p:nvSpPr>
          <p:spPr>
            <a:xfrm>
              <a:off x="3130638" y="2286000"/>
              <a:ext cx="14975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>
                <a:lnSpc>
                  <a:spcPts val="1200"/>
                </a:lnSpc>
              </a:pPr>
              <a:r>
                <a:rPr lang="en-US" sz="1200" dirty="0">
                  <a:solidFill>
                    <a:srgbClr val="FFC000"/>
                  </a:solidFill>
                </a:rPr>
                <a:t>anti-ErbB2 </a:t>
              </a:r>
              <a:r>
                <a:rPr lang="en-US" sz="1200" dirty="0" err="1">
                  <a:solidFill>
                    <a:srgbClr val="FFC000"/>
                  </a:solidFill>
                </a:rPr>
                <a:t>mAb</a:t>
              </a:r>
              <a:endParaRPr lang="en-US" sz="1200" dirty="0">
                <a:solidFill>
                  <a:srgbClr val="FFC000"/>
                </a:solidFill>
              </a:endParaRPr>
            </a:p>
            <a:p>
              <a:pPr algn="ctr" defTabSz="914293">
                <a:lnSpc>
                  <a:spcPts val="1200"/>
                </a:lnSpc>
              </a:pPr>
              <a:r>
                <a:rPr lang="en-US" sz="1200" b="1" dirty="0">
                  <a:solidFill>
                    <a:srgbClr val="FFC000"/>
                  </a:solidFill>
                </a:rPr>
                <a:t>+</a:t>
              </a:r>
            </a:p>
            <a:p>
              <a:pPr algn="ctr" defTabSz="914293">
                <a:lnSpc>
                  <a:spcPts val="1200"/>
                </a:lnSpc>
              </a:pPr>
              <a:r>
                <a:rPr lang="en-US" sz="1200" dirty="0">
                  <a:solidFill>
                    <a:srgbClr val="FFC000"/>
                  </a:solidFill>
                </a:rPr>
                <a:t>PD-1 blocking </a:t>
              </a:r>
              <a:r>
                <a:rPr lang="en-US" sz="1200" dirty="0" err="1">
                  <a:solidFill>
                    <a:srgbClr val="FFC000"/>
                  </a:solidFill>
                </a:rPr>
                <a:t>mAb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  <p:pic>
          <p:nvPicPr>
            <p:cNvPr id="194" name="Picture 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626" y="2875477"/>
              <a:ext cx="1744738" cy="1419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" name="TextBox 194"/>
            <p:cNvSpPr txBox="1"/>
            <p:nvPr/>
          </p:nvSpPr>
          <p:spPr>
            <a:xfrm>
              <a:off x="5105400" y="4315094"/>
              <a:ext cx="25843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 err="1">
                  <a:solidFill>
                    <a:srgbClr val="66FF99"/>
                  </a:solidFill>
                </a:rPr>
                <a:t>Kohrt</a:t>
              </a:r>
              <a:r>
                <a:rPr lang="en-US" sz="1200" dirty="0">
                  <a:solidFill>
                    <a:srgbClr val="66FF99"/>
                  </a:solidFill>
                </a:rPr>
                <a:t> et al, JCI 2-12; 122: 1066-75.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5415587" y="2286000"/>
              <a:ext cx="171072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>
                <a:lnSpc>
                  <a:spcPts val="1200"/>
                </a:lnSpc>
              </a:pPr>
              <a:r>
                <a:rPr lang="en-US" sz="1200" dirty="0" err="1">
                  <a:solidFill>
                    <a:srgbClr val="66FF99"/>
                  </a:solidFill>
                </a:rPr>
                <a:t>trastuzumab</a:t>
              </a:r>
              <a:r>
                <a:rPr lang="en-US" sz="1200" dirty="0">
                  <a:solidFill>
                    <a:srgbClr val="66FF99"/>
                  </a:solidFill>
                </a:rPr>
                <a:t> </a:t>
              </a:r>
            </a:p>
            <a:p>
              <a:pPr algn="ctr" defTabSz="914293">
                <a:lnSpc>
                  <a:spcPts val="1200"/>
                </a:lnSpc>
              </a:pPr>
              <a:r>
                <a:rPr lang="en-US" sz="1200" b="1" dirty="0">
                  <a:solidFill>
                    <a:srgbClr val="66FF99"/>
                  </a:solidFill>
                </a:rPr>
                <a:t>+</a:t>
              </a:r>
            </a:p>
            <a:p>
              <a:pPr algn="ctr" defTabSz="914293">
                <a:lnSpc>
                  <a:spcPts val="1200"/>
                </a:lnSpc>
              </a:pPr>
              <a:r>
                <a:rPr lang="en-US" sz="1200" dirty="0">
                  <a:solidFill>
                    <a:srgbClr val="66FF99"/>
                  </a:solidFill>
                </a:rPr>
                <a:t>CD137 activating </a:t>
              </a:r>
              <a:r>
                <a:rPr lang="en-US" sz="1200" dirty="0" err="1">
                  <a:solidFill>
                    <a:srgbClr val="66FF99"/>
                  </a:solidFill>
                </a:rPr>
                <a:t>mAb</a:t>
              </a:r>
              <a:endParaRPr lang="en-US" sz="1200" dirty="0">
                <a:solidFill>
                  <a:srgbClr val="66FF99"/>
                </a:solidFill>
              </a:endParaRPr>
            </a:p>
          </p:txBody>
        </p:sp>
        <p:pic>
          <p:nvPicPr>
            <p:cNvPr id="197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9588" y="2840990"/>
              <a:ext cx="1441827" cy="1458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8" name="TextBox 197"/>
            <p:cNvSpPr txBox="1"/>
            <p:nvPr/>
          </p:nvSpPr>
          <p:spPr>
            <a:xfrm>
              <a:off x="1303498" y="2316698"/>
              <a:ext cx="1754005" cy="50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>
                <a:lnSpc>
                  <a:spcPts val="1000"/>
                </a:lnSpc>
              </a:pPr>
              <a:r>
                <a:rPr lang="en-US" sz="1200" dirty="0">
                  <a:solidFill>
                    <a:srgbClr val="FFC000"/>
                  </a:solidFill>
                </a:rPr>
                <a:t>anti-ErbB2 </a:t>
              </a:r>
              <a:r>
                <a:rPr lang="en-US" sz="1200" dirty="0" err="1">
                  <a:solidFill>
                    <a:srgbClr val="FFC000"/>
                  </a:solidFill>
                </a:rPr>
                <a:t>mAb</a:t>
              </a:r>
              <a:endParaRPr lang="en-US" sz="1200" dirty="0">
                <a:solidFill>
                  <a:srgbClr val="FFC000"/>
                </a:solidFill>
              </a:endParaRPr>
            </a:p>
            <a:p>
              <a:pPr algn="ctr" defTabSz="914293">
                <a:lnSpc>
                  <a:spcPts val="1200"/>
                </a:lnSpc>
              </a:pPr>
              <a:r>
                <a:rPr lang="en-US" sz="1200" b="1" dirty="0">
                  <a:solidFill>
                    <a:srgbClr val="FFC000"/>
                  </a:solidFill>
                </a:rPr>
                <a:t>+</a:t>
              </a:r>
            </a:p>
            <a:p>
              <a:pPr algn="ctr" defTabSz="914293">
                <a:lnSpc>
                  <a:spcPts val="1000"/>
                </a:lnSpc>
              </a:pPr>
              <a:r>
                <a:rPr lang="en-US" sz="1200" dirty="0">
                  <a:solidFill>
                    <a:srgbClr val="FFC000"/>
                  </a:solidFill>
                </a:rPr>
                <a:t> CD137 activating </a:t>
              </a:r>
              <a:r>
                <a:rPr lang="en-US" sz="1200" dirty="0" err="1">
                  <a:solidFill>
                    <a:srgbClr val="FFC000"/>
                  </a:solidFill>
                </a:rPr>
                <a:t>mAb</a:t>
              </a:r>
              <a:endParaRPr lang="en-US" sz="1200" dirty="0">
                <a:solidFill>
                  <a:srgbClr val="FFC000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1530438" y="4343400"/>
              <a:ext cx="2997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200" dirty="0">
                  <a:solidFill>
                    <a:srgbClr val="FFC000"/>
                  </a:solidFill>
                </a:rPr>
                <a:t>Stagg et al, PNAS 2011; 108: 7142-7147.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5260803" y="1932801"/>
              <a:ext cx="2282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1400" dirty="0">
                  <a:solidFill>
                    <a:srgbClr val="66FF99"/>
                  </a:solidFill>
                </a:rPr>
                <a:t>immunosuppressed model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1844169" y="1932801"/>
              <a:ext cx="2193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93"/>
              <a:r>
                <a:rPr lang="en-US" sz="1400" dirty="0" err="1">
                  <a:solidFill>
                    <a:srgbClr val="FFC000"/>
                  </a:solidFill>
                </a:rPr>
                <a:t>immunocompetent</a:t>
              </a:r>
              <a:r>
                <a:rPr lang="en-US" sz="1400" dirty="0">
                  <a:solidFill>
                    <a:srgbClr val="FFC000"/>
                  </a:solidFill>
                </a:rPr>
                <a:t> model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1066800" y="1566446"/>
              <a:ext cx="69910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600" b="1" dirty="0">
                  <a:solidFill>
                    <a:srgbClr val="FFFFFF"/>
                  </a:solidFill>
                </a:rPr>
                <a:t>efficacy can be enhanced by PD-1 blocking or CD137 activating </a:t>
              </a:r>
              <a:r>
                <a:rPr lang="en-US" sz="1600" b="1" dirty="0" err="1">
                  <a:solidFill>
                    <a:srgbClr val="FFFFFF"/>
                  </a:solidFill>
                </a:rPr>
                <a:t>mAbs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1303498" y="2240578"/>
              <a:ext cx="3573302" cy="2379821"/>
            </a:xfrm>
            <a:prstGeom prst="rect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 bwMode="auto">
            <a:xfrm>
              <a:off x="5105400" y="2247277"/>
              <a:ext cx="2667000" cy="2379821"/>
            </a:xfrm>
            <a:prstGeom prst="rect">
              <a:avLst/>
            </a:prstGeom>
            <a:noFill/>
            <a:ln w="12700" cap="flat" cmpd="sng" algn="ctr">
              <a:solidFill>
                <a:srgbClr val="66FF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1524000" y="1"/>
            <a:ext cx="9144000" cy="313267"/>
            <a:chOff x="0" y="0"/>
            <a:chExt cx="9144000" cy="313267"/>
          </a:xfrm>
        </p:grpSpPr>
        <p:sp>
          <p:nvSpPr>
            <p:cNvPr id="276" name="Rectangle 275"/>
            <p:cNvSpPr/>
            <p:nvPr/>
          </p:nvSpPr>
          <p:spPr>
            <a:xfrm>
              <a:off x="0" y="0"/>
              <a:ext cx="9144000" cy="295123"/>
            </a:xfrm>
            <a:prstGeom prst="rect">
              <a:avLst/>
            </a:prstGeom>
            <a:solidFill>
              <a:srgbClr val="1F49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1905000" y="5490"/>
              <a:ext cx="516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FFFFFF"/>
                  </a:solidFill>
                </a:rPr>
                <a:t>San Antonio Breast Cancer Symposium, December 9-13, 2014</a:t>
              </a:r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2434174" y="1143000"/>
            <a:ext cx="7471827" cy="5257800"/>
            <a:chOff x="910173" y="762001"/>
            <a:chExt cx="7471827" cy="5257800"/>
          </a:xfrm>
        </p:grpSpPr>
        <p:sp>
          <p:nvSpPr>
            <p:cNvPr id="279" name="Rounded Rectangle 278"/>
            <p:cNvSpPr/>
            <p:nvPr/>
          </p:nvSpPr>
          <p:spPr>
            <a:xfrm>
              <a:off x="910173" y="762001"/>
              <a:ext cx="7471827" cy="5257800"/>
            </a:xfrm>
            <a:prstGeom prst="roundRect">
              <a:avLst>
                <a:gd name="adj" fmla="val 8106"/>
              </a:avLst>
            </a:prstGeom>
            <a:solidFill>
              <a:srgbClr val="00001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4872573" y="2022159"/>
              <a:ext cx="26757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 err="1">
                  <a:solidFill>
                    <a:srgbClr val="CCCC00"/>
                  </a:solidFill>
                </a:rPr>
                <a:t>Arnould</a:t>
              </a:r>
              <a:r>
                <a:rPr lang="en-US" sz="1000" dirty="0">
                  <a:solidFill>
                    <a:srgbClr val="CCCC00"/>
                  </a:solidFill>
                </a:rPr>
                <a:t>  et al,  Br J Cancer 94:259-67, 2006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1214973" y="1778914"/>
              <a:ext cx="71670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400" dirty="0">
                  <a:solidFill>
                    <a:srgbClr val="FFFFFF"/>
                  </a:solidFill>
                </a:rPr>
                <a:t>response associated with increased tumor infiltration with T-cells, macrophages, NK cells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4872573" y="2514600"/>
              <a:ext cx="3124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000" dirty="0" err="1">
                  <a:solidFill>
                    <a:srgbClr val="CCCC00"/>
                  </a:solidFill>
                </a:rPr>
                <a:t>Gennari</a:t>
              </a:r>
              <a:r>
                <a:rPr lang="en-US" sz="1000" dirty="0">
                  <a:solidFill>
                    <a:srgbClr val="CCCC00"/>
                  </a:solidFill>
                </a:rPr>
                <a:t> et al, </a:t>
              </a:r>
              <a:r>
                <a:rPr lang="en-US" sz="1000" dirty="0" err="1">
                  <a:solidFill>
                    <a:srgbClr val="CCCC00"/>
                  </a:solidFill>
                </a:rPr>
                <a:t>Clin</a:t>
              </a:r>
              <a:r>
                <a:rPr lang="en-US" sz="1000" dirty="0">
                  <a:solidFill>
                    <a:srgbClr val="CCCC00"/>
                  </a:solidFill>
                </a:rPr>
                <a:t> Cancer Res 10:5650-5, 2004</a:t>
              </a: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1214973" y="2278560"/>
              <a:ext cx="7098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400" dirty="0">
                  <a:solidFill>
                    <a:srgbClr val="FFFFFF"/>
                  </a:solidFill>
                </a:rPr>
                <a:t>response associated with increased tumor infiltration with leukocytes and increased anti-HER2 ADCC activity of PBMCs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968940" y="1441848"/>
              <a:ext cx="3903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dirty="0" err="1">
                  <a:solidFill>
                    <a:srgbClr val="9EE2CB"/>
                  </a:solidFill>
                </a:rPr>
                <a:t>trastuzumab</a:t>
              </a:r>
              <a:r>
                <a:rPr lang="en-US" dirty="0">
                  <a:solidFill>
                    <a:srgbClr val="9EE2CB"/>
                  </a:solidFill>
                </a:rPr>
                <a:t> in neo-adjuvant setting: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946269" y="3962400"/>
              <a:ext cx="362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dirty="0" err="1">
                  <a:solidFill>
                    <a:srgbClr val="9EE2CB"/>
                  </a:solidFill>
                </a:rPr>
                <a:t>trastuzumab</a:t>
              </a:r>
              <a:r>
                <a:rPr lang="en-US" dirty="0">
                  <a:solidFill>
                    <a:srgbClr val="9EE2CB"/>
                  </a:solidFill>
                </a:rPr>
                <a:t> in metastatic setting:</a:t>
              </a: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1214973" y="4318575"/>
              <a:ext cx="7098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400" dirty="0">
                  <a:solidFill>
                    <a:srgbClr val="FFFFFF"/>
                  </a:solidFill>
                </a:rPr>
                <a:t>response associated with increased anti-HER2 ADCC activity of PBMCs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4872573" y="4542711"/>
              <a:ext cx="24462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000" dirty="0">
                  <a:solidFill>
                    <a:srgbClr val="CCCC00"/>
                  </a:solidFill>
                </a:rPr>
                <a:t>Beano et al, J </a:t>
              </a:r>
              <a:r>
                <a:rPr lang="en-US" sz="1000" dirty="0" err="1">
                  <a:solidFill>
                    <a:srgbClr val="CCCC00"/>
                  </a:solidFill>
                </a:rPr>
                <a:t>Transl</a:t>
              </a:r>
              <a:r>
                <a:rPr lang="en-US" sz="1000" dirty="0">
                  <a:solidFill>
                    <a:srgbClr val="CCCC00"/>
                  </a:solidFill>
                </a:rPr>
                <a:t> Med 2008; 6: 25</a:t>
              </a: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1214973" y="4788932"/>
              <a:ext cx="6006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400" dirty="0">
                  <a:solidFill>
                    <a:srgbClr val="FFFFFF"/>
                  </a:solidFill>
                </a:rPr>
                <a:t>response associated with increased anti-HER2 T-cell activity in PBMCs</a:t>
              </a: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4872573" y="5017532"/>
              <a:ext cx="2940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000" dirty="0">
                  <a:solidFill>
                    <a:srgbClr val="CCCC00"/>
                  </a:solidFill>
                </a:rPr>
                <a:t>Taylor et al, </a:t>
              </a:r>
              <a:r>
                <a:rPr lang="en-US" sz="1000" dirty="0" err="1">
                  <a:solidFill>
                    <a:srgbClr val="CCCC00"/>
                  </a:solidFill>
                </a:rPr>
                <a:t>Clin</a:t>
              </a:r>
              <a:r>
                <a:rPr lang="en-US" sz="1000" dirty="0">
                  <a:solidFill>
                    <a:srgbClr val="CCCC00"/>
                  </a:solidFill>
                </a:rPr>
                <a:t> Cancer Res 2007; 13: 5133-43</a:t>
              </a: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1214973" y="5246132"/>
              <a:ext cx="69323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400" dirty="0" err="1">
                  <a:solidFill>
                    <a:srgbClr val="FFFFFF"/>
                  </a:solidFill>
                </a:rPr>
                <a:t>trastuzumab</a:t>
              </a:r>
              <a:r>
                <a:rPr lang="en-US" sz="1400" dirty="0">
                  <a:solidFill>
                    <a:srgbClr val="FFFFFF"/>
                  </a:solidFill>
                </a:rPr>
                <a:t> treatment induces a decrease in T-</a:t>
              </a:r>
              <a:r>
                <a:rPr lang="en-US" sz="1400" dirty="0" err="1">
                  <a:solidFill>
                    <a:srgbClr val="FFFFFF"/>
                  </a:solidFill>
                </a:rPr>
                <a:t>reg</a:t>
              </a:r>
              <a:r>
                <a:rPr lang="en-US" sz="1400" dirty="0">
                  <a:solidFill>
                    <a:srgbClr val="FFFFFF"/>
                  </a:solidFill>
                </a:rPr>
                <a:t> and an increase in T-helper cells  </a:t>
              </a: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4872573" y="5486139"/>
              <a:ext cx="29409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000" dirty="0" err="1">
                  <a:solidFill>
                    <a:srgbClr val="CCCC00"/>
                  </a:solidFill>
                </a:rPr>
                <a:t>Horlock</a:t>
              </a:r>
              <a:r>
                <a:rPr lang="en-US" sz="1000" dirty="0">
                  <a:solidFill>
                    <a:srgbClr val="CCCC00"/>
                  </a:solidFill>
                </a:rPr>
                <a:t> et al, Br J Cancer 2009; 100: 1061-7</a:t>
              </a:r>
            </a:p>
            <a:p>
              <a:pPr defTabSz="914293"/>
              <a:r>
                <a:rPr lang="en-US" sz="1000" dirty="0">
                  <a:solidFill>
                    <a:srgbClr val="CCCC00"/>
                  </a:solidFill>
                </a:rPr>
                <a:t>Perez et al, </a:t>
              </a:r>
              <a:r>
                <a:rPr lang="en-US" sz="1000" dirty="0" err="1">
                  <a:solidFill>
                    <a:srgbClr val="CCCC00"/>
                  </a:solidFill>
                </a:rPr>
                <a:t>Clin</a:t>
              </a:r>
              <a:r>
                <a:rPr lang="en-US" sz="1000" dirty="0">
                  <a:solidFill>
                    <a:srgbClr val="CCCC00"/>
                  </a:solidFill>
                </a:rPr>
                <a:t> Cancer Res 2007; 13: 2714</a:t>
              </a: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1219200" y="838201"/>
              <a:ext cx="6930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2000" dirty="0">
                  <a:solidFill>
                    <a:srgbClr val="FFFFFF"/>
                  </a:solidFill>
                </a:rPr>
                <a:t>clinical observations of immunologic effects of </a:t>
              </a:r>
              <a:r>
                <a:rPr lang="en-US" sz="2000" dirty="0" err="1">
                  <a:solidFill>
                    <a:srgbClr val="FFFFFF"/>
                  </a:solidFill>
                </a:rPr>
                <a:t>trastuzumab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1219200" y="2819400"/>
              <a:ext cx="7098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400" dirty="0">
                  <a:solidFill>
                    <a:srgbClr val="FFFFFF"/>
                  </a:solidFill>
                </a:rPr>
                <a:t>NOAH trial – </a:t>
              </a:r>
              <a:r>
                <a:rPr lang="en-US" sz="1400" dirty="0" err="1">
                  <a:solidFill>
                    <a:srgbClr val="FFFFFF"/>
                  </a:solidFill>
                </a:rPr>
                <a:t>trastuzumab</a:t>
              </a:r>
              <a:r>
                <a:rPr lang="en-US" sz="1400" dirty="0">
                  <a:solidFill>
                    <a:srgbClr val="FFFFFF"/>
                  </a:solidFill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</a:rPr>
                <a:t>pCR</a:t>
              </a:r>
              <a:r>
                <a:rPr lang="en-US" sz="1400" dirty="0">
                  <a:solidFill>
                    <a:srgbClr val="FFFFFF"/>
                  </a:solidFill>
                </a:rPr>
                <a:t> rates associated with higher plasma cell </a:t>
              </a:r>
              <a:r>
                <a:rPr lang="en-US" sz="1400" dirty="0" err="1">
                  <a:solidFill>
                    <a:srgbClr val="FFFFFF"/>
                  </a:solidFill>
                </a:rPr>
                <a:t>metagene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4876800" y="3047999"/>
              <a:ext cx="28536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 err="1">
                  <a:solidFill>
                    <a:srgbClr val="CCCC00"/>
                  </a:solidFill>
                </a:rPr>
                <a:t>Bianchini</a:t>
              </a:r>
              <a:r>
                <a:rPr lang="en-US" sz="1000" dirty="0">
                  <a:solidFill>
                    <a:srgbClr val="CCCC00"/>
                  </a:solidFill>
                </a:rPr>
                <a:t> et al, JCO 2011; 29: </a:t>
              </a:r>
              <a:r>
                <a:rPr lang="en-US" sz="1000" dirty="0" err="1">
                  <a:solidFill>
                    <a:srgbClr val="CCCC00"/>
                  </a:solidFill>
                </a:rPr>
                <a:t>suppl-abstr</a:t>
              </a:r>
              <a:r>
                <a:rPr lang="en-US" sz="1000" dirty="0">
                  <a:solidFill>
                    <a:srgbClr val="CCCC00"/>
                  </a:solidFill>
                </a:rPr>
                <a:t> #529</a:t>
              </a: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1219200" y="3276600"/>
              <a:ext cx="7098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/>
              <a:r>
                <a:rPr lang="en-US" sz="1400" dirty="0" err="1">
                  <a:solidFill>
                    <a:srgbClr val="FFFFFF"/>
                  </a:solidFill>
                </a:rPr>
                <a:t>NeoSphere</a:t>
              </a:r>
              <a:r>
                <a:rPr lang="en-US" sz="1400" dirty="0">
                  <a:solidFill>
                    <a:srgbClr val="FFFFFF"/>
                  </a:solidFill>
                </a:rPr>
                <a:t> trial – </a:t>
              </a:r>
              <a:r>
                <a:rPr lang="en-US" sz="1400" dirty="0" err="1">
                  <a:solidFill>
                    <a:srgbClr val="FFFFFF"/>
                  </a:solidFill>
                </a:rPr>
                <a:t>trastuzumab</a:t>
              </a:r>
              <a:r>
                <a:rPr lang="en-US" sz="1400" dirty="0">
                  <a:solidFill>
                    <a:srgbClr val="FFFFFF"/>
                  </a:solidFill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</a:rPr>
                <a:t>pCR</a:t>
              </a:r>
              <a:r>
                <a:rPr lang="en-US" sz="1400" dirty="0">
                  <a:solidFill>
                    <a:srgbClr val="FFFFFF"/>
                  </a:solidFill>
                </a:rPr>
                <a:t> rates associated with immune related genes</a:t>
              </a: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4876800" y="3505199"/>
              <a:ext cx="19896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/>
              <a:r>
                <a:rPr lang="en-US" sz="1000" dirty="0">
                  <a:solidFill>
                    <a:srgbClr val="CCCC00"/>
                  </a:solidFill>
                </a:rPr>
                <a:t>Gianni et al, SABCS 2012; S6-7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8997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ounded Rectangle 108"/>
          <p:cNvSpPr/>
          <p:nvPr/>
        </p:nvSpPr>
        <p:spPr bwMode="auto">
          <a:xfrm>
            <a:off x="7170427" y="419604"/>
            <a:ext cx="2821275" cy="634314"/>
          </a:xfrm>
          <a:prstGeom prst="roundRect">
            <a:avLst>
              <a:gd name="adj" fmla="val 43198"/>
            </a:avLst>
          </a:prstGeom>
          <a:solidFill>
            <a:schemeClr val="accent2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cs typeface="Arial" charset="0"/>
              </a:rPr>
              <a:t>HER 2 immunological targeting</a:t>
            </a:r>
            <a:endParaRPr lang="en-US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4600" y="65340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This presentation is the intellectual property of the author/presenter. 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kern="0" dirty="0">
                <a:solidFill>
                  <a:srgbClr val="FFFFFF"/>
                </a:solidFill>
              </a:rPr>
              <a:t>Contact mark.moasser@ucsf.edu for permission to reprint and/or distribute.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49244" y="787688"/>
            <a:ext cx="1691489" cy="750332"/>
            <a:chOff x="3733800" y="3606225"/>
            <a:chExt cx="1691489" cy="750332"/>
          </a:xfrm>
        </p:grpSpPr>
        <p:grpSp>
          <p:nvGrpSpPr>
            <p:cNvPr id="139" name="Group 138"/>
            <p:cNvGrpSpPr/>
            <p:nvPr/>
          </p:nvGrpSpPr>
          <p:grpSpPr>
            <a:xfrm>
              <a:off x="3733800" y="3987225"/>
              <a:ext cx="1691489" cy="369332"/>
              <a:chOff x="6842910" y="5865510"/>
              <a:chExt cx="1691489" cy="369332"/>
            </a:xfrm>
          </p:grpSpPr>
          <p:sp>
            <p:nvSpPr>
              <p:cNvPr id="146" name="Rounded Rectangle 145"/>
              <p:cNvSpPr/>
              <p:nvPr/>
            </p:nvSpPr>
            <p:spPr bwMode="auto">
              <a:xfrm>
                <a:off x="6842910" y="5925235"/>
                <a:ext cx="1691489" cy="304800"/>
              </a:xfrm>
              <a:prstGeom prst="roundRect">
                <a:avLst>
                  <a:gd name="adj" fmla="val 38322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940963" y="5865510"/>
                <a:ext cx="155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err="1">
                    <a:solidFill>
                      <a:srgbClr val="000000"/>
                    </a:solidFill>
                    <a:latin typeface="Arial"/>
                    <a:cs typeface="Arial" charset="0"/>
                  </a:rPr>
                  <a:t>pertuzumab</a:t>
                </a:r>
                <a:endParaRPr lang="en-US" b="1" kern="0" dirty="0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3733800" y="3606225"/>
              <a:ext cx="1691489" cy="369332"/>
              <a:chOff x="6781800" y="5336199"/>
              <a:chExt cx="1691489" cy="369332"/>
            </a:xfrm>
          </p:grpSpPr>
          <p:sp>
            <p:nvSpPr>
              <p:cNvPr id="144" name="Rounded Rectangle 143"/>
              <p:cNvSpPr/>
              <p:nvPr/>
            </p:nvSpPr>
            <p:spPr bwMode="auto">
              <a:xfrm>
                <a:off x="6781800" y="5382868"/>
                <a:ext cx="1691489" cy="300681"/>
              </a:xfrm>
              <a:prstGeom prst="roundRect">
                <a:avLst>
                  <a:gd name="adj" fmla="val 35615"/>
                </a:avLst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 kern="0">
                  <a:solidFill>
                    <a:srgbClr val="FFFFFF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879853" y="5336199"/>
                <a:ext cx="1555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err="1">
                    <a:solidFill>
                      <a:srgbClr val="000000"/>
                    </a:solidFill>
                    <a:latin typeface="Arial"/>
                    <a:cs typeface="Arial" charset="0"/>
                  </a:rPr>
                  <a:t>trastuzumab</a:t>
                </a:r>
                <a:endParaRPr lang="en-US" b="1" kern="0" dirty="0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2133600" y="430253"/>
            <a:ext cx="2866948" cy="650790"/>
            <a:chOff x="1404552" y="479331"/>
            <a:chExt cx="2866948" cy="650790"/>
          </a:xfrm>
        </p:grpSpPr>
        <p:sp>
          <p:nvSpPr>
            <p:cNvPr id="149" name="Rounded Rectangle 148"/>
            <p:cNvSpPr/>
            <p:nvPr/>
          </p:nvSpPr>
          <p:spPr bwMode="auto">
            <a:xfrm>
              <a:off x="1404552" y="479331"/>
              <a:ext cx="2866948" cy="650790"/>
            </a:xfrm>
            <a:prstGeom prst="roundRect">
              <a:avLst>
                <a:gd name="adj" fmla="val 43198"/>
              </a:avLst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cs typeface="Arial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524000" y="550880"/>
              <a:ext cx="26645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FFFF"/>
                  </a:solidFill>
                  <a:cs typeface="Arial" charset="0"/>
                </a:rPr>
                <a:t>HER2 inhibition</a:t>
              </a:r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4419600" y="2971800"/>
            <a:ext cx="3352800" cy="762000"/>
            <a:chOff x="2743200" y="2438400"/>
            <a:chExt cx="3352800" cy="762000"/>
          </a:xfrm>
        </p:grpSpPr>
        <p:sp>
          <p:nvSpPr>
            <p:cNvPr id="222" name="Rounded Rectangle 221"/>
            <p:cNvSpPr/>
            <p:nvPr/>
          </p:nvSpPr>
          <p:spPr bwMode="auto">
            <a:xfrm>
              <a:off x="2743200" y="2438400"/>
              <a:ext cx="3352800" cy="762000"/>
            </a:xfrm>
            <a:prstGeom prst="roundRect">
              <a:avLst>
                <a:gd name="adj" fmla="val 35195"/>
              </a:avLst>
            </a:prstGeom>
            <a:solidFill>
              <a:srgbClr val="00001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2782271" y="2477869"/>
              <a:ext cx="33137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develop predictive biomarkers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of response/resistance</a:t>
              </a: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4501041" y="4800600"/>
            <a:ext cx="3185487" cy="990600"/>
            <a:chOff x="2862740" y="4038600"/>
            <a:chExt cx="3185487" cy="990600"/>
          </a:xfrm>
        </p:grpSpPr>
        <p:sp>
          <p:nvSpPr>
            <p:cNvPr id="225" name="Rounded Rectangle 224"/>
            <p:cNvSpPr/>
            <p:nvPr/>
          </p:nvSpPr>
          <p:spPr bwMode="auto">
            <a:xfrm>
              <a:off x="2862741" y="4038600"/>
              <a:ext cx="3185486" cy="990600"/>
            </a:xfrm>
            <a:prstGeom prst="roundRect">
              <a:avLst>
                <a:gd name="adj" fmla="val 29187"/>
              </a:avLst>
            </a:prstGeom>
            <a:solidFill>
              <a:srgbClr val="00001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2862740" y="4078069"/>
              <a:ext cx="31854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develop treatments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to overcome resistance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 &amp; enhance/expand response</a:t>
              </a:r>
            </a:p>
          </p:txBody>
        </p:sp>
      </p:grpSp>
      <p:sp>
        <p:nvSpPr>
          <p:cNvPr id="227" name="Down Arrow 226"/>
          <p:cNvSpPr/>
          <p:nvPr/>
        </p:nvSpPr>
        <p:spPr bwMode="auto">
          <a:xfrm>
            <a:off x="5720447" y="1937891"/>
            <a:ext cx="609600" cy="914400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8" name="Down Arrow 227"/>
          <p:cNvSpPr/>
          <p:nvPr/>
        </p:nvSpPr>
        <p:spPr bwMode="auto">
          <a:xfrm>
            <a:off x="5791200" y="3886200"/>
            <a:ext cx="609600" cy="838200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34329" y="2514600"/>
            <a:ext cx="1951871" cy="819834"/>
            <a:chOff x="685800" y="2743200"/>
            <a:chExt cx="1524000" cy="990600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685800" y="2743200"/>
              <a:ext cx="1524000" cy="990600"/>
            </a:xfrm>
            <a:prstGeom prst="wedgeRoundRectCallout">
              <a:avLst>
                <a:gd name="adj1" fmla="val 80206"/>
                <a:gd name="adj2" fmla="val 37897"/>
                <a:gd name="adj3" fmla="val 16667"/>
              </a:avLst>
            </a:prstGeom>
            <a:solidFill>
              <a:srgbClr val="00737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2511" y="2819400"/>
              <a:ext cx="1294412" cy="892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p-</a:t>
              </a:r>
              <a:r>
                <a:rPr lang="en-US" sz="1400" b="1" dirty="0" err="1">
                  <a:solidFill>
                    <a:schemeClr val="bg1"/>
                  </a:solidFill>
                </a:rPr>
                <a:t>Akt</a:t>
              </a:r>
              <a:r>
                <a:rPr lang="en-US" sz="1400" b="1" dirty="0">
                  <a:solidFill>
                    <a:schemeClr val="bg1"/>
                  </a:solidFill>
                </a:rPr>
                <a:t> / p-S6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PIK3CA mutation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PTEN expression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33304" y="4267200"/>
            <a:ext cx="1951193" cy="1034534"/>
            <a:chOff x="609600" y="4267200"/>
            <a:chExt cx="1676400" cy="1219200"/>
          </a:xfrm>
        </p:grpSpPr>
        <p:sp>
          <p:nvSpPr>
            <p:cNvPr id="229" name="Rounded Rectangular Callout 228"/>
            <p:cNvSpPr/>
            <p:nvPr/>
          </p:nvSpPr>
          <p:spPr bwMode="auto">
            <a:xfrm>
              <a:off x="609600" y="4267200"/>
              <a:ext cx="1676400" cy="1219200"/>
            </a:xfrm>
            <a:prstGeom prst="wedgeRoundRectCallout">
              <a:avLst>
                <a:gd name="adj1" fmla="val 82197"/>
                <a:gd name="adj2" fmla="val 31945"/>
                <a:gd name="adj3" fmla="val 16667"/>
              </a:avLst>
            </a:prstGeom>
            <a:solidFill>
              <a:srgbClr val="00737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" y="4343400"/>
              <a:ext cx="1360555" cy="11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solidFill>
                    <a:schemeClr val="bg1"/>
                  </a:solidFill>
                </a:rPr>
                <a:t>combine with: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r>
                <a:rPr lang="en-US" sz="1400" b="1" dirty="0">
                  <a:solidFill>
                    <a:schemeClr val="bg1"/>
                  </a:solidFill>
                </a:rPr>
                <a:t>  PI3K inhibitors</a:t>
              </a:r>
            </a:p>
            <a:p>
              <a:r>
                <a:rPr lang="en-US" sz="1400" b="1" dirty="0">
                  <a:solidFill>
                    <a:schemeClr val="bg1"/>
                  </a:solidFill>
                </a:rPr>
                <a:t>  </a:t>
              </a:r>
              <a:r>
                <a:rPr lang="en-US" sz="1400" b="1" dirty="0" err="1">
                  <a:solidFill>
                    <a:schemeClr val="bg1"/>
                  </a:solidFill>
                </a:rPr>
                <a:t>Akt</a:t>
              </a:r>
              <a:r>
                <a:rPr lang="en-US" sz="1400" b="1" dirty="0">
                  <a:solidFill>
                    <a:schemeClr val="bg1"/>
                  </a:solidFill>
                </a:rPr>
                <a:t> inhibitors</a:t>
              </a:r>
            </a:p>
            <a:p>
              <a:r>
                <a:rPr lang="en-US" sz="1400" b="1" dirty="0">
                  <a:solidFill>
                    <a:schemeClr val="bg1"/>
                  </a:solidFill>
                </a:rPr>
                <a:t>  </a:t>
              </a:r>
              <a:r>
                <a:rPr lang="en-US" sz="1400" b="1" dirty="0" err="1">
                  <a:solidFill>
                    <a:schemeClr val="bg1"/>
                  </a:solidFill>
                </a:rPr>
                <a:t>mTor</a:t>
              </a:r>
              <a:r>
                <a:rPr lang="en-US" sz="1400" b="1" dirty="0">
                  <a:solidFill>
                    <a:schemeClr val="bg1"/>
                  </a:solidFill>
                </a:rPr>
                <a:t> inhibitors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82000" y="2499359"/>
            <a:ext cx="3609703" cy="954107"/>
            <a:chOff x="6934200" y="2499359"/>
            <a:chExt cx="2590801" cy="954107"/>
          </a:xfrm>
        </p:grpSpPr>
        <p:sp>
          <p:nvSpPr>
            <p:cNvPr id="230" name="Rounded Rectangular Callout 229"/>
            <p:cNvSpPr/>
            <p:nvPr/>
          </p:nvSpPr>
          <p:spPr bwMode="auto">
            <a:xfrm>
              <a:off x="6934200" y="2590800"/>
              <a:ext cx="1981200" cy="838200"/>
            </a:xfrm>
            <a:prstGeom prst="wedgeRoundRectCallout">
              <a:avLst>
                <a:gd name="adj1" fmla="val -78695"/>
                <a:gd name="adj2" fmla="val 41794"/>
                <a:gd name="adj3" fmla="val 16667"/>
              </a:avLst>
            </a:prstGeom>
            <a:solidFill>
              <a:srgbClr val="86001A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0" y="2499359"/>
              <a:ext cx="25146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immune cell infiltration</a:t>
              </a:r>
            </a:p>
            <a:p>
              <a:r>
                <a:rPr lang="en-US" sz="1400" b="1" dirty="0">
                  <a:solidFill>
                    <a:schemeClr val="bg1"/>
                  </a:solidFill>
                </a:rPr>
                <a:t>immune cell activation</a:t>
              </a:r>
            </a:p>
            <a:p>
              <a:r>
                <a:rPr lang="en-US" sz="1400" b="1" dirty="0">
                  <a:solidFill>
                    <a:schemeClr val="bg1"/>
                  </a:solidFill>
                </a:rPr>
                <a:t>cytokine secretion</a:t>
              </a:r>
            </a:p>
            <a:p>
              <a:r>
                <a:rPr lang="en-US" sz="1400" b="1" dirty="0">
                  <a:solidFill>
                    <a:schemeClr val="bg1"/>
                  </a:solidFill>
                </a:rPr>
                <a:t>tumor immuno-resistance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33406" y="4439195"/>
            <a:ext cx="3357854" cy="1180438"/>
            <a:chOff x="6912429" y="4439195"/>
            <a:chExt cx="2589097" cy="1180438"/>
          </a:xfrm>
        </p:grpSpPr>
        <p:sp>
          <p:nvSpPr>
            <p:cNvPr id="231" name="Rounded Rectangular Callout 230"/>
            <p:cNvSpPr/>
            <p:nvPr/>
          </p:nvSpPr>
          <p:spPr bwMode="auto">
            <a:xfrm>
              <a:off x="6912429" y="4439195"/>
              <a:ext cx="2057400" cy="1143000"/>
            </a:xfrm>
            <a:prstGeom prst="wedgeRoundRectCallout">
              <a:avLst>
                <a:gd name="adj1" fmla="val -76796"/>
                <a:gd name="adj2" fmla="val 36945"/>
                <a:gd name="adj3" fmla="val 16667"/>
              </a:avLst>
            </a:prstGeom>
            <a:solidFill>
              <a:srgbClr val="86001A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7014778" y="4450082"/>
              <a:ext cx="248674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immune stimulants</a:t>
              </a:r>
            </a:p>
            <a:p>
              <a:r>
                <a:rPr lang="en-US" sz="1400" b="1" dirty="0" err="1">
                  <a:solidFill>
                    <a:schemeClr val="bg1"/>
                  </a:solidFill>
                </a:rPr>
                <a:t>immunoresistance</a:t>
              </a:r>
              <a:r>
                <a:rPr lang="en-US" sz="1400" b="1" dirty="0">
                  <a:solidFill>
                    <a:schemeClr val="bg1"/>
                  </a:solidFill>
                </a:rPr>
                <a:t> inhibitors</a:t>
              </a:r>
            </a:p>
            <a:p>
              <a:r>
                <a:rPr lang="el-GR" sz="1400" b="1" dirty="0">
                  <a:solidFill>
                    <a:schemeClr val="bg1"/>
                  </a:solidFill>
                </a:rPr>
                <a:t>α</a:t>
              </a:r>
              <a:r>
                <a:rPr lang="en-US" sz="1400" b="1" dirty="0">
                  <a:solidFill>
                    <a:schemeClr val="bg1"/>
                  </a:solidFill>
                </a:rPr>
                <a:t>-PD-1</a:t>
              </a:r>
            </a:p>
            <a:p>
              <a:r>
                <a:rPr lang="el-GR" sz="1400" b="1" dirty="0">
                  <a:solidFill>
                    <a:schemeClr val="bg1"/>
                  </a:solidFill>
                </a:rPr>
                <a:t>α </a:t>
              </a:r>
              <a:r>
                <a:rPr lang="en-US" sz="1400" b="1" dirty="0">
                  <a:solidFill>
                    <a:schemeClr val="bg1"/>
                  </a:solidFill>
                </a:rPr>
                <a:t>-PD-L1</a:t>
              </a:r>
            </a:p>
            <a:p>
              <a:r>
                <a:rPr lang="el-GR" sz="1400" b="1" dirty="0">
                  <a:solidFill>
                    <a:schemeClr val="bg1"/>
                  </a:solidFill>
                </a:rPr>
                <a:t>α </a:t>
              </a:r>
              <a:r>
                <a:rPr lang="en-US" sz="1400" b="1" dirty="0">
                  <a:solidFill>
                    <a:schemeClr val="bg1"/>
                  </a:solidFill>
                </a:rPr>
                <a:t>-CTLA4</a:t>
              </a:r>
            </a:p>
          </p:txBody>
        </p:sp>
      </p:grpSp>
      <p:sp>
        <p:nvSpPr>
          <p:cNvPr id="43" name="Rounded Rectangle 42"/>
          <p:cNvSpPr/>
          <p:nvPr/>
        </p:nvSpPr>
        <p:spPr bwMode="auto">
          <a:xfrm>
            <a:off x="1519646" y="304800"/>
            <a:ext cx="3429000" cy="6172200"/>
          </a:xfrm>
          <a:prstGeom prst="roundRect">
            <a:avLst>
              <a:gd name="adj" fmla="val 10606"/>
            </a:avLst>
          </a:prstGeom>
          <a:noFill/>
          <a:ln w="1143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417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heme/theme1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Network">
  <a:themeElements>
    <a:clrScheme name="">
      <a:dk1>
        <a:srgbClr val="808080"/>
      </a:dk1>
      <a:lt1>
        <a:srgbClr val="FFFFFF"/>
      </a:lt1>
      <a:dk2>
        <a:srgbClr val="001B3A"/>
      </a:dk2>
      <a:lt2>
        <a:srgbClr val="FFFFFF"/>
      </a:lt2>
      <a:accent1>
        <a:srgbClr val="797B9B"/>
      </a:accent1>
      <a:accent2>
        <a:srgbClr val="004D90"/>
      </a:accent2>
      <a:accent3>
        <a:srgbClr val="AAABAE"/>
      </a:accent3>
      <a:accent4>
        <a:srgbClr val="DADADA"/>
      </a:accent4>
      <a:accent5>
        <a:srgbClr val="BEBFCB"/>
      </a:accent5>
      <a:accent6>
        <a:srgbClr val="004582"/>
      </a:accent6>
      <a:hlink>
        <a:srgbClr val="001B3A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6_GBG-Präsentation">
  <a:themeElements>
    <a:clrScheme name="GBG-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BG-Prä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BG-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G-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G-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G-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G-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BG-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BG-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BG-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BG-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BG-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BG-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BG-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0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1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2_GBG-Präsentatio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blank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GBG-Prä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GBG-Präsentat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4632</Words>
  <Application>Microsoft Office PowerPoint</Application>
  <PresentationFormat>Personalizado</PresentationFormat>
  <Paragraphs>891</Paragraphs>
  <Slides>61</Slides>
  <Notes>29</Notes>
  <HiddenSlides>2</HiddenSlides>
  <MMClips>2</MMClips>
  <ScaleCrop>false</ScaleCrop>
  <HeadingPairs>
    <vt:vector size="6" baseType="variant">
      <vt:variant>
        <vt:lpstr>Tema</vt:lpstr>
      </vt:variant>
      <vt:variant>
        <vt:i4>28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61</vt:i4>
      </vt:variant>
    </vt:vector>
  </HeadingPairs>
  <TitlesOfParts>
    <vt:vector size="92" baseType="lpstr">
      <vt:lpstr>2_Diseño predeterminado</vt:lpstr>
      <vt:lpstr>blank</vt:lpstr>
      <vt:lpstr>Default Design</vt:lpstr>
      <vt:lpstr>1_blank</vt:lpstr>
      <vt:lpstr>2_blank</vt:lpstr>
      <vt:lpstr>1_Default Design</vt:lpstr>
      <vt:lpstr>3_blank</vt:lpstr>
      <vt:lpstr>2_Default Design</vt:lpstr>
      <vt:lpstr>3_Default Design</vt:lpstr>
      <vt:lpstr>4_blank</vt:lpstr>
      <vt:lpstr>3_Diseño predeterminado</vt:lpstr>
      <vt:lpstr>GBG-Präsentation</vt:lpstr>
      <vt:lpstr>4_Diseño predeterminado</vt:lpstr>
      <vt:lpstr>1_GBG-Präsentation</vt:lpstr>
      <vt:lpstr>2_GBG-Präsentation</vt:lpstr>
      <vt:lpstr>3_GBG-Präsentation</vt:lpstr>
      <vt:lpstr>4_GBG-Präsentation</vt:lpstr>
      <vt:lpstr>Network</vt:lpstr>
      <vt:lpstr>5_GBG-Präsentation</vt:lpstr>
      <vt:lpstr>6_GBG-Präsentation</vt:lpstr>
      <vt:lpstr>7_GBG-Präsentation</vt:lpstr>
      <vt:lpstr>8_GBG-Präsentation</vt:lpstr>
      <vt:lpstr>9_GBG-Präsentation</vt:lpstr>
      <vt:lpstr>10_GBG-Präsentation</vt:lpstr>
      <vt:lpstr>11_GBG-Präsentation</vt:lpstr>
      <vt:lpstr>12_GBG-Präsentation</vt:lpstr>
      <vt:lpstr>Tema de Office</vt:lpstr>
      <vt:lpstr>3_Tema de Office</vt:lpstr>
      <vt:lpstr>Photo Editor Photo</vt:lpstr>
      <vt:lpstr>CorelDRAW</vt:lpstr>
      <vt:lpstr>Hoja de cálculo de Microsoft Office Excel 97-2003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Neoadjuvant therapy in HER2-positive breast cancer, latest developments and biomarkers and how it serves as a discovery platform</vt:lpstr>
      <vt:lpstr>CTNeoBC Meta-análisis: pCR y beneficio clínico a largo plazo</vt:lpstr>
      <vt:lpstr>pCR y beneficio clínico a largo plazo: análisis de subgrupo</vt:lpstr>
      <vt:lpstr>Increase in pCR by trastuzumab correlates with better prognosis (NOAH – trial)</vt:lpstr>
      <vt:lpstr>Neo-Altto pCR rate and LANDMARK ANALYSIS: EFS BY PCR</vt:lpstr>
      <vt:lpstr>Increase in pCR</vt:lpstr>
      <vt:lpstr>pCR rates in HER2-positive BC</vt:lpstr>
      <vt:lpstr>Carboplatin in HER2+ b.c.  in addition to Paclitaxel and NPLD GeparSixto; GBG 66): a randomised phase 2 trial.</vt:lpstr>
      <vt:lpstr>Clinical Response w/o CHTx</vt:lpstr>
      <vt:lpstr>Anti-HER2 Tx w/o chemoTx</vt:lpstr>
      <vt:lpstr>Diapositiva 31</vt:lpstr>
      <vt:lpstr>Diapositiva 32</vt:lpstr>
      <vt:lpstr>Diapositiva 33</vt:lpstr>
      <vt:lpstr>Diapositiva 34</vt:lpstr>
      <vt:lpstr>PredictORS for HER2+ breast cancer</vt:lpstr>
      <vt:lpstr>Hormone Receptor Status as Predictor for pCR after Neoadjuvant Treatment</vt:lpstr>
      <vt:lpstr>PAM50 compared to HR status in NOAH</vt:lpstr>
      <vt:lpstr>C40601: Schema</vt:lpstr>
      <vt:lpstr>Diapositiva 39</vt:lpstr>
      <vt:lpstr>pCR by Arm and Intrinsic Subtype Compared to Split by HR Status</vt:lpstr>
      <vt:lpstr>Diapositiva 41</vt:lpstr>
      <vt:lpstr>Multivariable Analysis* for Prediction of pCR  in HER2+ Breast Cancer</vt:lpstr>
      <vt:lpstr>PIK3CA mut status and pCR</vt:lpstr>
      <vt:lpstr>PIK3CA and PTEN as predictor in HER2+ w/o CHT</vt:lpstr>
      <vt:lpstr>NeoPHOEBE: Pi3k inhibition in Her2 OverExpressing Breast cancEr:  Phase II, randomized, two stage, placebo-controlled </vt:lpstr>
      <vt:lpstr>sTIL as Predictor in HER2+</vt:lpstr>
      <vt:lpstr>Diapositiva 47</vt:lpstr>
      <vt:lpstr>Diapositiva 48</vt:lpstr>
      <vt:lpstr>Diapositiva 49</vt:lpstr>
      <vt:lpstr>Postneoadjuvant therapy</vt:lpstr>
      <vt:lpstr>Diapositiva 51</vt:lpstr>
      <vt:lpstr>Katherine: Study Schema</vt:lpstr>
      <vt:lpstr>Summary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</vt:vector>
  </TitlesOfParts>
  <Company>Quintiles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Logros recientes en el tratamiento de la enfermedad MBC HER 2</dc:title>
  <dc:creator>Valeria Caceres</dc:creator>
  <cp:lastModifiedBy>Box-I</cp:lastModifiedBy>
  <cp:revision>22</cp:revision>
  <dcterms:created xsi:type="dcterms:W3CDTF">2015-03-17T13:51:16Z</dcterms:created>
  <dcterms:modified xsi:type="dcterms:W3CDTF">2015-04-23T12:37:58Z</dcterms:modified>
</cp:coreProperties>
</file>