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4" r:id="rId2"/>
    <p:sldMasterId id="2147483695" r:id="rId3"/>
    <p:sldMasterId id="2147483716" r:id="rId4"/>
    <p:sldMasterId id="2147483728" r:id="rId5"/>
  </p:sldMasterIdLst>
  <p:notesMasterIdLst>
    <p:notesMasterId r:id="rId32"/>
  </p:notesMasterIdLst>
  <p:handoutMasterIdLst>
    <p:handoutMasterId r:id="rId33"/>
  </p:handoutMasterIdLst>
  <p:sldIdLst>
    <p:sldId id="1096" r:id="rId6"/>
    <p:sldId id="1097" r:id="rId7"/>
    <p:sldId id="961" r:id="rId8"/>
    <p:sldId id="958" r:id="rId9"/>
    <p:sldId id="1011" r:id="rId10"/>
    <p:sldId id="1012" r:id="rId11"/>
    <p:sldId id="1070" r:id="rId12"/>
    <p:sldId id="1057" r:id="rId13"/>
    <p:sldId id="1091" r:id="rId14"/>
    <p:sldId id="1087" r:id="rId15"/>
    <p:sldId id="996" r:id="rId16"/>
    <p:sldId id="1085" r:id="rId17"/>
    <p:sldId id="1060" r:id="rId18"/>
    <p:sldId id="1061" r:id="rId19"/>
    <p:sldId id="1083" r:id="rId20"/>
    <p:sldId id="1062" r:id="rId21"/>
    <p:sldId id="1064" r:id="rId22"/>
    <p:sldId id="1094" r:id="rId23"/>
    <p:sldId id="1067" r:id="rId24"/>
    <p:sldId id="1065" r:id="rId25"/>
    <p:sldId id="1079" r:id="rId26"/>
    <p:sldId id="1095" r:id="rId27"/>
    <p:sldId id="1003" r:id="rId28"/>
    <p:sldId id="1017" r:id="rId29"/>
    <p:sldId id="954" r:id="rId30"/>
    <p:sldId id="1098" r:id="rId31"/>
  </p:sldIdLst>
  <p:sldSz cx="10287000" cy="6858000" type="35mm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1565">
          <p15:clr>
            <a:srgbClr val="A4A3A4"/>
          </p15:clr>
        </p15:guide>
        <p15:guide id="3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vwoods" initials="kv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B5B"/>
    <a:srgbClr val="FF9966"/>
    <a:srgbClr val="37A537"/>
    <a:srgbClr val="AC00AC"/>
    <a:srgbClr val="00CC66"/>
    <a:srgbClr val="FFFF00"/>
    <a:srgbClr val="FF3300"/>
    <a:srgbClr val="FF0000"/>
    <a:srgbClr val="7EA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6" autoAdjust="0"/>
    <p:restoredTop sz="94083" autoAdjust="0"/>
  </p:normalViewPr>
  <p:slideViewPr>
    <p:cSldViewPr snapToGrid="0">
      <p:cViewPr varScale="1">
        <p:scale>
          <a:sx n="71" d="100"/>
          <a:sy n="71" d="100"/>
        </p:scale>
        <p:origin x="948" y="54"/>
      </p:cViewPr>
      <p:guideLst>
        <p:guide orient="horz" pos="1245"/>
        <p:guide orient="horz" pos="1565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328"/>
    </p:cViewPr>
  </p:sorterViewPr>
  <p:notesViewPr>
    <p:cSldViewPr snapToGrid="0">
      <p:cViewPr>
        <p:scale>
          <a:sx n="66" d="100"/>
          <a:sy n="66" d="100"/>
        </p:scale>
        <p:origin x="-1458" y="78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84126984127"/>
          <c:y val="0.16536964980544799"/>
          <c:w val="0.75324675324675405"/>
          <c:h val="0.634241245136188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Breast Cancer</c:v>
                </c:pt>
              </c:strCache>
            </c:strRef>
          </c:tx>
          <c:spPr>
            <a:solidFill>
              <a:srgbClr val="4F81BD"/>
            </a:solidFill>
            <a:ln w="25389">
              <a:noFill/>
            </a:ln>
          </c:spPr>
          <c:dPt>
            <c:idx val="0"/>
            <c:bubble3D val="0"/>
            <c:explosion val="53"/>
            <c:spPr>
              <a:solidFill>
                <a:srgbClr val="598BC7"/>
              </a:solidFill>
              <a:ln w="25389">
                <a:noFill/>
              </a:ln>
            </c:spPr>
          </c:dPt>
          <c:dPt>
            <c:idx val="1"/>
            <c:bubble3D val="0"/>
            <c:spPr>
              <a:solidFill>
                <a:srgbClr val="CA5A57"/>
              </a:solidFill>
              <a:ln w="25389">
                <a:noFill/>
              </a:ln>
            </c:spPr>
          </c:dPt>
          <c:dPt>
            <c:idx val="2"/>
            <c:bubble3D val="0"/>
            <c:spPr>
              <a:solidFill>
                <a:srgbClr val="A5C563"/>
              </a:solidFill>
              <a:ln w="25389">
                <a:noFill/>
              </a:ln>
            </c:spPr>
          </c:dPt>
          <c:cat>
            <c:strRef>
              <c:f>Sheet1!$B$1:$D$1</c:f>
              <c:strCache>
                <c:ptCount val="2"/>
                <c:pt idx="0">
                  <c:v>Hereditary</c:v>
                </c:pt>
                <c:pt idx="1">
                  <c:v>Sporadic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</c:v>
                </c:pt>
                <c:pt idx="1">
                  <c:v>0.75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C0504D"/>
            </a:solidFill>
            <a:ln w="25389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25389">
                <a:noFill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25389">
                <a:noFill/>
              </a:ln>
            </c:spPr>
          </c:dPt>
          <c:cat>
            <c:strRef>
              <c:f>Sheet1!$B$1:$D$1</c:f>
              <c:strCache>
                <c:ptCount val="2"/>
                <c:pt idx="0">
                  <c:v>Hereditary</c:v>
                </c:pt>
                <c:pt idx="1">
                  <c:v>Sporadic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9BBB59"/>
            </a:solidFill>
            <a:ln w="25389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25389">
                <a:noFill/>
              </a:ln>
            </c:spPr>
          </c:dPt>
          <c:dPt>
            <c:idx val="1"/>
            <c:bubble3D val="0"/>
            <c:spPr>
              <a:solidFill>
                <a:srgbClr val="C0504D"/>
              </a:solidFill>
              <a:ln w="25389">
                <a:noFill/>
              </a:ln>
            </c:spPr>
          </c:dPt>
          <c:cat>
            <c:strRef>
              <c:f>Sheet1!$B$1:$D$1</c:f>
              <c:strCache>
                <c:ptCount val="2"/>
                <c:pt idx="0">
                  <c:v>Hereditary</c:v>
                </c:pt>
                <c:pt idx="1">
                  <c:v>Sporadic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3-01T19:14:42.572" idx="2">
    <p:pos x="10" y="10"/>
    <p:text>Ref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>
            <a:lvl1pPr defTabSz="931863">
              <a:defRPr b="0"/>
            </a:lvl1pPr>
          </a:lstStyle>
          <a:p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defRPr b="0"/>
            </a:lvl1pPr>
          </a:lstStyle>
          <a:p>
            <a:endParaRPr lang="en-US" alt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b" anchorCtr="0" compatLnSpc="1">
            <a:prstTxWarp prst="textNoShape">
              <a:avLst/>
            </a:prstTxWarp>
          </a:bodyPr>
          <a:lstStyle>
            <a:lvl1pPr defTabSz="931863">
              <a:defRPr b="0"/>
            </a:lvl1pPr>
          </a:lstStyle>
          <a:p>
            <a:endParaRPr lang="en-US" alt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defRPr b="0"/>
            </a:lvl1pPr>
          </a:lstStyle>
          <a:p>
            <a:fld id="{20FFA0E3-9241-478D-86B9-6733545E7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20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>
            <a:lvl1pPr defTabSz="931863">
              <a:defRPr b="0"/>
            </a:lvl1pPr>
          </a:lstStyle>
          <a:p>
            <a:endParaRPr lang="en-US" alt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defRPr b="0"/>
            </a:lvl1pPr>
          </a:lstStyle>
          <a:p>
            <a:endParaRPr lang="en-US" alt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b" anchorCtr="0" compatLnSpc="1">
            <a:prstTxWarp prst="textNoShape">
              <a:avLst/>
            </a:prstTxWarp>
          </a:bodyPr>
          <a:lstStyle>
            <a:lvl1pPr defTabSz="931863">
              <a:defRPr b="0"/>
            </a:lvl1pPr>
          </a:lstStyle>
          <a:p>
            <a:endParaRPr lang="en-US" alt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4" rIns="93166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defRPr b="0"/>
            </a:lvl1pPr>
          </a:lstStyle>
          <a:p>
            <a:fld id="{F97D21FD-EE38-42AB-9494-B72C167E5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492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Sporadic include low</a:t>
            </a:r>
            <a:r>
              <a:rPr lang="en-US" baseline="0" dirty="0" smtClean="0"/>
              <a:t> penetrance, high frequency risk alleles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70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470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664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114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4F96F-EAF7-4390-8AF9-24278E86EB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4F96F-EAF7-4390-8AF9-24278E86EB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BADE-E59A-6F44-B15F-9EFB7BA30C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7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06D55-D8A7-425D-BF4B-E5589C5D7A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4F0C09-01CD-4CA9-B418-E26E7D5A7A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6025" y="868364"/>
            <a:ext cx="8743950" cy="147002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2538" y="3003550"/>
            <a:ext cx="6221412" cy="17526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 i="1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4773" y="0"/>
            <a:ext cx="2325687" cy="6445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42" y="0"/>
            <a:ext cx="6829425" cy="6445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9307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09613" y="1590675"/>
            <a:ext cx="9120187" cy="48545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9307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09613" y="1590675"/>
            <a:ext cx="9120187" cy="48545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2938" y="0"/>
            <a:ext cx="9307512" cy="6445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4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5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0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7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4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22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2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66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94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99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5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33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03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12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18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16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00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37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38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486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0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41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47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4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4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55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2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2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613" y="1590675"/>
            <a:ext cx="4483100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113" y="1590675"/>
            <a:ext cx="4484687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48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80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38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52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11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5214-EA31-4A12-B0BD-C40BF6C4A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7E06-EA36-43CF-988E-EEE34653E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1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44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29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52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2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2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91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36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530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" y="222250"/>
            <a:ext cx="151983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7897" y="1014415"/>
            <a:ext cx="9594056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054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6C2CFC7-FBBE-4905-B519-204062E3132F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F0DF30-F64C-4680-8280-5E9F5CB6E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25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256D0C0-0E0F-4D8D-B0A0-13B65FE220E6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92B20D5-E1F4-48E4-92AE-6F148F61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5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8EA6554-611D-4ECA-9E1E-3EA7684E7486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A4E58BF-A868-4659-B12C-DBBAA0184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383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245ED52-6472-40B6-B6B2-8F0D33C29185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7501122-E859-46CB-B797-A78C4C3F3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22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F8FE700-35C0-4BAF-B7CA-7E5AA6C2D5C0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EEDC312-5CE6-4028-943F-ED372B7B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4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9A08D88-C802-4223-8534-64952CD8BCFF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FE89D07-C91D-47CA-B32A-F89281981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1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ACD9E1A-21DF-4DBC-B9BC-7AAD5ADBA306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8B6ED6-ECB2-4E37-A5E6-10D5FA78E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80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178191A-785B-4C66-9622-0B48619297D0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FC74431-0EC3-4C10-8E20-4EAE59A29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78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0F2487F-0D63-4242-A3FB-A3A8E66E6E8A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B00DA3-F122-43FA-B731-2CF30C2C1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1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CAC4B8F-869E-4CD7-AF0F-2BDE56DFF609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FA47FCF-85C8-422F-BBF2-1543D51D3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923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82F0F5A-7340-482C-825C-6E7CABB6944F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18930CD-93D6-47C4-9DD1-47654D7C4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6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6896-B8D4-41A4-ABF6-D906190EED5E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1DAB-EDC7-4076-835A-D290B5A185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229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046F-7845-4508-8DD1-64ACC5C0C607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4857-4C9A-4AF3-B862-7DC03795BB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40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BF5E-C650-41C1-80E9-A8820976B2CB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6E0C-0A4B-4F47-ABAA-241531B0EA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038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14350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29225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BE16-BD5A-4290-8980-7F706759E36D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1795-A61A-45B7-A666-719A1B6E1B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81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90F5-6420-478B-82F2-AF266FC4F903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8853-CE08-40EC-8C40-77D40178E2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662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BD0A-17C1-417A-A729-3B721658935E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91DA-6294-451A-954F-3DA038B6DB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891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9804-B979-4889-8A2C-CBA3363C0885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6AE2-D1A3-49C3-A4DC-D63B7AED23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7699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01C6-44FC-4DB7-8B62-A4C55B08974B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F1FE-4971-49C4-8513-75B83B922E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2512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CAC0-5102-431D-8ACA-E6B781D93C3F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0DFB-28FC-409D-88F9-636A902836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5897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8B6E5-E10B-4D88-8440-10A14BE2C433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E118-6E7E-4BDF-8878-76F875776D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234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B098-2E5E-48FB-94AB-44A2211B5B41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327C-976F-4754-9438-C5985AC972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95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0"/>
            <a:ext cx="9307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</a:t>
            </a:r>
            <a:br>
              <a:rPr lang="en-US" altLang="en-US" smtClean="0"/>
            </a:br>
            <a:r>
              <a:rPr lang="en-US" altLang="en-US" smtClean="0"/>
              <a:t>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1590675"/>
            <a:ext cx="9120187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8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800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800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800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800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800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800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800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800">
          <a:solidFill>
            <a:srgbClr val="FFFF00"/>
          </a:solidFill>
          <a:latin typeface="Arial" charset="0"/>
        </a:defRPr>
      </a:lvl9pPr>
    </p:titleStyle>
    <p:bodyStyle>
      <a:lvl1pPr marL="231775" indent="-231775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tx2"/>
        </a:buClr>
        <a:buFont typeface="Arial Narrow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4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69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BA75214-EA31-4A12-B0BD-C40BF6C4A464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4/23/2015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69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69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E57E06-EA36-43CF-988E-EEE34653E89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6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4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65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BA75214-EA31-4A12-B0BD-C40BF6C4A464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4/23/2015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65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65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E57E06-EA36-43CF-988E-EEE34653E89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82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457200" eaLnBrk="1" hangingPunct="1">
              <a:defRPr/>
            </a:pPr>
            <a:fld id="{E88D9996-7122-4AC5-B6E7-EE1A274582B0}" type="datetimeFigureOut">
              <a:rPr lang="en-US" b="0"/>
              <a:pPr defTabSz="457200" eaLnBrk="1" hangingPunct="1">
                <a:defRPr/>
              </a:pPr>
              <a:t>4/23/2015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457200" eaLnBrk="1" hangingPunct="1"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457200" eaLnBrk="1" hangingPunct="1">
              <a:defRPr/>
            </a:pPr>
            <a:fld id="{3960F3FD-0F70-4292-AC41-FC7034BCE37C}" type="slidenum">
              <a:rPr lang="en-US" b="0"/>
              <a:pPr defTabSz="457200" eaLnBrk="1" hangingPunct="1"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6583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514350" y="1600203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eaLnBrk="1" hangingPunct="1">
              <a:defRPr/>
            </a:pPr>
            <a:fld id="{E5098211-7841-487F-80C1-64B89319E2F4}" type="datetimeFigureOut">
              <a:rPr lang="es-ES" b="0">
                <a:latin typeface="Calibri" pitchFamily="34" charset="0"/>
                <a:ea typeface="MS PGothic" pitchFamily="34" charset="-128"/>
              </a:rPr>
              <a:pPr defTabSz="457200" eaLnBrk="1" hangingPunct="1">
                <a:defRPr/>
              </a:pPr>
              <a:t>23/04/2015</a:t>
            </a:fld>
            <a:endParaRPr lang="es-ES" b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eaLnBrk="1" hangingPunct="1">
              <a:defRPr/>
            </a:pPr>
            <a:fld id="{24C3533B-EF45-4C66-9A15-15307F3B1040}" type="slidenum">
              <a:rPr lang="es-ES" b="0">
                <a:latin typeface="Calibri" pitchFamily="34" charset="0"/>
                <a:ea typeface="MS PGothic" pitchFamily="34" charset="-128"/>
              </a:rPr>
              <a:pPr defTabSz="457200" eaLnBrk="1" hangingPunct="1">
                <a:defRPr/>
              </a:pPr>
              <a:t>‹#›</a:t>
            </a:fld>
            <a:endParaRPr lang="es-ES" b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96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674" y="2603500"/>
            <a:ext cx="9813726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Risk Management of Hereditary Breast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MS PGothic" pitchFamily="34" charset="-128"/>
              </a:rPr>
              <a:t>Cancer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  <a:ea typeface="MS PGothic" pitchFamily="34" charset="-128"/>
              </a:rPr>
              <a:t>	</a:t>
            </a:r>
          </a:p>
          <a:p>
            <a:pPr marL="0"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i="1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Banu</a:t>
            </a:r>
            <a:r>
              <a:rPr lang="en-US" sz="1600" b="0" i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 </a:t>
            </a:r>
            <a:r>
              <a:rPr lang="en-US" sz="1600" b="0" i="1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Arun</a:t>
            </a:r>
            <a:r>
              <a:rPr lang="en-US" sz="1600" b="0" i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, M.D.</a:t>
            </a:r>
          </a:p>
          <a:p>
            <a:pPr marL="0"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i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Professor of Breast Medical Oncology</a:t>
            </a:r>
          </a:p>
          <a:p>
            <a:pPr marL="0"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i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Co- Director Clinical Cancer Genetics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0917" y="656431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170" y="77946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52106" y="5972540"/>
            <a:ext cx="1557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i="1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Banu</a:t>
            </a:r>
            <a:r>
              <a:rPr lang="en-US" sz="1600" b="0" i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 </a:t>
            </a:r>
            <a:r>
              <a:rPr lang="en-US" sz="1600" b="0" i="1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Arun</a:t>
            </a:r>
            <a:r>
              <a:rPr lang="en-US" sz="1600" b="0" i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, M.D.</a:t>
            </a:r>
          </a:p>
        </p:txBody>
      </p:sp>
      <p:pic>
        <p:nvPicPr>
          <p:cNvPr id="7" name="Imagen 5" descr="Captura de pantalla 2015-04-12 a las 18.11.2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3" y="3955842"/>
            <a:ext cx="1742966" cy="2331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04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&lt;1%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RE + y BRCA?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706196"/>
              </p:ext>
            </p:extLst>
          </p:nvPr>
        </p:nvGraphicFramePr>
        <p:xfrm>
          <a:off x="641376" y="1501247"/>
          <a:ext cx="9120189" cy="257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047"/>
                <a:gridCol w="2305671"/>
                <a:gridCol w="2254424"/>
                <a:gridCol w="2280047"/>
              </a:tblGrid>
              <a:tr h="5842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 &lt; 1%</a:t>
                      </a:r>
                    </a:p>
                    <a:p>
                      <a:pPr algn="ctr"/>
                      <a:r>
                        <a:rPr lang="en-US" sz="2400" dirty="0" smtClean="0"/>
                        <a:t>(N=122)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 1-9%</a:t>
                      </a:r>
                    </a:p>
                    <a:p>
                      <a:pPr algn="ctr"/>
                      <a:r>
                        <a:rPr lang="en-US" sz="2400" dirty="0" smtClean="0"/>
                        <a:t>(N=22)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 value</a:t>
                      </a:r>
                      <a:endParaRPr lang="en-US" sz="2400" dirty="0"/>
                    </a:p>
                  </a:txBody>
                  <a:tcPr/>
                </a:tc>
              </a:tr>
              <a:tr h="5842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BRCA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mutada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0.72</a:t>
                      </a:r>
                      <a:endParaRPr lang="en-US" sz="2400" dirty="0"/>
                    </a:p>
                  </a:txBody>
                  <a:tcPr/>
                </a:tc>
              </a:tr>
              <a:tr h="5842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Negativo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 (73%)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 (68%)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5842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Positivo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 (27%)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 (32%)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44124" y="6395109"/>
            <a:ext cx="269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Sanford &amp; </a:t>
            </a:r>
            <a:r>
              <a:rPr lang="en-US" b="0" dirty="0" err="1" smtClean="0">
                <a:latin typeface="+mj-lt"/>
              </a:rPr>
              <a:t>Arun</a:t>
            </a:r>
            <a:r>
              <a:rPr lang="en-US" b="0" dirty="0" smtClean="0">
                <a:latin typeface="+mj-lt"/>
              </a:rPr>
              <a:t>, ASCO Breast 2014  </a:t>
            </a:r>
            <a:endParaRPr lang="en-US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858" y="4321610"/>
            <a:ext cx="9162143" cy="17081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S_tradnl" altLang="en-US" sz="3500" b="0" dirty="0">
                <a:latin typeface="Arial" pitchFamily="34" charset="0"/>
                <a:ea typeface="ＭＳ Ｐゴシック" pitchFamily="34" charset="-128"/>
              </a:rPr>
              <a:t>El asesoramiento genético y el </a:t>
            </a:r>
            <a:r>
              <a:rPr lang="es-ES_tradnl" altLang="en-US" sz="3500" b="0" dirty="0" smtClean="0">
                <a:latin typeface="Arial" pitchFamily="34" charset="0"/>
                <a:ea typeface="ＭＳ Ｐゴシック" pitchFamily="34" charset="-128"/>
              </a:rPr>
              <a:t>test de BRCA deberían ofrecerse </a:t>
            </a:r>
            <a:r>
              <a:rPr lang="es-ES_tradnl" altLang="en-US" sz="3500" b="0" dirty="0">
                <a:latin typeface="Arial" pitchFamily="34" charset="0"/>
                <a:ea typeface="ＭＳ Ｐゴシック" pitchFamily="34" charset="-128"/>
              </a:rPr>
              <a:t>a los pacientes </a:t>
            </a:r>
            <a:r>
              <a:rPr lang="es-ES_tradnl" altLang="en-US" sz="3500" b="0" dirty="0" smtClean="0">
                <a:latin typeface="Arial" pitchFamily="34" charset="0"/>
                <a:ea typeface="ＭＳ Ｐゴシック" pitchFamily="34" charset="-128"/>
              </a:rPr>
              <a:t>&lt; </a:t>
            </a:r>
            <a:r>
              <a:rPr lang="es-ES_tradnl" altLang="en-US" sz="3500" b="0" dirty="0">
                <a:latin typeface="Arial" pitchFamily="34" charset="0"/>
                <a:ea typeface="ＭＳ Ｐゴシック" pitchFamily="34" charset="-128"/>
              </a:rPr>
              <a:t>de 60 años con </a:t>
            </a:r>
            <a:r>
              <a:rPr lang="es-ES_tradnl" altLang="en-US" sz="3500" b="0" dirty="0" smtClean="0">
                <a:latin typeface="Arial" pitchFamily="34" charset="0"/>
                <a:ea typeface="ＭＳ Ｐゴシック" pitchFamily="34" charset="-128"/>
              </a:rPr>
              <a:t>RE positivos bajos (RE 1-9%).</a:t>
            </a:r>
            <a:endParaRPr lang="en-US" altLang="en-US" sz="3500" b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663821" y="3466536"/>
            <a:ext cx="1433015" cy="5049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38" y="326574"/>
            <a:ext cx="9307512" cy="1143000"/>
          </a:xfrm>
        </p:spPr>
        <p:txBody>
          <a:bodyPr/>
          <a:lstStyle/>
          <a:p>
            <a:pPr eaLnBrk="1" hangingPunct="1"/>
            <a:r>
              <a:rPr lang="es-ES_tradnl" dirty="0">
                <a:ea typeface="ＭＳ Ｐゴシック"/>
                <a:cs typeface="Arial Black" pitchFamily="34" charset="0"/>
              </a:rPr>
              <a:t>Posibles resultados de </a:t>
            </a:r>
            <a:r>
              <a:rPr lang="es-ES_tradnl" dirty="0" smtClean="0">
                <a:ea typeface="ＭＳ Ｐゴシック"/>
                <a:cs typeface="Arial Black" pitchFamily="34" charset="0"/>
              </a:rPr>
              <a:t>las pruebas </a:t>
            </a:r>
            <a:r>
              <a:rPr lang="es-ES_tradnl" dirty="0">
                <a:ea typeface="ＭＳ Ｐゴシック"/>
                <a:cs typeface="Arial Black" pitchFamily="34" charset="0"/>
              </a:rPr>
              <a:t>genéticas</a:t>
            </a:r>
            <a:endParaRPr lang="en-US" dirty="0" smtClean="0">
              <a:ea typeface="ＭＳ Ｐゴシック"/>
              <a:cs typeface="Arial Black" pitchFamily="34" charset="0"/>
            </a:endParaRPr>
          </a:p>
        </p:txBody>
      </p:sp>
      <p:sp>
        <p:nvSpPr>
          <p:cNvPr id="91138" name="Rectangle 4"/>
          <p:cNvSpPr>
            <a:spLocks noGrp="1" noChangeArrowheads="1"/>
          </p:cNvSpPr>
          <p:nvPr>
            <p:ph idx="1"/>
          </p:nvPr>
        </p:nvSpPr>
        <p:spPr>
          <a:xfrm>
            <a:off x="709613" y="1100817"/>
            <a:ext cx="9120187" cy="4854575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es-ES_tradnl" dirty="0" smtClean="0">
                <a:ea typeface="ＭＳ Ｐゴシック"/>
                <a:cs typeface="Arial Narrow" pitchFamily="34" charset="0"/>
              </a:rPr>
              <a:t>Positiva </a:t>
            </a:r>
            <a:r>
              <a:rPr lang="es-ES_tradnl" dirty="0">
                <a:ea typeface="ＭＳ Ｐゴシック"/>
                <a:cs typeface="Arial Narrow" pitchFamily="34" charset="0"/>
              </a:rPr>
              <a:t>(mutación deletérea / </a:t>
            </a:r>
            <a:r>
              <a:rPr lang="es-ES_tradnl" dirty="0" err="1" smtClean="0">
                <a:ea typeface="ＭＳ Ｐゴシック"/>
                <a:cs typeface="Arial Narrow" pitchFamily="34" charset="0"/>
              </a:rPr>
              <a:t>patogenica</a:t>
            </a:r>
            <a:r>
              <a:rPr lang="es-ES_tradnl" dirty="0" smtClean="0">
                <a:ea typeface="ＭＳ Ｐゴシック"/>
                <a:cs typeface="Arial Narrow" pitchFamily="34" charset="0"/>
              </a:rPr>
              <a:t>)</a:t>
            </a:r>
          </a:p>
          <a:p>
            <a:pPr eaLnBrk="1" hangingPunct="1">
              <a:lnSpc>
                <a:spcPct val="250000"/>
              </a:lnSpc>
            </a:pPr>
            <a:r>
              <a:rPr lang="es-ES_tradnl" dirty="0" smtClean="0">
                <a:ea typeface="ＭＳ Ｐゴシック"/>
                <a:cs typeface="Arial Narrow" pitchFamily="34" charset="0"/>
              </a:rPr>
              <a:t>Negativo (verdadero </a:t>
            </a:r>
            <a:r>
              <a:rPr lang="es-ES_tradnl" dirty="0">
                <a:ea typeface="ＭＳ Ｐゴシック"/>
                <a:cs typeface="Arial Narrow" pitchFamily="34" charset="0"/>
              </a:rPr>
              <a:t>vs. </a:t>
            </a:r>
            <a:r>
              <a:rPr lang="es-ES" dirty="0" smtClean="0">
                <a:ea typeface="ＭＳ Ｐゴシック"/>
                <a:cs typeface="Arial Narrow" pitchFamily="34" charset="0"/>
              </a:rPr>
              <a:t>N</a:t>
            </a:r>
            <a:r>
              <a:rPr lang="es-ES_tradnl" dirty="0" smtClean="0">
                <a:ea typeface="ＭＳ Ｐゴシック"/>
                <a:cs typeface="Arial Narrow" pitchFamily="34" charset="0"/>
              </a:rPr>
              <a:t>o concluyente)</a:t>
            </a:r>
            <a:endParaRPr lang="en-US" dirty="0">
              <a:ea typeface="ＭＳ Ｐゴシック"/>
              <a:cs typeface="Arial Narrow" pitchFamily="34" charset="0"/>
            </a:endParaRPr>
          </a:p>
          <a:p>
            <a:pPr eaLnBrk="1" hangingPunct="1">
              <a:lnSpc>
                <a:spcPct val="250000"/>
              </a:lnSpc>
            </a:pPr>
            <a:r>
              <a:rPr lang="es-ES_tradnl" dirty="0">
                <a:ea typeface="ＭＳ Ｐゴシック"/>
                <a:cs typeface="Arial Narrow" pitchFamily="34" charset="0"/>
              </a:rPr>
              <a:t>Variante de significado clínico </a:t>
            </a:r>
            <a:r>
              <a:rPr lang="es-ES_tradnl" dirty="0" smtClean="0">
                <a:ea typeface="ＭＳ Ｐゴシック"/>
                <a:cs typeface="Arial Narrow" pitchFamily="34" charset="0"/>
              </a:rPr>
              <a:t>incierto.</a:t>
            </a:r>
            <a:endParaRPr lang="en-US" dirty="0" smtClean="0">
              <a:ea typeface="ＭＳ Ｐゴシック"/>
              <a:cs typeface="Arial Narrow" pitchFamily="34" charset="0"/>
            </a:endParaRPr>
          </a:p>
        </p:txBody>
      </p:sp>
      <p:sp>
        <p:nvSpPr>
          <p:cNvPr id="91139" name="Rectangle 5"/>
          <p:cNvSpPr>
            <a:spLocks noChangeArrowheads="1"/>
          </p:cNvSpPr>
          <p:nvPr/>
        </p:nvSpPr>
        <p:spPr bwMode="auto">
          <a:xfrm flipV="1">
            <a:off x="1714500" y="2438400"/>
            <a:ext cx="6086475" cy="228600"/>
          </a:xfrm>
          <a:prstGeom prst="rect">
            <a:avLst/>
          </a:prstGeom>
          <a:gradFill rotWithShape="0">
            <a:gsLst>
              <a:gs pos="0">
                <a:srgbClr val="993366"/>
              </a:gs>
              <a:gs pos="100000">
                <a:srgbClr val="4718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AutoShape 6"/>
          <p:cNvSpPr>
            <a:spLocks noChangeArrowheads="1"/>
          </p:cNvSpPr>
          <p:nvPr/>
        </p:nvSpPr>
        <p:spPr bwMode="auto">
          <a:xfrm>
            <a:off x="3737970" y="2362200"/>
            <a:ext cx="428625" cy="381000"/>
          </a:xfrm>
          <a:prstGeom prst="irregularSeal1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1714500" y="3878941"/>
            <a:ext cx="6086475" cy="228600"/>
          </a:xfrm>
          <a:prstGeom prst="rect">
            <a:avLst/>
          </a:prstGeom>
          <a:gradFill rotWithShape="0">
            <a:gsLst>
              <a:gs pos="0">
                <a:srgbClr val="993366"/>
              </a:gs>
              <a:gs pos="100000">
                <a:srgbClr val="4718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8"/>
          <p:cNvSpPr>
            <a:spLocks noChangeArrowheads="1"/>
          </p:cNvSpPr>
          <p:nvPr/>
        </p:nvSpPr>
        <p:spPr bwMode="auto">
          <a:xfrm>
            <a:off x="1800225" y="5431968"/>
            <a:ext cx="6086475" cy="228600"/>
          </a:xfrm>
          <a:prstGeom prst="rect">
            <a:avLst/>
          </a:prstGeom>
          <a:gradFill rotWithShape="0">
            <a:gsLst>
              <a:gs pos="0">
                <a:srgbClr val="993366"/>
              </a:gs>
              <a:gs pos="100000">
                <a:srgbClr val="4718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6086480" y="4923967"/>
            <a:ext cx="68222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65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70" y="2985113"/>
            <a:ext cx="8743950" cy="1500187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Mutación Deletérea del BRCA</a:t>
            </a:r>
          </a:p>
        </p:txBody>
      </p:sp>
    </p:spTree>
    <p:extLst>
      <p:ext uri="{BB962C8B-B14F-4D97-AF65-F5344CB8AC3E}">
        <p14:creationId xmlns:p14="http://schemas.microsoft.com/office/powerpoint/2010/main" val="11224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-145144"/>
            <a:ext cx="9307512" cy="1143000"/>
          </a:xfrm>
        </p:spPr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3329"/>
            <a:ext cx="9944100" cy="5045075"/>
          </a:xfrm>
        </p:spPr>
        <p:txBody>
          <a:bodyPr/>
          <a:lstStyle/>
          <a:p>
            <a:r>
              <a:rPr lang="es-ES_tradnl" i="1" dirty="0" err="1" smtClean="0"/>
              <a:t>Breast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awareness</a:t>
            </a:r>
            <a:r>
              <a:rPr lang="es-ES_tradnl" i="1" dirty="0" smtClean="0"/>
              <a:t> </a:t>
            </a:r>
            <a:r>
              <a:rPr lang="es-ES_tradnl" dirty="0" smtClean="0"/>
              <a:t>a partir de los 18 años y</a:t>
            </a:r>
          </a:p>
          <a:p>
            <a:r>
              <a:rPr lang="es-ES_tradnl" dirty="0" smtClean="0"/>
              <a:t>Examen clínico de mama cada 6-12 meses a partir de los 25 años.</a:t>
            </a:r>
          </a:p>
          <a:p>
            <a:r>
              <a:rPr lang="es-ES_tradnl" dirty="0" smtClean="0"/>
              <a:t>Screening (NCCN 2014 </a:t>
            </a:r>
            <a:r>
              <a:rPr lang="es-ES_tradnl" dirty="0" err="1" smtClean="0"/>
              <a:t>update</a:t>
            </a:r>
            <a:r>
              <a:rPr lang="es-ES_tradnl" dirty="0" smtClean="0"/>
              <a:t>)</a:t>
            </a:r>
          </a:p>
          <a:p>
            <a:pPr lvl="1"/>
            <a:r>
              <a:rPr lang="es-ES_tradnl" strike="sngStrike" dirty="0" smtClean="0"/>
              <a:t>Mamografía anual y RMN a partir de los 25 años y</a:t>
            </a:r>
            <a:endParaRPr lang="es-ES_tradnl" dirty="0" smtClean="0"/>
          </a:p>
          <a:p>
            <a:pPr lvl="1"/>
            <a:r>
              <a:rPr lang="es-ES_tradnl" dirty="0" smtClean="0"/>
              <a:t>25-29 años: RMN anual</a:t>
            </a:r>
          </a:p>
          <a:p>
            <a:pPr lvl="1"/>
            <a:r>
              <a:rPr lang="es-ES_tradnl" dirty="0" smtClean="0"/>
              <a:t>30-75 años: Mamografía anual y RMN anual.</a:t>
            </a:r>
          </a:p>
          <a:p>
            <a:pPr lvl="1"/>
            <a:r>
              <a:rPr lang="es-ES_tradnl" dirty="0" smtClean="0"/>
              <a:t>&gt;75 años: Manejo en forma individual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9525" y="6274897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NCCN V.1 2014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7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</a:t>
            </a:r>
            <a:r>
              <a:rPr lang="es-ES_tradnl" dirty="0" smtClean="0"/>
              <a:t>irugía </a:t>
            </a:r>
            <a:r>
              <a:rPr lang="es-ES_tradnl" dirty="0"/>
              <a:t>preventiva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3" y="1300390"/>
            <a:ext cx="9334274" cy="48545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_tradnl" sz="2400" dirty="0" smtClean="0"/>
              <a:t>Mastectomía bilateral preventiva reduce el riesgo de cáncer de mama en más del 95%</a:t>
            </a:r>
          </a:p>
          <a:p>
            <a:pPr lvl="1">
              <a:lnSpc>
                <a:spcPct val="130000"/>
              </a:lnSpc>
            </a:pPr>
            <a:r>
              <a:rPr lang="es-ES_tradnl" sz="2200" dirty="0" smtClean="0"/>
              <a:t>afectadas con cáncer de mama: 65% de reducción del riesgo de Cáncer de mama contralateral</a:t>
            </a:r>
          </a:p>
          <a:p>
            <a:pPr>
              <a:lnSpc>
                <a:spcPct val="130000"/>
              </a:lnSpc>
            </a:pPr>
            <a:r>
              <a:rPr lang="es-ES_tradnl" sz="2400" dirty="0" smtClean="0"/>
              <a:t>La </a:t>
            </a:r>
            <a:r>
              <a:rPr lang="es-ES_tradnl" sz="2400" dirty="0" err="1" smtClean="0"/>
              <a:t>salpingooforectomia</a:t>
            </a:r>
            <a:r>
              <a:rPr lang="es-ES_tradnl" sz="2400" dirty="0" smtClean="0"/>
              <a:t> bilateral preventiva reduce el riesgo de cáncer de mama en un 50% (recomendado entre 35 a 40 años)</a:t>
            </a:r>
          </a:p>
          <a:p>
            <a:pPr lvl="1">
              <a:lnSpc>
                <a:spcPct val="130000"/>
              </a:lnSpc>
            </a:pPr>
            <a:r>
              <a:rPr lang="es-ES_tradnl" sz="2200" dirty="0" smtClean="0"/>
              <a:t>También reduce el riesgo de cáncer de ovario en mas del 95% </a:t>
            </a:r>
            <a:endParaRPr lang="es-ES_tradnl" sz="2600" dirty="0" smtClean="0"/>
          </a:p>
          <a:p>
            <a:pPr>
              <a:lnSpc>
                <a:spcPct val="130000"/>
              </a:lnSpc>
            </a:pPr>
            <a:r>
              <a:rPr lang="es-ES_tradnl" sz="2600" dirty="0" err="1" smtClean="0"/>
              <a:t>Ooforectomía</a:t>
            </a:r>
            <a:r>
              <a:rPr lang="es-ES_tradnl" sz="2600" dirty="0" smtClean="0"/>
              <a:t> preventiva se asoció con una reducción del 77% en todas las causas de mortalidad</a:t>
            </a:r>
            <a:endParaRPr lang="es-ES_tradnl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105276" y="6424984"/>
            <a:ext cx="594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>
                <a:latin typeface="+mn-lt"/>
              </a:rPr>
              <a:t>NCCN V.1 2014, </a:t>
            </a:r>
            <a:r>
              <a:rPr lang="en-US" sz="1100" b="0" dirty="0" err="1" smtClean="0">
                <a:latin typeface="+mn-lt"/>
              </a:rPr>
              <a:t>Domcheck</a:t>
            </a:r>
            <a:r>
              <a:rPr lang="en-US" sz="1100" b="0" dirty="0" smtClean="0">
                <a:latin typeface="+mn-lt"/>
              </a:rPr>
              <a:t> SM JAMA 2010, </a:t>
            </a:r>
            <a:r>
              <a:rPr lang="en-US" sz="1100" b="0" dirty="0" err="1">
                <a:latin typeface="+mn-lt"/>
              </a:rPr>
              <a:t>R</a:t>
            </a:r>
            <a:r>
              <a:rPr lang="en-US" sz="1100" b="0" dirty="0" err="1" smtClean="0">
                <a:latin typeface="+mn-lt"/>
              </a:rPr>
              <a:t>ebbeck</a:t>
            </a:r>
            <a:r>
              <a:rPr lang="en-US" sz="1100" b="0" dirty="0" smtClean="0">
                <a:latin typeface="+mn-lt"/>
              </a:rPr>
              <a:t> TR JNCI 2009, Finch APM JCO 2014</a:t>
            </a:r>
            <a:endParaRPr lang="en-US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3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Estudios de quimioprevención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019680"/>
              </p:ext>
            </p:extLst>
          </p:nvPr>
        </p:nvGraphicFramePr>
        <p:xfrm>
          <a:off x="582615" y="1518107"/>
          <a:ext cx="9301162" cy="389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773"/>
                <a:gridCol w="1514639"/>
                <a:gridCol w="2819400"/>
                <a:gridCol w="2038350"/>
              </a:tblGrid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P-1</a:t>
                      </a:r>
                    </a:p>
                    <a:p>
                      <a:r>
                        <a:rPr lang="en-US" dirty="0" smtClean="0"/>
                        <a:t>Tam vs</a:t>
                      </a:r>
                      <a:r>
                        <a:rPr lang="en-US" baseline="0" dirty="0" smtClean="0"/>
                        <a:t> placebo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&gt;60yrs, Gail, AH, LCIS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IBIS-1</a:t>
                      </a:r>
                    </a:p>
                    <a:p>
                      <a:r>
                        <a:rPr lang="en-US" dirty="0" smtClean="0"/>
                        <a:t>Tam</a:t>
                      </a:r>
                      <a:r>
                        <a:rPr lang="en-US" baseline="0" dirty="0" smtClean="0"/>
                        <a:t> vs placebo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7,152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FH, LCIS, AH, G0+FH,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+ 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P-2</a:t>
                      </a:r>
                    </a:p>
                    <a:p>
                      <a:r>
                        <a:rPr lang="en-US" dirty="0" err="1" smtClean="0"/>
                        <a:t>Tamoxifene</a:t>
                      </a:r>
                      <a:r>
                        <a:rPr lang="en-US" dirty="0" smtClean="0"/>
                        <a:t> vs </a:t>
                      </a:r>
                      <a:r>
                        <a:rPr lang="en-US" dirty="0" err="1" smtClean="0"/>
                        <a:t>Raloxifene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19,747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Postm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,AH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Gail, LCIS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1.24 (Tam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better)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MAP-3</a:t>
                      </a:r>
                    </a:p>
                    <a:p>
                      <a:r>
                        <a:rPr lang="en-US" dirty="0" err="1" smtClean="0"/>
                        <a:t>Exemestane</a:t>
                      </a:r>
                      <a:r>
                        <a:rPr lang="en-US" baseline="0" dirty="0" smtClean="0"/>
                        <a:t> vs placebo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&gt;60yrs, AH, Gail, LCIS, DCIS (mast)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IBIS-2</a:t>
                      </a:r>
                    </a:p>
                    <a:p>
                      <a:r>
                        <a:rPr lang="en-US" dirty="0" err="1" smtClean="0"/>
                        <a:t>Anastrozole</a:t>
                      </a:r>
                      <a:r>
                        <a:rPr lang="en-US" dirty="0" smtClean="0"/>
                        <a:t> vs placebo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40-70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FH, AD/LH, D/LCIS, breast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5276" y="6424989"/>
            <a:ext cx="594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>
                <a:latin typeface="+mn-lt"/>
              </a:rPr>
              <a:t>Fisher B JNCI 1998, IBIS Investigators Lancet 2002, Vogel V Ca </a:t>
            </a:r>
            <a:r>
              <a:rPr lang="en-US" sz="1100" b="0" dirty="0" err="1" smtClean="0">
                <a:latin typeface="+mn-lt"/>
              </a:rPr>
              <a:t>Prev</a:t>
            </a:r>
            <a:r>
              <a:rPr lang="en-US" sz="1100" b="0" dirty="0" smtClean="0">
                <a:latin typeface="+mn-lt"/>
              </a:rPr>
              <a:t> Res 2010, Cuzick J Lancet 2014, Goss PE NEJM 2011 </a:t>
            </a:r>
            <a:endParaRPr lang="en-US" sz="1100" b="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559951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0" dirty="0">
                <a:solidFill>
                  <a:srgbClr val="FFFF00"/>
                </a:solidFill>
                <a:latin typeface="+mn-lt"/>
              </a:rPr>
              <a:t>No hay </a:t>
            </a:r>
            <a:r>
              <a:rPr lang="es-ES_tradnl" sz="2800" b="0" dirty="0" smtClean="0">
                <a:solidFill>
                  <a:srgbClr val="FFFF00"/>
                </a:solidFill>
                <a:latin typeface="+mn-lt"/>
              </a:rPr>
              <a:t>estudios </a:t>
            </a:r>
            <a:r>
              <a:rPr lang="es-ES_tradnl" sz="2800" b="0" dirty="0">
                <a:solidFill>
                  <a:srgbClr val="FFFF00"/>
                </a:solidFill>
                <a:latin typeface="+mn-lt"/>
              </a:rPr>
              <a:t>prospectivos en los portadores de </a:t>
            </a:r>
            <a:r>
              <a:rPr lang="es-ES_tradnl" sz="2800" b="0" dirty="0" smtClean="0">
                <a:solidFill>
                  <a:srgbClr val="FFFF00"/>
                </a:solidFill>
                <a:latin typeface="+mn-lt"/>
              </a:rPr>
              <a:t>mutaciones de </a:t>
            </a:r>
            <a:r>
              <a:rPr lang="es-ES_tradnl" sz="2800" b="0" dirty="0">
                <a:solidFill>
                  <a:srgbClr val="FFFF00"/>
                </a:solidFill>
                <a:latin typeface="+mn-lt"/>
              </a:rPr>
              <a:t>BRCA</a:t>
            </a:r>
            <a:endParaRPr lang="en-US" sz="2800" b="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0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Quimioprevención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_tradnl" dirty="0" smtClean="0"/>
              <a:t>¿El </a:t>
            </a:r>
            <a:r>
              <a:rPr lang="es-ES_tradnl" dirty="0"/>
              <a:t>tamoxifeno </a:t>
            </a:r>
            <a:r>
              <a:rPr lang="es-ES_tradnl" dirty="0" smtClean="0"/>
              <a:t>reduce el riesgo </a:t>
            </a:r>
            <a:r>
              <a:rPr lang="es-ES_tradnl" dirty="0"/>
              <a:t>de cáncer de mama en portadoras de la mutación BRCA</a:t>
            </a:r>
            <a:r>
              <a:rPr lang="es-ES_tradnl" dirty="0" smtClean="0"/>
              <a:t>?</a:t>
            </a:r>
            <a:endParaRPr lang="es-ES_tradnl" dirty="0"/>
          </a:p>
          <a:p>
            <a:pPr>
              <a:lnSpc>
                <a:spcPct val="100000"/>
              </a:lnSpc>
            </a:pPr>
            <a:r>
              <a:rPr lang="es-ES_tradnl" dirty="0" smtClean="0"/>
              <a:t>70</a:t>
            </a:r>
            <a:r>
              <a:rPr lang="es-ES_tradnl" dirty="0"/>
              <a:t>% de los </a:t>
            </a:r>
            <a:r>
              <a:rPr lang="es-ES_tradnl" dirty="0" smtClean="0"/>
              <a:t>BRCA1 relacionados al  </a:t>
            </a:r>
            <a:r>
              <a:rPr lang="es-ES_tradnl" dirty="0"/>
              <a:t>cáncer de mama </a:t>
            </a:r>
            <a:r>
              <a:rPr lang="es-ES_tradnl" dirty="0" smtClean="0"/>
              <a:t>son RE </a:t>
            </a:r>
            <a:r>
              <a:rPr lang="es-ES_tradnl" dirty="0"/>
              <a:t>-</a:t>
            </a:r>
            <a:r>
              <a:rPr lang="es-ES_tradnl" dirty="0" smtClean="0"/>
              <a:t>; y  </a:t>
            </a:r>
            <a:r>
              <a:rPr lang="es-ES_tradnl" dirty="0"/>
              <a:t>58% triple </a:t>
            </a:r>
            <a:r>
              <a:rPr lang="es-ES_tradnl" dirty="0" smtClean="0"/>
              <a:t>negativo.</a:t>
            </a:r>
          </a:p>
          <a:p>
            <a:pPr>
              <a:lnSpc>
                <a:spcPct val="100000"/>
              </a:lnSpc>
            </a:pPr>
            <a:r>
              <a:rPr lang="es-ES_tradnl" dirty="0"/>
              <a:t>El análisis retrospectivo de un estudio de prevención prospectivo (NSABP-P1) </a:t>
            </a:r>
            <a:r>
              <a:rPr lang="es-ES_tradnl" dirty="0" smtClean="0"/>
              <a:t>no mostró </a:t>
            </a:r>
            <a:r>
              <a:rPr lang="es-ES_tradnl" dirty="0"/>
              <a:t>ningún beneficio de tamoxifeno en portadoras de BRCA1 (N = 8)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7031" y="6278863"/>
            <a:ext cx="3267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err="1" smtClean="0">
                <a:latin typeface="+mn-lt"/>
              </a:rPr>
              <a:t>Atchley</a:t>
            </a:r>
            <a:r>
              <a:rPr lang="en-US" sz="1100" b="0" dirty="0" smtClean="0">
                <a:latin typeface="+mn-lt"/>
              </a:rPr>
              <a:t> &amp; </a:t>
            </a:r>
            <a:r>
              <a:rPr lang="en-US" sz="1100" b="0" dirty="0" err="1" smtClean="0">
                <a:latin typeface="+mn-lt"/>
              </a:rPr>
              <a:t>Arun</a:t>
            </a:r>
            <a:r>
              <a:rPr lang="en-US" sz="1100" b="0" dirty="0" smtClean="0">
                <a:latin typeface="+mn-lt"/>
              </a:rPr>
              <a:t> JCO 2008, King MC JAMA 2001</a:t>
            </a:r>
            <a:endParaRPr lang="en-US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7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Conclusión: Tamoxifeno y BRCA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613" y="1772109"/>
            <a:ext cx="9120187" cy="4854575"/>
          </a:xfrm>
        </p:spPr>
        <p:txBody>
          <a:bodyPr/>
          <a:lstStyle/>
          <a:p>
            <a:r>
              <a:rPr lang="es-ES_tradnl" dirty="0" smtClean="0"/>
              <a:t>Todos los estudios son </a:t>
            </a:r>
            <a:r>
              <a:rPr lang="es-ES_tradnl" dirty="0"/>
              <a:t>retrospectivo en pacientes con diagnóstico de cáncer de mama</a:t>
            </a:r>
            <a:endParaRPr lang="en-US" dirty="0"/>
          </a:p>
          <a:p>
            <a:r>
              <a:rPr lang="es-ES_tradnl" dirty="0"/>
              <a:t>No hay estudios </a:t>
            </a:r>
            <a:r>
              <a:rPr lang="es-ES_tradnl" dirty="0" smtClean="0"/>
              <a:t>prospectivos en pacientes BRCA+ de alto riesgo con tamoxifeno (raloxifeno)</a:t>
            </a:r>
          </a:p>
        </p:txBody>
      </p:sp>
    </p:spTree>
    <p:extLst>
      <p:ext uri="{BB962C8B-B14F-4D97-AF65-F5344CB8AC3E}">
        <p14:creationId xmlns:p14="http://schemas.microsoft.com/office/powerpoint/2010/main" val="31093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859" y="3562469"/>
            <a:ext cx="10160000" cy="1571958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Variante de Significado Incierto</a:t>
            </a:r>
          </a:p>
        </p:txBody>
      </p:sp>
    </p:spTree>
    <p:extLst>
      <p:ext uri="{BB962C8B-B14F-4D97-AF65-F5344CB8AC3E}">
        <p14:creationId xmlns:p14="http://schemas.microsoft.com/office/powerpoint/2010/main" val="42267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2938" y="-235859"/>
            <a:ext cx="9307512" cy="1143000"/>
          </a:xfrm>
        </p:spPr>
        <p:txBody>
          <a:bodyPr/>
          <a:lstStyle/>
          <a:p>
            <a:r>
              <a:rPr lang="es-ES_tradnl" dirty="0"/>
              <a:t>Variante de significado incierto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9613" y="919400"/>
            <a:ext cx="9178244" cy="5648315"/>
          </a:xfrm>
        </p:spPr>
        <p:txBody>
          <a:bodyPr/>
          <a:lstStyle/>
          <a:p>
            <a:r>
              <a:rPr lang="es-ES_tradnl" dirty="0" smtClean="0"/>
              <a:t>Se identifica una mutación.</a:t>
            </a:r>
          </a:p>
          <a:p>
            <a:r>
              <a:rPr lang="es-ES_tradnl" dirty="0" smtClean="0"/>
              <a:t>El riesgo de cáncer asociado no se sabe</a:t>
            </a:r>
          </a:p>
          <a:p>
            <a:r>
              <a:rPr lang="es-ES_tradnl" dirty="0" smtClean="0">
                <a:solidFill>
                  <a:srgbClr val="FFFFFF"/>
                </a:solidFill>
              </a:rPr>
              <a:t>Recurrir a modelos de calculo de riesgo.</a:t>
            </a:r>
          </a:p>
          <a:p>
            <a:pPr lvl="1"/>
            <a:r>
              <a:rPr lang="es-ES_tradnl" dirty="0" smtClean="0">
                <a:solidFill>
                  <a:srgbClr val="FFFFFF"/>
                </a:solidFill>
              </a:rPr>
              <a:t>Claus</a:t>
            </a:r>
          </a:p>
          <a:p>
            <a:pPr lvl="1"/>
            <a:r>
              <a:rPr lang="es-ES_tradnl" dirty="0" err="1" smtClean="0">
                <a:solidFill>
                  <a:srgbClr val="FFFFFF"/>
                </a:solidFill>
              </a:rPr>
              <a:t>Tyrer-Cuzick</a:t>
            </a:r>
            <a:endParaRPr lang="es-ES_tradnl" dirty="0" smtClean="0">
              <a:solidFill>
                <a:srgbClr val="FFFFFF"/>
              </a:solidFill>
            </a:endParaRPr>
          </a:p>
          <a:p>
            <a:pPr lvl="1"/>
            <a:r>
              <a:rPr lang="es-ES_tradnl" dirty="0" smtClean="0">
                <a:solidFill>
                  <a:srgbClr val="FFFFFF"/>
                </a:solidFill>
              </a:rPr>
              <a:t>BOADICEA</a:t>
            </a:r>
          </a:p>
          <a:p>
            <a:r>
              <a:rPr lang="es-ES_tradnl" dirty="0" smtClean="0">
                <a:solidFill>
                  <a:srgbClr val="FFFFFF"/>
                </a:solidFill>
              </a:rPr>
              <a:t>Si el riesgo acumulado es mayor al 20%</a:t>
            </a:r>
          </a:p>
          <a:p>
            <a:pPr lvl="1"/>
            <a:r>
              <a:rPr lang="es-ES_tradnl" dirty="0" smtClean="0"/>
              <a:t>Adicionar las RMN</a:t>
            </a:r>
          </a:p>
          <a:p>
            <a:pPr lvl="1"/>
            <a:r>
              <a:rPr lang="es-ES_tradnl" dirty="0" smtClean="0"/>
              <a:t>Discutir la quimioprevención</a:t>
            </a:r>
          </a:p>
          <a:p>
            <a:pPr lvl="1"/>
            <a:r>
              <a:rPr lang="es-ES_tradnl" dirty="0" smtClean="0"/>
              <a:t>La cirugía preventiva: es una decisión individual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00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 r="2625" b="45761"/>
          <a:stretch>
            <a:fillRect/>
          </a:stretch>
        </p:blipFill>
        <p:spPr bwMode="auto">
          <a:xfrm>
            <a:off x="0" y="-26988"/>
            <a:ext cx="1028700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705364"/>
            <a:ext cx="10287000" cy="1800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s-AR" sz="1800" b="0">
              <a:solidFill>
                <a:prstClr val="white"/>
              </a:solidFill>
            </a:endParaRPr>
          </a:p>
        </p:txBody>
      </p:sp>
      <p:sp>
        <p:nvSpPr>
          <p:cNvPr id="15367" name="7 CuadroTexto"/>
          <p:cNvSpPr txBox="1">
            <a:spLocks noChangeArrowheads="1"/>
          </p:cNvSpPr>
          <p:nvPr/>
        </p:nvSpPr>
        <p:spPr bwMode="auto">
          <a:xfrm>
            <a:off x="2685890" y="5845421"/>
            <a:ext cx="59657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hangingPunct="1"/>
            <a:r>
              <a:rPr lang="es-AR" sz="2000" i="1" dirty="0">
                <a:solidFill>
                  <a:prstClr val="black"/>
                </a:solidFill>
                <a:cs typeface="Times New Roman" pitchFamily="18" charset="0"/>
              </a:rPr>
              <a:t>Carola Allemand</a:t>
            </a:r>
          </a:p>
          <a:p>
            <a:pPr defTabSz="457200" eaLnBrk="1" hangingPunct="1"/>
            <a:r>
              <a:rPr lang="es-AR" sz="2000" i="1" dirty="0">
                <a:solidFill>
                  <a:prstClr val="black"/>
                </a:solidFill>
                <a:cs typeface="Times New Roman" pitchFamily="18" charset="0"/>
              </a:rPr>
              <a:t>Sección Mastología Hospital Italiano </a:t>
            </a:r>
            <a:r>
              <a:rPr lang="es-AR" sz="2000" i="1" dirty="0" smtClean="0">
                <a:solidFill>
                  <a:prstClr val="black"/>
                </a:solidFill>
                <a:cs typeface="Times New Roman" pitchFamily="18" charset="0"/>
              </a:rPr>
              <a:t>de </a:t>
            </a:r>
            <a:r>
              <a:rPr lang="es-AR" sz="2000" i="1" dirty="0">
                <a:solidFill>
                  <a:prstClr val="black"/>
                </a:solidFill>
                <a:cs typeface="Times New Roman" pitchFamily="18" charset="0"/>
              </a:rPr>
              <a:t>Buenos Aires</a:t>
            </a:r>
          </a:p>
        </p:txBody>
      </p:sp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217887" y="2928943"/>
            <a:ext cx="981372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hangingPunct="1"/>
            <a:r>
              <a:rPr lang="es-AR" sz="2000" dirty="0">
                <a:solidFill>
                  <a:srgbClr val="000000"/>
                </a:solidFill>
              </a:rPr>
              <a:t>Manejo del riesgo de Cáncer de Mama </a:t>
            </a:r>
            <a:r>
              <a:rPr lang="es-AR" sz="2000" dirty="0" smtClean="0">
                <a:solidFill>
                  <a:srgbClr val="000000"/>
                </a:solidFill>
              </a:rPr>
              <a:t>Hereditario</a:t>
            </a:r>
          </a:p>
          <a:p>
            <a:pPr defTabSz="457200" eaLnBrk="1" hangingPunct="1"/>
            <a:r>
              <a:rPr lang="en-US" sz="1600" b="0" i="1" dirty="0" err="1">
                <a:solidFill>
                  <a:srgbClr val="000000"/>
                </a:solidFill>
              </a:rPr>
              <a:t>Banu</a:t>
            </a:r>
            <a:r>
              <a:rPr lang="en-US" sz="1600" b="0" i="1" dirty="0">
                <a:solidFill>
                  <a:srgbClr val="000000"/>
                </a:solidFill>
              </a:rPr>
              <a:t> </a:t>
            </a:r>
            <a:r>
              <a:rPr lang="en-US" sz="1600" b="0" i="1" dirty="0" err="1">
                <a:solidFill>
                  <a:srgbClr val="000000"/>
                </a:solidFill>
              </a:rPr>
              <a:t>Arun</a:t>
            </a:r>
            <a:r>
              <a:rPr lang="en-US" sz="1600" b="0" i="1" dirty="0">
                <a:solidFill>
                  <a:srgbClr val="000000"/>
                </a:solidFill>
              </a:rPr>
              <a:t>, M.D.</a:t>
            </a:r>
          </a:p>
          <a:p>
            <a:pPr defTabSz="457200" eaLnBrk="1" hangingPunct="1"/>
            <a:r>
              <a:rPr lang="en-US" sz="1600" b="0" i="1" dirty="0">
                <a:solidFill>
                  <a:srgbClr val="000000"/>
                </a:solidFill>
              </a:rPr>
              <a:t>Professor of Breast Medical Oncology</a:t>
            </a:r>
          </a:p>
          <a:p>
            <a:pPr defTabSz="457200" eaLnBrk="1" hangingPunct="1"/>
            <a:r>
              <a:rPr lang="en-US" sz="1600" b="0" i="1" dirty="0">
                <a:solidFill>
                  <a:srgbClr val="000000"/>
                </a:solidFill>
              </a:rPr>
              <a:t>Co- Director Clinical Cancer Genetics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2385006"/>
            <a:ext cx="10287000" cy="1800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s-AR" sz="1800" b="0">
              <a:solidFill>
                <a:prstClr val="white"/>
              </a:solidFill>
            </a:endParaRPr>
          </a:p>
        </p:txBody>
      </p:sp>
      <p:pic>
        <p:nvPicPr>
          <p:cNvPr id="8" name="Imagen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" y="4360985"/>
            <a:ext cx="1688064" cy="2092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83" y="919111"/>
            <a:ext cx="837053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859" y="3562469"/>
            <a:ext cx="10160000" cy="1571958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BRCA Negativo en familias de alto riesgo 		         - otros genes hereditarios?</a:t>
            </a:r>
          </a:p>
        </p:txBody>
      </p:sp>
    </p:spTree>
    <p:extLst>
      <p:ext uri="{BB962C8B-B14F-4D97-AF65-F5344CB8AC3E}">
        <p14:creationId xmlns:p14="http://schemas.microsoft.com/office/powerpoint/2010/main" val="40290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72572"/>
            <a:ext cx="9307512" cy="1687287"/>
          </a:xfrm>
        </p:spPr>
        <p:txBody>
          <a:bodyPr/>
          <a:lstStyle/>
          <a:p>
            <a:r>
              <a:rPr lang="es-ES_tradnl" sz="3200" dirty="0" smtClean="0"/>
              <a:t>Estimaciones de riesgo acumulado de cáncer de mama con mutaciones en genes de alto y moderada penetrancia</a:t>
            </a:r>
            <a:endParaRPr lang="es-ES_tradnl" sz="3200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09872380"/>
              </p:ext>
            </p:extLst>
          </p:nvPr>
        </p:nvGraphicFramePr>
        <p:xfrm>
          <a:off x="1385889" y="1880963"/>
          <a:ext cx="7386639" cy="431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062"/>
                <a:gridCol w="4050577"/>
              </a:tblGrid>
              <a:tr h="694340"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Estimates of lifetime risk of breast cancer (%)</a:t>
                      </a:r>
                      <a:endParaRPr lang="en-US" dirty="0"/>
                    </a:p>
                  </a:txBody>
                  <a:tcPr/>
                </a:tc>
              </a:tr>
              <a:tr h="402276">
                <a:tc>
                  <a:txBody>
                    <a:bodyPr/>
                    <a:lstStyle/>
                    <a:p>
                      <a:r>
                        <a:rPr lang="en-US" dirty="0" smtClean="0"/>
                        <a:t>BRCA1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50-80</a:t>
                      </a:r>
                      <a:endParaRPr lang="en-US" dirty="0"/>
                    </a:p>
                  </a:txBody>
                  <a:tcPr/>
                </a:tc>
              </a:tr>
              <a:tr h="402276">
                <a:tc>
                  <a:txBody>
                    <a:bodyPr/>
                    <a:lstStyle/>
                    <a:p>
                      <a:r>
                        <a:rPr lang="en-US" dirty="0" smtClean="0"/>
                        <a:t>BRCA2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40-70</a:t>
                      </a:r>
                      <a:endParaRPr lang="en-US" dirty="0"/>
                    </a:p>
                  </a:txBody>
                  <a:tcPr/>
                </a:tc>
              </a:tr>
              <a:tr h="402276">
                <a:tc>
                  <a:txBody>
                    <a:bodyPr/>
                    <a:lstStyle/>
                    <a:p>
                      <a:r>
                        <a:rPr lang="en-US" dirty="0" smtClean="0"/>
                        <a:t>TP53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&gt;50</a:t>
                      </a:r>
                      <a:endParaRPr lang="en-US" dirty="0"/>
                    </a:p>
                  </a:txBody>
                  <a:tcPr/>
                </a:tc>
              </a:tr>
              <a:tr h="402276">
                <a:tc>
                  <a:txBody>
                    <a:bodyPr/>
                    <a:lstStyle/>
                    <a:p>
                      <a:r>
                        <a:rPr lang="en-US" dirty="0" smtClean="0"/>
                        <a:t>PTEN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25-50</a:t>
                      </a:r>
                      <a:endParaRPr lang="en-US" dirty="0"/>
                    </a:p>
                  </a:txBody>
                  <a:tcPr/>
                </a:tc>
              </a:tr>
              <a:tr h="402276">
                <a:tc>
                  <a:txBody>
                    <a:bodyPr/>
                    <a:lstStyle/>
                    <a:p>
                      <a:r>
                        <a:rPr lang="en-US" dirty="0" smtClean="0"/>
                        <a:t>CDH1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39-52 (lobular)</a:t>
                      </a:r>
                      <a:endParaRPr lang="en-US" dirty="0"/>
                    </a:p>
                  </a:txBody>
                  <a:tcPr/>
                </a:tc>
              </a:tr>
              <a:tr h="402276">
                <a:tc>
                  <a:txBody>
                    <a:bodyPr/>
                    <a:lstStyle/>
                    <a:p>
                      <a:r>
                        <a:rPr lang="en-US" dirty="0" smtClean="0"/>
                        <a:t>STK11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30-50</a:t>
                      </a:r>
                      <a:endParaRPr lang="en-US" dirty="0"/>
                    </a:p>
                  </a:txBody>
                  <a:tcPr/>
                </a:tc>
              </a:tr>
              <a:tr h="402276">
                <a:tc>
                  <a:txBody>
                    <a:bodyPr/>
                    <a:lstStyle/>
                    <a:p>
                      <a:r>
                        <a:rPr lang="en-US" dirty="0" smtClean="0"/>
                        <a:t>ATM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15-50</a:t>
                      </a:r>
                      <a:endParaRPr lang="en-US" dirty="0"/>
                    </a:p>
                  </a:txBody>
                  <a:tcPr/>
                </a:tc>
              </a:tr>
              <a:tr h="402276">
                <a:tc>
                  <a:txBody>
                    <a:bodyPr/>
                    <a:lstStyle/>
                    <a:p>
                      <a:r>
                        <a:rPr lang="en-US" dirty="0" smtClean="0"/>
                        <a:t>CHEK2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20-30</a:t>
                      </a:r>
                      <a:endParaRPr lang="en-US" dirty="0"/>
                    </a:p>
                  </a:txBody>
                  <a:tcPr/>
                </a:tc>
              </a:tr>
              <a:tr h="402276">
                <a:tc>
                  <a:txBody>
                    <a:bodyPr/>
                    <a:lstStyle/>
                    <a:p>
                      <a:r>
                        <a:rPr lang="en-US" dirty="0" smtClean="0"/>
                        <a:t>PALB2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96076" y="6320070"/>
            <a:ext cx="3305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>
                <a:latin typeface="+mn-lt"/>
              </a:rPr>
              <a:t>Adopted from Rich &amp; </a:t>
            </a:r>
            <a:r>
              <a:rPr lang="en-US" sz="1100" b="0" dirty="0" err="1" smtClean="0">
                <a:latin typeface="+mn-lt"/>
              </a:rPr>
              <a:t>Arun</a:t>
            </a:r>
            <a:r>
              <a:rPr lang="en-US" sz="1100" b="0" dirty="0" smtClean="0">
                <a:latin typeface="+mn-lt"/>
              </a:rPr>
              <a:t>, J </a:t>
            </a:r>
            <a:r>
              <a:rPr lang="en-US" sz="1100" b="0" dirty="0" err="1" smtClean="0">
                <a:latin typeface="+mn-lt"/>
              </a:rPr>
              <a:t>Surg</a:t>
            </a:r>
            <a:r>
              <a:rPr lang="en-US" sz="1100" b="0" dirty="0" smtClean="0">
                <a:latin typeface="+mn-lt"/>
              </a:rPr>
              <a:t> </a:t>
            </a:r>
            <a:r>
              <a:rPr lang="en-US" sz="1100" b="0" dirty="0" err="1" smtClean="0">
                <a:latin typeface="+mn-lt"/>
              </a:rPr>
              <a:t>Oncol</a:t>
            </a:r>
            <a:r>
              <a:rPr lang="en-US" sz="1100" b="0" dirty="0" smtClean="0">
                <a:latin typeface="+mn-lt"/>
              </a:rPr>
              <a:t> 2014</a:t>
            </a:r>
            <a:endParaRPr lang="en-US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67" y="-1034143"/>
            <a:ext cx="9307512" cy="2402108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Nueva generación de Paneles de secuenciación para el cáncer hereditario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800" dirty="0" smtClean="0"/>
              <a:t>El </a:t>
            </a:r>
            <a:r>
              <a:rPr lang="es-ES_tradnl" sz="2800" dirty="0"/>
              <a:t>uso de la tecnología de secuenciación </a:t>
            </a:r>
            <a:r>
              <a:rPr lang="es-ES_tradnl" sz="2800" dirty="0" err="1"/>
              <a:t>NextGen</a:t>
            </a:r>
            <a:r>
              <a:rPr lang="es-ES_tradnl" sz="2800" dirty="0"/>
              <a:t> permite el análisis simultáneo de muchos genes a un costo similar a las pruebas genéticas individuales </a:t>
            </a:r>
            <a:r>
              <a:rPr lang="es-ES_tradnl" sz="2800" dirty="0" smtClean="0"/>
              <a:t>actuales.</a:t>
            </a:r>
          </a:p>
          <a:p>
            <a:r>
              <a:rPr lang="es-ES_tradnl" sz="2800" dirty="0"/>
              <a:t>Varios laboratorios de pruebas genéticas </a:t>
            </a:r>
            <a:r>
              <a:rPr lang="es-ES_tradnl" sz="2800" dirty="0" err="1" smtClean="0"/>
              <a:t>clinicas</a:t>
            </a:r>
            <a:r>
              <a:rPr lang="es-ES_tradnl" sz="2800" dirty="0" smtClean="0"/>
              <a:t> están </a:t>
            </a:r>
            <a:r>
              <a:rPr lang="es-ES_tradnl" sz="2800" dirty="0"/>
              <a:t>ofreciendo pruebas de paneles específicos de cáncer hereditarios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 err="1" smtClean="0"/>
              <a:t>Especifico</a:t>
            </a:r>
            <a:r>
              <a:rPr lang="en-US" sz="2600" dirty="0" smtClean="0"/>
              <a:t>:</a:t>
            </a:r>
            <a:endParaRPr lang="en-US" sz="2600" dirty="0"/>
          </a:p>
          <a:p>
            <a:pPr lvl="2"/>
            <a:r>
              <a:rPr lang="es-ES_tradnl" dirty="0"/>
              <a:t>Dirigido a un tipo particular de cáncer</a:t>
            </a:r>
          </a:p>
          <a:p>
            <a:pPr lvl="2"/>
            <a:r>
              <a:rPr lang="es-ES_tradnl" dirty="0"/>
              <a:t>Centrado solo en genes de alta penetrancia </a:t>
            </a:r>
          </a:p>
          <a:p>
            <a:pPr lvl="1"/>
            <a:r>
              <a:rPr lang="en-US" dirty="0" smtClean="0"/>
              <a:t>General – </a:t>
            </a:r>
            <a:r>
              <a:rPr lang="en-US" dirty="0" err="1" smtClean="0"/>
              <a:t>Todo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3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2231"/>
            <a:ext cx="9686925" cy="83819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Paneles</a:t>
            </a:r>
            <a:r>
              <a:rPr lang="es-ES_tradnl" dirty="0"/>
              <a:t>: más preguntas que respuestas?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26" y="1604675"/>
            <a:ext cx="9120187" cy="4854575"/>
          </a:xfrm>
        </p:spPr>
        <p:txBody>
          <a:bodyPr>
            <a:noAutofit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_tradnl" sz="2800" dirty="0" smtClean="0">
                <a:solidFill>
                  <a:srgbClr val="FFFFFF"/>
                </a:solidFill>
              </a:rPr>
              <a:t>Utilidad clínica: Cual es la probabilidad que el test ofrezca un beneficio al paciente ?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_tradnl" dirty="0" smtClean="0"/>
              <a:t>De que manera cambia la conducta un resultado negativo? Un resultado negativo es un "verdadero negativo”?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_tradnl" dirty="0" smtClean="0"/>
              <a:t>La prueba mejora la predicción del riesgo comparado con los métodos ya existentes? (historia familiar y otros modelos de cálculos de riesgos empíricos)</a:t>
            </a:r>
          </a:p>
        </p:txBody>
      </p:sp>
    </p:spTree>
    <p:extLst>
      <p:ext uri="{BB962C8B-B14F-4D97-AF65-F5344CB8AC3E}">
        <p14:creationId xmlns:p14="http://schemas.microsoft.com/office/powerpoint/2010/main" val="7739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413775"/>
            <a:ext cx="9307512" cy="1143000"/>
          </a:xfrm>
        </p:spPr>
        <p:txBody>
          <a:bodyPr/>
          <a:lstStyle/>
          <a:p>
            <a:r>
              <a:rPr lang="es-ES_tradnl" dirty="0" smtClean="0"/>
              <a:t>Opciones de manejo para </a:t>
            </a:r>
            <a:br>
              <a:rPr lang="es-ES_tradnl" dirty="0" smtClean="0"/>
            </a:br>
            <a:r>
              <a:rPr lang="es-ES_tradnl" dirty="0" smtClean="0"/>
              <a:t>pacientes de riesgo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29" y="2103611"/>
            <a:ext cx="9120187" cy="4854575"/>
          </a:xfrm>
        </p:spPr>
        <p:txBody>
          <a:bodyPr/>
          <a:lstStyle/>
          <a:p>
            <a:r>
              <a:rPr lang="es-ES_tradnl" sz="2600" dirty="0" smtClean="0">
                <a:solidFill>
                  <a:srgbClr val="FFFFFF"/>
                </a:solidFill>
              </a:rPr>
              <a:t>Screening</a:t>
            </a:r>
          </a:p>
          <a:p>
            <a:r>
              <a:rPr lang="es-ES_tradnl" sz="2600" dirty="0" smtClean="0">
                <a:solidFill>
                  <a:srgbClr val="FFFFFF"/>
                </a:solidFill>
              </a:rPr>
              <a:t>Cirugía preventiva</a:t>
            </a:r>
          </a:p>
          <a:p>
            <a:r>
              <a:rPr lang="es-ES_tradnl" sz="2600" dirty="0" smtClean="0">
                <a:solidFill>
                  <a:srgbClr val="FFFFFF"/>
                </a:solidFill>
              </a:rPr>
              <a:t>Quimioprevención</a:t>
            </a:r>
          </a:p>
          <a:p>
            <a:r>
              <a:rPr lang="es-ES_tradnl" sz="2600" dirty="0" smtClean="0">
                <a:solidFill>
                  <a:srgbClr val="FFFFFF"/>
                </a:solidFill>
              </a:rPr>
              <a:t>NO hay estudios prospectivos en los individuos con cualquiera de los genes de baja penetrancia.</a:t>
            </a:r>
          </a:p>
          <a:p>
            <a:r>
              <a:rPr lang="es-ES_tradnl" sz="2600" dirty="0" smtClean="0">
                <a:solidFill>
                  <a:srgbClr val="FFFFFF"/>
                </a:solidFill>
              </a:rPr>
              <a:t>Asesoramiento genético cuidadoso antes de solicitar paneles genéticos!  </a:t>
            </a:r>
          </a:p>
        </p:txBody>
      </p:sp>
    </p:spTree>
    <p:extLst>
      <p:ext uri="{BB962C8B-B14F-4D97-AF65-F5344CB8AC3E}">
        <p14:creationId xmlns:p14="http://schemas.microsoft.com/office/powerpoint/2010/main" val="35638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66"/>
                </a:solidFill>
              </a:rPr>
              <a:t>CONCLUSIONES</a:t>
            </a:r>
            <a:endParaRPr lang="en-US" dirty="0">
              <a:solidFill>
                <a:srgbClr val="FF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3" y="1426876"/>
            <a:ext cx="9120187" cy="515949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es-ES_tradnl" sz="3300" dirty="0" smtClean="0"/>
              <a:t>BRCA y otras genes de alta penetrancia</a:t>
            </a:r>
          </a:p>
          <a:p>
            <a:pPr lvl="1">
              <a:lnSpc>
                <a:spcPct val="140000"/>
              </a:lnSpc>
            </a:pPr>
            <a:r>
              <a:rPr lang="es-ES_tradnl" sz="2900" dirty="0" smtClean="0"/>
              <a:t>Manejo: Screening y cirugía; menos datos para la quimioprevención.</a:t>
            </a:r>
          </a:p>
          <a:p>
            <a:pPr>
              <a:lnSpc>
                <a:spcPct val="140000"/>
              </a:lnSpc>
            </a:pPr>
            <a:r>
              <a:rPr lang="es-ES_tradnl" sz="3300" dirty="0" smtClean="0"/>
              <a:t>El manejo del riesgo asociado a los genes de baja penetrancia NO está claro.</a:t>
            </a:r>
          </a:p>
          <a:p>
            <a:pPr lvl="1">
              <a:lnSpc>
                <a:spcPct val="140000"/>
              </a:lnSpc>
            </a:pPr>
            <a:r>
              <a:rPr lang="es-ES_tradnl" sz="3100" dirty="0" smtClean="0"/>
              <a:t>Historia familiar, modelos de riesgo (BOADICEA, Claus, </a:t>
            </a:r>
            <a:r>
              <a:rPr lang="es-ES_tradnl" sz="3100" dirty="0" err="1" smtClean="0"/>
              <a:t>Tyrer-Cuzick</a:t>
            </a:r>
            <a:r>
              <a:rPr lang="es-ES_tradnl" sz="3100" dirty="0" smtClean="0"/>
              <a:t>).</a:t>
            </a:r>
            <a:endParaRPr lang="es-ES_tradnl" sz="3300" dirty="0" smtClean="0"/>
          </a:p>
          <a:p>
            <a:pPr>
              <a:lnSpc>
                <a:spcPct val="140000"/>
              </a:lnSpc>
            </a:pPr>
            <a:r>
              <a:rPr lang="es-ES_tradnl" sz="3300" dirty="0" smtClean="0"/>
              <a:t>Como maximizar lo obtención de resultados clínicamente útiles minimizando información que puede confundir al paciente si mayor beneficio.</a:t>
            </a:r>
          </a:p>
          <a:p>
            <a:pPr>
              <a:lnSpc>
                <a:spcPct val="140000"/>
              </a:lnSpc>
            </a:pPr>
            <a:r>
              <a:rPr lang="es-ES_tradnl" sz="3300" dirty="0" smtClean="0"/>
              <a:t>Incentivar la participación en registros de y ensayos de Screening y prevención (ISC-RAM, PROMPT, CIMBA, ENIGMA…..).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33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7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99573"/>
            <a:ext cx="93075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3600" dirty="0" smtClean="0">
                <a:latin typeface="+mn-lt"/>
                <a:ea typeface="ＭＳ Ｐゴシック"/>
                <a:cs typeface="Arial Black" pitchFamily="34" charset="0"/>
              </a:rPr>
              <a:t>Que porcentaje de Cáncer de mama es hereditario?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03085" y="1596577"/>
            <a:ext cx="7895771" cy="449942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935446"/>
              </p:ext>
            </p:extLst>
          </p:nvPr>
        </p:nvGraphicFramePr>
        <p:xfrm>
          <a:off x="358250" y="1792529"/>
          <a:ext cx="7406282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46898" y="3136023"/>
            <a:ext cx="91081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70-80%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591268" y="3712479"/>
            <a:ext cx="91081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15-20%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319921" y="4407560"/>
            <a:ext cx="79379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5-10%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532194" y="2476254"/>
            <a:ext cx="2311898" cy="1482453"/>
            <a:chOff x="6495615" y="1778180"/>
            <a:chExt cx="2055020" cy="1482453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680376" y="1778180"/>
              <a:ext cx="1870259" cy="148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rgbClr val="273864"/>
                  </a:solidFill>
                  <a:latin typeface="Arial Narrow" pitchFamily="34" charset="0"/>
                </a:rPr>
                <a:t>Hereditary</a:t>
              </a:r>
              <a:endParaRPr lang="en-US" sz="2000" b="1" dirty="0">
                <a:solidFill>
                  <a:srgbClr val="273864"/>
                </a:solidFill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rgbClr val="273864"/>
                </a:solidFill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rgbClr val="273864"/>
                  </a:solidFill>
                  <a:latin typeface="Arial Narrow" pitchFamily="34" charset="0"/>
                </a:rPr>
                <a:t>Sporadic</a:t>
              </a:r>
              <a:endParaRPr lang="en-US" sz="2000" b="1" dirty="0">
                <a:solidFill>
                  <a:srgbClr val="273864"/>
                </a:solidFill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rgbClr val="273864"/>
                </a:solidFill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rgbClr val="273864"/>
                  </a:solidFill>
                  <a:latin typeface="Arial Narrow" pitchFamily="34" charset="0"/>
                </a:rPr>
                <a:t>Familial</a:t>
              </a:r>
              <a:endParaRPr lang="en-US" sz="2000" b="1" dirty="0">
                <a:solidFill>
                  <a:srgbClr val="273864"/>
                </a:solidFill>
                <a:latin typeface="Arial Narrow" pitchFamily="34" charset="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6495615" y="1878562"/>
              <a:ext cx="194825" cy="19985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479" tIns="41239" rIns="82479" bIns="41239" anchor="ctr"/>
            <a:lstStyle/>
            <a:p>
              <a:endParaRPr lang="en-US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6495615" y="2423493"/>
              <a:ext cx="194826" cy="199854"/>
            </a:xfrm>
            <a:prstGeom prst="rect">
              <a:avLst/>
            </a:prstGeom>
            <a:solidFill>
              <a:srgbClr val="DB5B5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2479" tIns="41239" rIns="82479" bIns="41239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6495615" y="2968426"/>
              <a:ext cx="194826" cy="19985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82479" tIns="41239" rIns="82479" bIns="41239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54057" y="4251088"/>
            <a:ext cx="269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85% BRCA 1/2</a:t>
            </a:r>
            <a:endParaRPr lang="en-US" sz="32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716179" y="29364"/>
            <a:ext cx="9038692" cy="1143000"/>
          </a:xfrm>
        </p:spPr>
        <p:txBody>
          <a:bodyPr/>
          <a:lstStyle/>
          <a:p>
            <a:r>
              <a:rPr lang="en-US" dirty="0" smtClean="0"/>
              <a:t>BRCA1 </a:t>
            </a:r>
            <a:r>
              <a:rPr lang="en-US" dirty="0"/>
              <a:t>y</a:t>
            </a:r>
            <a:r>
              <a:rPr lang="en-US" dirty="0" smtClean="0"/>
              <a:t> BRCA2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855439" y="1509491"/>
            <a:ext cx="8932410" cy="495541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s-ES_tradnl" dirty="0" smtClean="0"/>
              <a:t>Responsables </a:t>
            </a:r>
            <a:r>
              <a:rPr lang="es-ES_tradnl" dirty="0"/>
              <a:t>de la mayoría de los cánceres de mama </a:t>
            </a:r>
            <a:r>
              <a:rPr lang="es-ES_tradnl" dirty="0" smtClean="0"/>
              <a:t>hereditarios.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Genes </a:t>
            </a:r>
            <a:r>
              <a:rPr lang="es-ES_tradnl" dirty="0"/>
              <a:t>supresores de tumores implicados en la reparación del </a:t>
            </a:r>
            <a:r>
              <a:rPr lang="es-ES_tradnl" dirty="0" smtClean="0"/>
              <a:t>ADN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BRCA1 (17q21)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BRCA2 (13q12.3)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Herencia autosómica</a:t>
            </a:r>
          </a:p>
          <a:p>
            <a:pPr>
              <a:spcAft>
                <a:spcPts val="1200"/>
              </a:spcAft>
            </a:pPr>
            <a:r>
              <a:rPr lang="es-ES_tradnl" b="1" i="1" dirty="0"/>
              <a:t>1/500 - 1/800 </a:t>
            </a:r>
            <a:r>
              <a:rPr lang="es-ES_tradnl" b="1" i="1" dirty="0" smtClean="0"/>
              <a:t>de </a:t>
            </a:r>
            <a:r>
              <a:rPr lang="es-ES_tradnl" b="1" i="1" dirty="0"/>
              <a:t>la población general se estima que tienen una mutación BRCA1 o </a:t>
            </a:r>
            <a:r>
              <a:rPr lang="es-ES_tradnl" b="1" i="1" dirty="0" smtClean="0"/>
              <a:t>BRCA2.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7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232" y="210794"/>
            <a:ext cx="955562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dirty="0"/>
              <a:t>Riesgo de cáncer </a:t>
            </a:r>
            <a:r>
              <a:rPr lang="es-ES_tradnl" dirty="0" smtClean="0"/>
              <a:t>en portadoras </a:t>
            </a:r>
            <a:r>
              <a:rPr lang="es-ES_tradnl" dirty="0"/>
              <a:t>de mutación </a:t>
            </a:r>
            <a:r>
              <a:rPr lang="es-ES_tradnl" dirty="0" smtClean="0"/>
              <a:t>  BRCA1</a:t>
            </a:r>
            <a:endParaRPr lang="en-US" dirty="0"/>
          </a:p>
        </p:txBody>
      </p:sp>
      <p:pic>
        <p:nvPicPr>
          <p:cNvPr id="10" name="Picture 9" descr="HOBC_graph1.ai"/>
          <p:cNvPicPr>
            <a:picLocks noChangeAspect="1"/>
          </p:cNvPicPr>
          <p:nvPr/>
        </p:nvPicPr>
        <p:blipFill>
          <a:blip r:embed="rId3"/>
          <a:srcRect l="13023" t="15563" r="15201" b="17435"/>
          <a:stretch>
            <a:fillRect/>
          </a:stretch>
        </p:blipFill>
        <p:spPr>
          <a:xfrm>
            <a:off x="1112807" y="1515820"/>
            <a:ext cx="8082144" cy="51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518" y="156365"/>
            <a:ext cx="955562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dirty="0"/>
              <a:t>Riesgo de cáncer en </a:t>
            </a:r>
            <a:r>
              <a:rPr lang="es-ES_tradnl" dirty="0" smtClean="0"/>
              <a:t>potadoras de mutación BRCA2</a:t>
            </a:r>
            <a:endParaRPr lang="en-US" dirty="0"/>
          </a:p>
        </p:txBody>
      </p:sp>
      <p:pic>
        <p:nvPicPr>
          <p:cNvPr id="10" name="Picture 9" descr="HBOC_graph2.ai"/>
          <p:cNvPicPr>
            <a:picLocks noChangeAspect="1"/>
          </p:cNvPicPr>
          <p:nvPr/>
        </p:nvPicPr>
        <p:blipFill>
          <a:blip r:embed="rId3"/>
          <a:srcRect l="14643" r="8814" b="8178"/>
          <a:stretch>
            <a:fillRect/>
          </a:stretch>
        </p:blipFill>
        <p:spPr>
          <a:xfrm>
            <a:off x="1523214" y="1156113"/>
            <a:ext cx="6774939" cy="55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1" y="90715"/>
            <a:ext cx="9956800" cy="1143000"/>
          </a:xfrm>
        </p:spPr>
        <p:txBody>
          <a:bodyPr/>
          <a:lstStyle/>
          <a:p>
            <a:r>
              <a:rPr lang="es-ES_tradnl" sz="3600" dirty="0"/>
              <a:t>Características </a:t>
            </a:r>
            <a:r>
              <a:rPr lang="es-ES_tradnl" sz="3600" dirty="0" smtClean="0"/>
              <a:t>del </a:t>
            </a:r>
            <a:r>
              <a:rPr lang="es-ES_tradnl" sz="3600" dirty="0"/>
              <a:t>cáncer de </a:t>
            </a:r>
            <a:r>
              <a:rPr lang="es-ES_tradnl" sz="3600" dirty="0" smtClean="0"/>
              <a:t>mama</a:t>
            </a:r>
            <a:br>
              <a:rPr lang="es-ES_tradnl" sz="3600" dirty="0" smtClean="0"/>
            </a:br>
            <a:r>
              <a:rPr lang="es-ES_tradnl" sz="3600" dirty="0" smtClean="0"/>
              <a:t> relacionado al  BRCA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837" y="2260608"/>
            <a:ext cx="4483100" cy="4854575"/>
          </a:xfrm>
        </p:spPr>
        <p:txBody>
          <a:bodyPr/>
          <a:lstStyle/>
          <a:p>
            <a:r>
              <a:rPr lang="en-US" dirty="0" smtClean="0"/>
              <a:t>Alto </a:t>
            </a:r>
            <a:r>
              <a:rPr lang="en-US" dirty="0" err="1" smtClean="0"/>
              <a:t>grado</a:t>
            </a:r>
            <a:endParaRPr lang="en-US" dirty="0" smtClean="0"/>
          </a:p>
          <a:p>
            <a:r>
              <a:rPr lang="en-US" dirty="0" smtClean="0"/>
              <a:t>RE </a:t>
            </a:r>
            <a:r>
              <a:rPr lang="en-US" dirty="0" err="1" smtClean="0"/>
              <a:t>negativo</a:t>
            </a:r>
            <a:r>
              <a:rPr lang="en-US" dirty="0" smtClean="0"/>
              <a:t> (70%)</a:t>
            </a:r>
          </a:p>
          <a:p>
            <a:r>
              <a:rPr lang="en-US" dirty="0" smtClean="0"/>
              <a:t>Triple </a:t>
            </a:r>
            <a:r>
              <a:rPr lang="en-US" dirty="0" err="1" smtClean="0"/>
              <a:t>negativo</a:t>
            </a:r>
            <a:r>
              <a:rPr lang="en-US" dirty="0" smtClean="0"/>
              <a:t> (40-60%)</a:t>
            </a:r>
          </a:p>
          <a:p>
            <a:r>
              <a:rPr lang="es-ES_tradnl" dirty="0"/>
              <a:t>Tasa de mutación BRCA en TNBC: 11% -37</a:t>
            </a:r>
            <a:r>
              <a:rPr lang="en-US" dirty="0" smtClean="0"/>
              <a:t>%</a:t>
            </a:r>
          </a:p>
        </p:txBody>
      </p:sp>
      <p:pic>
        <p:nvPicPr>
          <p:cNvPr id="5" name="Content Placehold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504" y="1715292"/>
            <a:ext cx="4921153" cy="47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031384" y="510074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31384" y="5620656"/>
            <a:ext cx="6858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570" y="6395110"/>
            <a:ext cx="662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+mj-lt"/>
              </a:rPr>
              <a:t>Atchley</a:t>
            </a:r>
            <a:r>
              <a:rPr lang="en-US" b="0" dirty="0" smtClean="0">
                <a:latin typeface="+mj-lt"/>
              </a:rPr>
              <a:t> &amp; </a:t>
            </a:r>
            <a:r>
              <a:rPr lang="en-US" b="0" dirty="0" err="1" smtClean="0">
                <a:latin typeface="+mj-lt"/>
              </a:rPr>
              <a:t>Arun</a:t>
            </a:r>
            <a:r>
              <a:rPr lang="en-US" b="0" dirty="0" smtClean="0">
                <a:latin typeface="+mj-lt"/>
              </a:rPr>
              <a:t> JC) 2008; Kwon &amp; </a:t>
            </a:r>
            <a:r>
              <a:rPr lang="en-US" b="0" dirty="0" err="1" smtClean="0">
                <a:latin typeface="+mj-lt"/>
              </a:rPr>
              <a:t>Arun</a:t>
            </a:r>
            <a:r>
              <a:rPr lang="en-US" b="0" dirty="0" smtClean="0">
                <a:latin typeface="+mj-lt"/>
              </a:rPr>
              <a:t>, JCO 2010; Evans J Med Gen 2001;  Young BMC 2009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85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186" y="-50801"/>
            <a:ext cx="9913701" cy="1143000"/>
          </a:xfrm>
        </p:spPr>
        <p:txBody>
          <a:bodyPr>
            <a:normAutofit/>
          </a:bodyPr>
          <a:lstStyle/>
          <a:p>
            <a:r>
              <a:rPr lang="es-ES_tradnl" sz="3400" dirty="0" smtClean="0"/>
              <a:t>Guías del NCCN</a:t>
            </a:r>
            <a:r>
              <a:rPr lang="es-ES_tradnl" sz="3400" baseline="30000" dirty="0" smtClean="0"/>
              <a:t>TM </a:t>
            </a:r>
            <a:r>
              <a:rPr lang="es-ES_tradnl" sz="3400" dirty="0" smtClean="0"/>
              <a:t>para asesoramiento genético</a:t>
            </a:r>
            <a:endParaRPr lang="es-ES_tradnl" sz="3400" baseline="30000" dirty="0"/>
          </a:p>
        </p:txBody>
      </p:sp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707571" y="1273632"/>
            <a:ext cx="9080278" cy="4955419"/>
          </a:xfrm>
        </p:spPr>
        <p:txBody>
          <a:bodyPr>
            <a:noAutofit/>
          </a:bodyPr>
          <a:lstStyle/>
          <a:p>
            <a:pPr lvl="1"/>
            <a:r>
              <a:rPr lang="es-ES_tradnl" sz="2400" dirty="0" smtClean="0"/>
              <a:t>Cáncer de mama invasor ≤ 50 años (≤ 60 TNBC), y DCIS</a:t>
            </a:r>
          </a:p>
          <a:p>
            <a:pPr lvl="1"/>
            <a:r>
              <a:rPr lang="es-ES_tradnl" sz="2400" dirty="0" smtClean="0"/>
              <a:t>Cáncer primario de ovario, trompa de Falopio y/o peritoneal</a:t>
            </a:r>
          </a:p>
          <a:p>
            <a:pPr lvl="1"/>
            <a:r>
              <a:rPr lang="es-ES_tradnl" sz="2400" dirty="0" smtClean="0"/>
              <a:t>Múltiples canceres primarios en en un solo individuo:</a:t>
            </a:r>
          </a:p>
          <a:p>
            <a:pPr lvl="2"/>
            <a:r>
              <a:rPr lang="es-ES_tradnl" sz="2200" dirty="0" smtClean="0"/>
              <a:t>Dos tumores primarios de mama.</a:t>
            </a:r>
          </a:p>
          <a:p>
            <a:pPr lvl="2"/>
            <a:r>
              <a:rPr lang="es-ES_tradnl" sz="2000" dirty="0"/>
              <a:t>Cáncer primario de ovario, trompa de Falopio </a:t>
            </a:r>
            <a:r>
              <a:rPr lang="es-ES_tradnl" sz="2000" dirty="0" smtClean="0"/>
              <a:t>y/o peritoneal</a:t>
            </a:r>
            <a:endParaRPr lang="es-ES_tradnl" sz="2200" dirty="0" smtClean="0"/>
          </a:p>
          <a:p>
            <a:pPr lvl="2"/>
            <a:r>
              <a:rPr lang="es-ES_tradnl" sz="2200" dirty="0" smtClean="0"/>
              <a:t>dos o mas canceres primarios en familiares cercanos de la  misma rama familiar.</a:t>
            </a:r>
          </a:p>
          <a:p>
            <a:pPr lvl="1"/>
            <a:r>
              <a:rPr lang="es-ES_tradnl" sz="2400" dirty="0" smtClean="0"/>
              <a:t>Ascendencia judía </a:t>
            </a:r>
            <a:r>
              <a:rPr lang="es-ES_tradnl" sz="2400" dirty="0" err="1" smtClean="0"/>
              <a:t>Ashkenazi</a:t>
            </a:r>
            <a:r>
              <a:rPr lang="es-ES_tradnl" sz="2400" dirty="0" smtClean="0"/>
              <a:t> con cáncer de mama u ovario a cualquier edad</a:t>
            </a:r>
          </a:p>
          <a:p>
            <a:pPr lvl="1"/>
            <a:r>
              <a:rPr lang="es-ES_tradnl" sz="2400" dirty="0" smtClean="0"/>
              <a:t>Miembro de la familia portadora de una mutación BRCA.</a:t>
            </a:r>
          </a:p>
          <a:p>
            <a:pPr lvl="1"/>
            <a:r>
              <a:rPr lang="es-ES_tradnl" sz="2400" dirty="0" smtClean="0"/>
              <a:t>Cáncer de mama en el hombre.</a:t>
            </a:r>
          </a:p>
          <a:p>
            <a:pPr lvl="1"/>
            <a:endParaRPr lang="es-ES_tradnl" dirty="0" smtClean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619866" y="6263995"/>
            <a:ext cx="4392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latin typeface="Arial"/>
                <a:cs typeface="Arial"/>
              </a:rPr>
              <a:t>NCCN </a:t>
            </a:r>
            <a:r>
              <a:rPr lang="en-US" sz="1200" b="0" dirty="0" err="1">
                <a:latin typeface="Arial"/>
                <a:cs typeface="Arial"/>
              </a:rPr>
              <a:t>Guidelines</a:t>
            </a:r>
            <a:r>
              <a:rPr lang="en-US" sz="1200" b="0" baseline="30000" dirty="0" err="1">
                <a:latin typeface="Arial"/>
                <a:cs typeface="Arial"/>
              </a:rPr>
              <a:t>TM</a:t>
            </a:r>
            <a:r>
              <a:rPr lang="en-US" sz="1200" b="0" dirty="0">
                <a:latin typeface="Arial"/>
                <a:cs typeface="Arial"/>
              </a:rPr>
              <a:t> Genetic/Familial High-Risk </a:t>
            </a:r>
            <a:r>
              <a:rPr lang="en-US" sz="1200" b="0" dirty="0" smtClean="0">
                <a:latin typeface="Arial"/>
                <a:cs typeface="Arial"/>
              </a:rPr>
              <a:t> Assessment</a:t>
            </a:r>
            <a:r>
              <a:rPr lang="en-US" sz="1200" b="0" dirty="0">
                <a:latin typeface="Arial"/>
                <a:cs typeface="Arial"/>
              </a:rPr>
              <a:t>: </a:t>
            </a:r>
            <a:r>
              <a:rPr lang="en-US" sz="1200" b="0" dirty="0" smtClean="0">
                <a:latin typeface="Arial"/>
                <a:cs typeface="Arial"/>
              </a:rPr>
              <a:t/>
            </a:r>
            <a:br>
              <a:rPr lang="en-US" sz="1200" b="0" dirty="0" smtClean="0">
                <a:latin typeface="Arial"/>
                <a:cs typeface="Arial"/>
              </a:rPr>
            </a:br>
            <a:r>
              <a:rPr lang="en-US" sz="1200" b="0" dirty="0" smtClean="0">
                <a:latin typeface="Arial"/>
                <a:cs typeface="Arial"/>
              </a:rPr>
              <a:t>Breast </a:t>
            </a:r>
            <a:r>
              <a:rPr lang="en-US" sz="1200" b="0" dirty="0">
                <a:latin typeface="Arial"/>
                <a:cs typeface="Arial"/>
              </a:rPr>
              <a:t>and Ovarian. </a:t>
            </a:r>
            <a:r>
              <a:rPr lang="en-US" sz="1200" b="0" dirty="0" smtClean="0">
                <a:latin typeface="Arial"/>
                <a:cs typeface="Arial"/>
              </a:rPr>
              <a:t>Version </a:t>
            </a:r>
            <a:r>
              <a:rPr lang="en-US" sz="1200" b="0" dirty="0">
                <a:latin typeface="Arial"/>
                <a:cs typeface="Arial"/>
              </a:rPr>
              <a:t>1.2011 </a:t>
            </a:r>
            <a:r>
              <a:rPr lang="en-US" sz="1200" b="0" dirty="0" err="1">
                <a:latin typeface="Arial"/>
                <a:cs typeface="Arial"/>
              </a:rPr>
              <a:t>www.nccn.org</a:t>
            </a:r>
            <a:endParaRPr lang="en-US" sz="12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9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707571" y="1273632"/>
            <a:ext cx="9080278" cy="4955419"/>
          </a:xfrm>
        </p:spPr>
        <p:txBody>
          <a:bodyPr>
            <a:noAutofit/>
          </a:bodyPr>
          <a:lstStyle/>
          <a:p>
            <a:pPr lvl="1"/>
            <a:r>
              <a:rPr lang="es-ES_tradnl" sz="2400" dirty="0" smtClean="0"/>
              <a:t>Cáncer de mama invasor ≤ 50 años </a:t>
            </a:r>
            <a:r>
              <a:rPr lang="es-ES_tradnl" sz="2400" u="sng" dirty="0" smtClean="0">
                <a:solidFill>
                  <a:srgbClr val="FF6600"/>
                </a:solidFill>
              </a:rPr>
              <a:t>(≤ 60 TNBC)</a:t>
            </a:r>
            <a:r>
              <a:rPr lang="es-ES_tradnl" sz="2400" dirty="0" smtClean="0"/>
              <a:t>, y DCIS</a:t>
            </a:r>
          </a:p>
          <a:p>
            <a:pPr lvl="1"/>
            <a:r>
              <a:rPr lang="es-ES_tradnl" sz="2400" dirty="0" smtClean="0"/>
              <a:t>Cáncer primario de ovario, trompa de Falopio y/o peritoneal</a:t>
            </a:r>
          </a:p>
          <a:p>
            <a:pPr lvl="1"/>
            <a:r>
              <a:rPr lang="es-ES_tradnl" sz="2400" dirty="0" smtClean="0"/>
              <a:t>Múltiples canceres primarios en un solo individuo:</a:t>
            </a:r>
          </a:p>
          <a:p>
            <a:pPr lvl="2"/>
            <a:r>
              <a:rPr lang="es-ES_tradnl" sz="2200" dirty="0" smtClean="0"/>
              <a:t>Dos tumores primarios de mama.</a:t>
            </a:r>
          </a:p>
          <a:p>
            <a:pPr lvl="2"/>
            <a:r>
              <a:rPr lang="es-ES_tradnl" sz="2000" dirty="0"/>
              <a:t>Cáncer primario de ovario, trompa de Falopio </a:t>
            </a:r>
            <a:r>
              <a:rPr lang="es-ES_tradnl" sz="2000" dirty="0" smtClean="0"/>
              <a:t>y/o peritoneal</a:t>
            </a:r>
            <a:endParaRPr lang="es-ES_tradnl" sz="2200" dirty="0" smtClean="0"/>
          </a:p>
          <a:p>
            <a:pPr lvl="2"/>
            <a:r>
              <a:rPr lang="es-ES_tradnl" sz="2200" dirty="0"/>
              <a:t>dos o mas canceres primarios en familiares cercanos de la  misma rama familiar.</a:t>
            </a:r>
          </a:p>
          <a:p>
            <a:pPr lvl="1"/>
            <a:r>
              <a:rPr lang="es-ES_tradnl" sz="2400" dirty="0" smtClean="0"/>
              <a:t>Ascendencia judía </a:t>
            </a:r>
            <a:r>
              <a:rPr lang="es-ES_tradnl" sz="2400" dirty="0" err="1" smtClean="0"/>
              <a:t>Ashkenazi</a:t>
            </a:r>
            <a:r>
              <a:rPr lang="es-ES_tradnl" sz="2400" dirty="0" smtClean="0"/>
              <a:t> con cáncer de mama u ovario a cualquier edad</a:t>
            </a:r>
          </a:p>
          <a:p>
            <a:pPr lvl="1"/>
            <a:r>
              <a:rPr lang="es-ES_tradnl" sz="2400" dirty="0" smtClean="0"/>
              <a:t>Miembro de la familia portadora de una mutación BRCA.</a:t>
            </a:r>
          </a:p>
          <a:p>
            <a:pPr lvl="1"/>
            <a:r>
              <a:rPr lang="es-ES_tradnl" sz="2400" dirty="0" smtClean="0"/>
              <a:t>Cáncer de mama en el hombre.</a:t>
            </a:r>
          </a:p>
          <a:p>
            <a:pPr lvl="1"/>
            <a:endParaRPr lang="es-ES_tradnl" dirty="0" smtClean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619866" y="6263995"/>
            <a:ext cx="4392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latin typeface="Arial"/>
                <a:cs typeface="Arial"/>
              </a:rPr>
              <a:t>NCCN </a:t>
            </a:r>
            <a:r>
              <a:rPr lang="en-US" sz="1200" b="0" dirty="0" err="1">
                <a:latin typeface="Arial"/>
                <a:cs typeface="Arial"/>
              </a:rPr>
              <a:t>Guidelines</a:t>
            </a:r>
            <a:r>
              <a:rPr lang="en-US" sz="1200" b="0" baseline="30000" dirty="0" err="1">
                <a:latin typeface="Arial"/>
                <a:cs typeface="Arial"/>
              </a:rPr>
              <a:t>TM</a:t>
            </a:r>
            <a:r>
              <a:rPr lang="en-US" sz="1200" b="0" dirty="0">
                <a:latin typeface="Arial"/>
                <a:cs typeface="Arial"/>
              </a:rPr>
              <a:t> Genetic/Familial High-Risk </a:t>
            </a:r>
            <a:r>
              <a:rPr lang="en-US" sz="1200" b="0" dirty="0" smtClean="0">
                <a:latin typeface="Arial"/>
                <a:cs typeface="Arial"/>
              </a:rPr>
              <a:t> Assessment</a:t>
            </a:r>
            <a:r>
              <a:rPr lang="en-US" sz="1200" b="0" dirty="0">
                <a:latin typeface="Arial"/>
                <a:cs typeface="Arial"/>
              </a:rPr>
              <a:t>: </a:t>
            </a:r>
            <a:r>
              <a:rPr lang="en-US" sz="1200" b="0" dirty="0" smtClean="0">
                <a:latin typeface="Arial"/>
                <a:cs typeface="Arial"/>
              </a:rPr>
              <a:t/>
            </a:r>
            <a:br>
              <a:rPr lang="en-US" sz="1200" b="0" dirty="0" smtClean="0">
                <a:latin typeface="Arial"/>
                <a:cs typeface="Arial"/>
              </a:rPr>
            </a:br>
            <a:r>
              <a:rPr lang="en-US" sz="1200" b="0" dirty="0" smtClean="0">
                <a:latin typeface="Arial"/>
                <a:cs typeface="Arial"/>
              </a:rPr>
              <a:t>Breast </a:t>
            </a:r>
            <a:r>
              <a:rPr lang="en-US" sz="1200" b="0" dirty="0">
                <a:latin typeface="Arial"/>
                <a:cs typeface="Arial"/>
              </a:rPr>
              <a:t>and Ovarian. </a:t>
            </a:r>
            <a:r>
              <a:rPr lang="en-US" sz="1200" b="0" dirty="0" smtClean="0">
                <a:latin typeface="Arial"/>
                <a:cs typeface="Arial"/>
              </a:rPr>
              <a:t>Version </a:t>
            </a:r>
            <a:r>
              <a:rPr lang="en-US" sz="1200" b="0" dirty="0">
                <a:latin typeface="Arial"/>
                <a:cs typeface="Arial"/>
              </a:rPr>
              <a:t>1.2011 </a:t>
            </a:r>
            <a:r>
              <a:rPr lang="en-US" sz="1200" b="0" dirty="0" err="1">
                <a:latin typeface="Arial"/>
                <a:cs typeface="Arial"/>
              </a:rPr>
              <a:t>www.nccn.org</a:t>
            </a:r>
            <a:endParaRPr lang="en-US" sz="1200" b="0" dirty="0">
              <a:latin typeface="Arial"/>
              <a:cs typeface="Arial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57186" y="-50801"/>
            <a:ext cx="9913701" cy="1143000"/>
          </a:xfrm>
        </p:spPr>
        <p:txBody>
          <a:bodyPr>
            <a:normAutofit/>
          </a:bodyPr>
          <a:lstStyle/>
          <a:p>
            <a:r>
              <a:rPr lang="es-ES_tradnl" sz="3400" dirty="0" smtClean="0"/>
              <a:t>Guías del NCCN</a:t>
            </a:r>
            <a:r>
              <a:rPr lang="es-ES_tradnl" sz="3400" baseline="30000" dirty="0" smtClean="0"/>
              <a:t>TM </a:t>
            </a:r>
            <a:r>
              <a:rPr lang="es-ES_tradnl" sz="3400" dirty="0" smtClean="0"/>
              <a:t>para asesoramiento genético</a:t>
            </a:r>
            <a:endParaRPr lang="es-ES_tradnl" sz="3400" baseline="30000" dirty="0"/>
          </a:p>
        </p:txBody>
      </p:sp>
    </p:spTree>
    <p:extLst>
      <p:ext uri="{BB962C8B-B14F-4D97-AF65-F5344CB8AC3E}">
        <p14:creationId xmlns:p14="http://schemas.microsoft.com/office/powerpoint/2010/main" val="3099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dsampl3">
  <a:themeElements>
    <a:clrScheme name="sldsampl3 10">
      <a:dk1>
        <a:srgbClr val="000058"/>
      </a:dk1>
      <a:lt1>
        <a:srgbClr val="FFFFFF"/>
      </a:lt1>
      <a:dk2>
        <a:srgbClr val="000000"/>
      </a:dk2>
      <a:lt2>
        <a:srgbClr val="FFCC66"/>
      </a:lt2>
      <a:accent1>
        <a:srgbClr val="00CC66"/>
      </a:accent1>
      <a:accent2>
        <a:srgbClr val="33CCFF"/>
      </a:accent2>
      <a:accent3>
        <a:srgbClr val="AAAAAA"/>
      </a:accent3>
      <a:accent4>
        <a:srgbClr val="DADADA"/>
      </a:accent4>
      <a:accent5>
        <a:srgbClr val="AAE2B8"/>
      </a:accent5>
      <a:accent6>
        <a:srgbClr val="2DB9E7"/>
      </a:accent6>
      <a:hlink>
        <a:srgbClr val="9999FF"/>
      </a:hlink>
      <a:folHlink>
        <a:srgbClr val="FFFF99"/>
      </a:folHlink>
    </a:clrScheme>
    <a:fontScheme name="sldsampl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dashDot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dashDot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dsampl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dsampl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dsampl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dsampl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dsampl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dsampl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dsampl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dsampl3 8">
        <a:dk1>
          <a:srgbClr val="000000"/>
        </a:dk1>
        <a:lt1>
          <a:srgbClr val="FFFFFF"/>
        </a:lt1>
        <a:dk2>
          <a:srgbClr val="9900CC"/>
        </a:dk2>
        <a:lt2>
          <a:srgbClr val="FFCC66"/>
        </a:lt2>
        <a:accent1>
          <a:srgbClr val="00CC66"/>
        </a:accent1>
        <a:accent2>
          <a:srgbClr val="33CCFF"/>
        </a:accent2>
        <a:accent3>
          <a:srgbClr val="CAAAE2"/>
        </a:accent3>
        <a:accent4>
          <a:srgbClr val="DADADA"/>
        </a:accent4>
        <a:accent5>
          <a:srgbClr val="AAE2B8"/>
        </a:accent5>
        <a:accent6>
          <a:srgbClr val="2DB9E7"/>
        </a:accent6>
        <a:hlink>
          <a:srgbClr val="9999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dsampl3 9">
        <a:dk1>
          <a:srgbClr val="000000"/>
        </a:dk1>
        <a:lt1>
          <a:srgbClr val="FFFFFF"/>
        </a:lt1>
        <a:dk2>
          <a:srgbClr val="000000"/>
        </a:dk2>
        <a:lt2>
          <a:srgbClr val="FFCC66"/>
        </a:lt2>
        <a:accent1>
          <a:srgbClr val="00CC66"/>
        </a:accent1>
        <a:accent2>
          <a:srgbClr val="33CCFF"/>
        </a:accent2>
        <a:accent3>
          <a:srgbClr val="AAAAAA"/>
        </a:accent3>
        <a:accent4>
          <a:srgbClr val="DADADA"/>
        </a:accent4>
        <a:accent5>
          <a:srgbClr val="AAE2B8"/>
        </a:accent5>
        <a:accent6>
          <a:srgbClr val="2DB9E7"/>
        </a:accent6>
        <a:hlink>
          <a:srgbClr val="9999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dsampl3 10">
        <a:dk1>
          <a:srgbClr val="000058"/>
        </a:dk1>
        <a:lt1>
          <a:srgbClr val="FFFFFF"/>
        </a:lt1>
        <a:dk2>
          <a:srgbClr val="000000"/>
        </a:dk2>
        <a:lt2>
          <a:srgbClr val="FFCC66"/>
        </a:lt2>
        <a:accent1>
          <a:srgbClr val="00CC66"/>
        </a:accent1>
        <a:accent2>
          <a:srgbClr val="33CCFF"/>
        </a:accent2>
        <a:accent3>
          <a:srgbClr val="AAAAAA"/>
        </a:accent3>
        <a:accent4>
          <a:srgbClr val="DADADA"/>
        </a:accent4>
        <a:accent5>
          <a:srgbClr val="AAE2B8"/>
        </a:accent5>
        <a:accent6>
          <a:srgbClr val="2DB9E7"/>
        </a:accent6>
        <a:hlink>
          <a:srgbClr val="9999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Documents\Med-ED\AZ Faculty Meeting\Discovery International\Slide Backgrounds\sldsampl3.ppt</Template>
  <TotalTime>24792</TotalTime>
  <Words>1309</Words>
  <Application>Microsoft Office PowerPoint</Application>
  <PresentationFormat>35mm Slides</PresentationFormat>
  <Paragraphs>206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MS PGothic</vt:lpstr>
      <vt:lpstr>MS PGothic</vt:lpstr>
      <vt:lpstr>Arial</vt:lpstr>
      <vt:lpstr>Arial Black</vt:lpstr>
      <vt:lpstr>Arial Narrow</vt:lpstr>
      <vt:lpstr>Calibri</vt:lpstr>
      <vt:lpstr>Comic Sans MS</vt:lpstr>
      <vt:lpstr>Times New Roman</vt:lpstr>
      <vt:lpstr>sldsampl3</vt:lpstr>
      <vt:lpstr>Office Theme</vt:lpstr>
      <vt:lpstr>1_Office Theme</vt:lpstr>
      <vt:lpstr>2_Office Theme</vt:lpstr>
      <vt:lpstr>Tema de Office</vt:lpstr>
      <vt:lpstr>PowerPoint Presentation</vt:lpstr>
      <vt:lpstr>PowerPoint Presentation</vt:lpstr>
      <vt:lpstr>Que porcentaje de Cáncer de mama es hereditario?</vt:lpstr>
      <vt:lpstr>BRCA1 y BRCA2 </vt:lpstr>
      <vt:lpstr>Riesgo de cáncer en portadoras de mutación   BRCA1</vt:lpstr>
      <vt:lpstr>Riesgo de cáncer en potadoras de mutación BRCA2</vt:lpstr>
      <vt:lpstr>Características del cáncer de mama  relacionado al  BRCA</vt:lpstr>
      <vt:lpstr>Guías del NCCNTM para asesoramiento genético</vt:lpstr>
      <vt:lpstr>Guías del NCCNTM para asesoramiento genético</vt:lpstr>
      <vt:lpstr>RE &lt;1% vs bajo RE + y BRCA?</vt:lpstr>
      <vt:lpstr>Posibles resultados de las pruebas genéticas</vt:lpstr>
      <vt:lpstr>PowerPoint Presentation</vt:lpstr>
      <vt:lpstr>Screening</vt:lpstr>
      <vt:lpstr>Cirugía preventiva</vt:lpstr>
      <vt:lpstr>Estudios de quimioprevención</vt:lpstr>
      <vt:lpstr>Quimioprevención</vt:lpstr>
      <vt:lpstr>Conclusión: Tamoxifeno y BRCA</vt:lpstr>
      <vt:lpstr>  </vt:lpstr>
      <vt:lpstr>Variante de significado incierto</vt:lpstr>
      <vt:lpstr>  </vt:lpstr>
      <vt:lpstr>Estimaciones de riesgo acumulado de cáncer de mama con mutaciones en genes de alto y moderada penetrancia</vt:lpstr>
      <vt:lpstr>Nueva generación de Paneles de secuenciación para el cáncer hereditario</vt:lpstr>
      <vt:lpstr>Paneles: más preguntas que respuestas?</vt:lpstr>
      <vt:lpstr>Opciones de manejo para  pacientes de riesgo</vt:lpstr>
      <vt:lpstr>CONCLUSIONES</vt:lpstr>
      <vt:lpstr>PowerPoint Presentation</vt:lpstr>
    </vt:vector>
  </TitlesOfParts>
  <Company>Technovations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Cells Template</dc:title>
  <dc:creator>Stephanie Luck</dc:creator>
  <cp:lastModifiedBy>LAPT Clock 3</cp:lastModifiedBy>
  <cp:revision>1317</cp:revision>
  <cp:lastPrinted>2000-06-12T21:29:03Z</cp:lastPrinted>
  <dcterms:created xsi:type="dcterms:W3CDTF">1998-07-29T19:20:02Z</dcterms:created>
  <dcterms:modified xsi:type="dcterms:W3CDTF">2015-04-23T11:48:53Z</dcterms:modified>
</cp:coreProperties>
</file>